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Medium" charset="1" panose="00000600000000000000"/>
      <p:regular r:id="rId18"/>
    </p:embeddedFont>
    <p:embeddedFont>
      <p:font typeface="Montserrat Semi-Bold" charset="1" panose="00000700000000000000"/>
      <p:regular r:id="rId19"/>
    </p:embeddedFont>
    <p:embeddedFont>
      <p:font typeface="Montserrat Bold" charset="1" panose="00000800000000000000"/>
      <p:regular r:id="rId20"/>
    </p:embeddedFont>
    <p:embeddedFont>
      <p:font typeface="Montserrat" charset="1" panose="00000500000000000000"/>
      <p:regular r:id="rId21"/>
    </p:embeddedFont>
    <p:embeddedFont>
      <p:font typeface="Montserrat Semi-Bold Italics" charset="1" panose="00000700000000000000"/>
      <p:regular r:id="rId22"/>
    </p:embeddedFont>
    <p:embeddedFont>
      <p:font typeface="Montserrat Heavy" charset="1" panose="00000A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9.png" Type="http://schemas.openxmlformats.org/officeDocument/2006/relationships/image"/><Relationship Id="rId2" Target="../media/image1.jpeg" Type="http://schemas.openxmlformats.org/officeDocument/2006/relationships/image"/><Relationship Id="rId3" Target="../media/image66.png" Type="http://schemas.openxmlformats.org/officeDocument/2006/relationships/image"/><Relationship Id="rId4" Target="../media/image67.svg" Type="http://schemas.openxmlformats.org/officeDocument/2006/relationships/image"/><Relationship Id="rId5" Target="../media/image68.png" Type="http://schemas.openxmlformats.org/officeDocument/2006/relationships/image"/><Relationship Id="rId6" Target="../media/image69.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9.png" Type="http://schemas.openxmlformats.org/officeDocument/2006/relationships/image"/><Relationship Id="rId12" Target="../media/image20.png" Type="http://schemas.openxmlformats.org/officeDocument/2006/relationships/image"/><Relationship Id="rId13" Target="../media/image21.svg" Type="http://schemas.openxmlformats.org/officeDocument/2006/relationships/image"/><Relationship Id="rId14" Target="../media/image22.png" Type="http://schemas.openxmlformats.org/officeDocument/2006/relationships/image"/><Relationship Id="rId15" Target="../media/image23.svg" Type="http://schemas.openxmlformats.org/officeDocument/2006/relationships/image"/><Relationship Id="rId16" Target="../media/image24.jpeg" Type="http://schemas.openxmlformats.org/officeDocument/2006/relationships/image"/><Relationship Id="rId17" Target="../media/image25.png" Type="http://schemas.openxmlformats.org/officeDocument/2006/relationships/image"/><Relationship Id="rId18" Target="../media/image26.svg" Type="http://schemas.openxmlformats.org/officeDocument/2006/relationships/image"/><Relationship Id="rId19" Target="../media/image27.png" Type="http://schemas.openxmlformats.org/officeDocument/2006/relationships/image"/><Relationship Id="rId2" Target="../media/image10.jpeg" Type="http://schemas.openxmlformats.org/officeDocument/2006/relationships/image"/><Relationship Id="rId20" Target="../media/image28.svg" Type="http://schemas.openxmlformats.org/officeDocument/2006/relationships/image"/><Relationship Id="rId21" Target="../media/image29.png" Type="http://schemas.openxmlformats.org/officeDocument/2006/relationships/image"/><Relationship Id="rId22" Target="../media/image30.svg" Type="http://schemas.openxmlformats.org/officeDocument/2006/relationships/image"/><Relationship Id="rId23" Target="../media/image31.png" Type="http://schemas.openxmlformats.org/officeDocument/2006/relationships/image"/><Relationship Id="rId24" Target="../media/image32.svg" Type="http://schemas.openxmlformats.org/officeDocument/2006/relationships/image"/><Relationship Id="rId25" Target="../media/image33.jpeg" Type="http://schemas.openxmlformats.org/officeDocument/2006/relationships/image"/><Relationship Id="rId26" Target="../media/image34.png" Type="http://schemas.openxmlformats.org/officeDocument/2006/relationships/image"/><Relationship Id="rId27" Target="../media/image35.svg" Type="http://schemas.openxmlformats.org/officeDocument/2006/relationships/image"/><Relationship Id="rId28" Target="../media/image8.png" Type="http://schemas.openxmlformats.org/officeDocument/2006/relationships/image"/><Relationship Id="rId29" Target="../media/image36.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1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svg" Type="http://schemas.openxmlformats.org/officeDocument/2006/relationships/image"/><Relationship Id="rId11" Target="../media/image39.png" Type="http://schemas.openxmlformats.org/officeDocument/2006/relationships/image"/><Relationship Id="rId12" Target="../media/image40.svg" Type="http://schemas.openxmlformats.org/officeDocument/2006/relationships/image"/><Relationship Id="rId13" Target="../media/image8.png" Type="http://schemas.openxmlformats.org/officeDocument/2006/relationships/image"/><Relationship Id="rId14"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3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43.jpeg" Type="http://schemas.openxmlformats.org/officeDocument/2006/relationships/image"/><Relationship Id="rId14" Target="../media/image44.png" Type="http://schemas.openxmlformats.org/officeDocument/2006/relationships/image"/><Relationship Id="rId15" Target="../media/image45.svg" Type="http://schemas.openxmlformats.org/officeDocument/2006/relationships/image"/><Relationship Id="rId16" Target="../media/image46.jpeg" Type="http://schemas.openxmlformats.org/officeDocument/2006/relationships/image"/><Relationship Id="rId17" Target="../media/image47.png" Type="http://schemas.openxmlformats.org/officeDocument/2006/relationships/image"/><Relationship Id="rId18" Target="../media/image48.svg" Type="http://schemas.openxmlformats.org/officeDocument/2006/relationships/image"/><Relationship Id="rId19" Target="../media/image49.jpeg" Type="http://schemas.openxmlformats.org/officeDocument/2006/relationships/image"/><Relationship Id="rId2" Target="../media/image10.jpeg" Type="http://schemas.openxmlformats.org/officeDocument/2006/relationships/image"/><Relationship Id="rId20" Target="../media/image50.png" Type="http://schemas.openxmlformats.org/officeDocument/2006/relationships/image"/><Relationship Id="rId21" Target="../media/image51.sv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52.png" Type="http://schemas.openxmlformats.org/officeDocument/2006/relationships/image"/><Relationship Id="rId12" Target="../media/image53.svg" Type="http://schemas.openxmlformats.org/officeDocument/2006/relationships/image"/><Relationship Id="rId13" Target="../media/image54.png" Type="http://schemas.openxmlformats.org/officeDocument/2006/relationships/image"/><Relationship Id="rId14" Target="../media/image55.svg" Type="http://schemas.openxmlformats.org/officeDocument/2006/relationships/image"/><Relationship Id="rId15" Target="../media/image56.jpeg" Type="http://schemas.openxmlformats.org/officeDocument/2006/relationships/image"/><Relationship Id="rId16" Target="../media/image57.png" Type="http://schemas.openxmlformats.org/officeDocument/2006/relationships/image"/><Relationship Id="rId17" Target="../media/image58.svg" Type="http://schemas.openxmlformats.org/officeDocument/2006/relationships/image"/><Relationship Id="rId18" Target="../media/image59.jpe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60.png" Type="http://schemas.openxmlformats.org/officeDocument/2006/relationships/image"/><Relationship Id="rId12" Target="../media/image61.svg" Type="http://schemas.openxmlformats.org/officeDocument/2006/relationships/image"/><Relationship Id="rId13" Target="../media/image62.jpeg" Type="http://schemas.openxmlformats.org/officeDocument/2006/relationships/image"/><Relationship Id="rId14" Target="../media/image63.png" Type="http://schemas.openxmlformats.org/officeDocument/2006/relationships/image"/><Relationship Id="rId15" Target="../media/image64.svg" Type="http://schemas.openxmlformats.org/officeDocument/2006/relationships/image"/><Relationship Id="rId16" Target="../media/image65.jpeg" Type="http://schemas.openxmlformats.org/officeDocument/2006/relationships/image"/><Relationship Id="rId2" Target="../media/image10.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23" t="0" r="-2123" b="0"/>
            </a:stretch>
          </a:blipFill>
        </p:spPr>
      </p:sp>
      <p:sp>
        <p:nvSpPr>
          <p:cNvPr name="Freeform 3" id="3"/>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000296" y="9603441"/>
            <a:ext cx="4634251" cy="416364"/>
            <a:chOff x="0" y="0"/>
            <a:chExt cx="6179002" cy="555152"/>
          </a:xfrm>
        </p:grpSpPr>
        <p:sp>
          <p:nvSpPr>
            <p:cNvPr name="Freeform 5" id="5"/>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7" id="7"/>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803427" y="2224578"/>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9"/>
            <a:stretch>
              <a:fillRect l="0" t="0" r="0" b="0"/>
            </a:stretch>
          </a:blipFill>
        </p:spPr>
      </p:sp>
      <p:sp>
        <p:nvSpPr>
          <p:cNvPr name="Freeform 9" id="9"/>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0"/>
            <a:stretch>
              <a:fillRect l="0" t="0" r="0" b="0"/>
            </a:stretch>
          </a:blipFill>
        </p:spPr>
      </p:sp>
      <p:sp>
        <p:nvSpPr>
          <p:cNvPr name="TextBox 10" id="10"/>
          <p:cNvSpPr txBox="true"/>
          <p:nvPr/>
        </p:nvSpPr>
        <p:spPr>
          <a:xfrm rot="0">
            <a:off x="1328359" y="4969461"/>
            <a:ext cx="3872188" cy="456524"/>
          </a:xfrm>
          <a:prstGeom prst="rect">
            <a:avLst/>
          </a:prstGeom>
        </p:spPr>
        <p:txBody>
          <a:bodyPr anchor="t" rtlCol="false" tIns="0" lIns="0" bIns="0" rIns="0">
            <a:spAutoFit/>
          </a:bodyPr>
          <a:lstStyle/>
          <a:p>
            <a:pPr algn="ctr">
              <a:lnSpc>
                <a:spcPts val="3712"/>
              </a:lnSpc>
            </a:pPr>
            <a:r>
              <a:rPr lang="en-US" sz="2651">
                <a:solidFill>
                  <a:srgbClr val="476372"/>
                </a:solidFill>
                <a:latin typeface="Montserrat Semi-Bold"/>
                <a:ea typeface="Montserrat Semi-Bold"/>
                <a:cs typeface="Montserrat Semi-Bold"/>
                <a:sym typeface="Montserrat Semi-Bold"/>
              </a:rPr>
              <a:t>City of Galva , KS </a:t>
            </a:r>
          </a:p>
        </p:txBody>
      </p:sp>
      <p:sp>
        <p:nvSpPr>
          <p:cNvPr name="TextBox 11" id="11"/>
          <p:cNvSpPr txBox="true"/>
          <p:nvPr/>
        </p:nvSpPr>
        <p:spPr>
          <a:xfrm rot="0">
            <a:off x="2703942" y="3344074"/>
            <a:ext cx="1065717" cy="568004"/>
          </a:xfrm>
          <a:prstGeom prst="rect">
            <a:avLst/>
          </a:prstGeom>
        </p:spPr>
        <p:txBody>
          <a:bodyPr anchor="t" rtlCol="false" tIns="0" lIns="0" bIns="0" rIns="0">
            <a:spAutoFit/>
          </a:bodyPr>
          <a:lstStyle/>
          <a:p>
            <a:pPr algn="l">
              <a:lnSpc>
                <a:spcPts val="4674"/>
              </a:lnSpc>
            </a:pPr>
            <a:r>
              <a:rPr lang="en-US" sz="3338">
                <a:solidFill>
                  <a:srgbClr val="000000"/>
                </a:solidFill>
                <a:latin typeface="Montserrat Medium"/>
                <a:ea typeface="Montserrat Medium"/>
                <a:cs typeface="Montserrat Medium"/>
                <a:sym typeface="Montserrat Medium"/>
              </a:rPr>
              <a:t>2024</a:t>
            </a:r>
          </a:p>
        </p:txBody>
      </p:sp>
      <p:sp>
        <p:nvSpPr>
          <p:cNvPr name="TextBox 12" id="12"/>
          <p:cNvSpPr txBox="true"/>
          <p:nvPr/>
        </p:nvSpPr>
        <p:spPr>
          <a:xfrm rot="0">
            <a:off x="997586" y="3911278"/>
            <a:ext cx="4546361" cy="1087178"/>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Community Benchmark Report</a:t>
            </a:r>
          </a:p>
        </p:txBody>
      </p:sp>
      <p:sp>
        <p:nvSpPr>
          <p:cNvPr name="TextBox 13" id="13"/>
          <p:cNvSpPr txBox="true"/>
          <p:nvPr/>
        </p:nvSpPr>
        <p:spPr>
          <a:xfrm rot="0">
            <a:off x="953850" y="6000814"/>
            <a:ext cx="4727144" cy="1066398"/>
          </a:xfrm>
          <a:prstGeom prst="rect">
            <a:avLst/>
          </a:prstGeom>
        </p:spPr>
        <p:txBody>
          <a:bodyPr anchor="t" rtlCol="false" tIns="0" lIns="0" bIns="0" rIns="0">
            <a:spAutoFit/>
          </a:bodyPr>
          <a:lstStyle/>
          <a:p>
            <a:pPr algn="ctr">
              <a:lnSpc>
                <a:spcPts val="2121"/>
              </a:lnSpc>
            </a:pPr>
            <a:r>
              <a:rPr lang="en-US" sz="1767">
                <a:solidFill>
                  <a:srgbClr val="000000"/>
                </a:solidFill>
                <a:latin typeface="Montserrat Bold"/>
                <a:ea typeface="Montserrat Bold"/>
                <a:cs typeface="Montserrat Bold"/>
                <a:sym typeface="Montserrat Bold"/>
              </a:rPr>
              <a:t>Be The Movement! </a:t>
            </a:r>
            <a:r>
              <a:rPr lang="en-US" sz="1767">
                <a:solidFill>
                  <a:srgbClr val="000000"/>
                </a:solidFill>
                <a:latin typeface="Montserrat"/>
                <a:ea typeface="Montserrat"/>
                <a:cs typeface="Montserrat"/>
                <a:sym typeface="Montserrat"/>
              </a:rPr>
              <a:t>Connect with local changemakers, local community projects, resources &amp; grants, and much more. www.mcphersonfoundation.org.com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8" id="8"/>
          <p:cNvGrpSpPr/>
          <p:nvPr/>
        </p:nvGrpSpPr>
        <p:grpSpPr>
          <a:xfrm rot="0">
            <a:off x="2546949" y="3600450"/>
            <a:ext cx="13795468" cy="2660701"/>
            <a:chOff x="0" y="0"/>
            <a:chExt cx="3633374" cy="700761"/>
          </a:xfrm>
        </p:grpSpPr>
        <p:sp>
          <p:nvSpPr>
            <p:cNvPr name="Freeform 9" id="9"/>
            <p:cNvSpPr/>
            <p:nvPr/>
          </p:nvSpPr>
          <p:spPr>
            <a:xfrm flipH="false" flipV="false" rot="0">
              <a:off x="0" y="0"/>
              <a:ext cx="3633374" cy="700761"/>
            </a:xfrm>
            <a:custGeom>
              <a:avLst/>
              <a:gdLst/>
              <a:ahLst/>
              <a:cxnLst/>
              <a:rect r="r" b="b" t="t" l="l"/>
              <a:pathLst>
                <a:path h="700761" w="3633374">
                  <a:moveTo>
                    <a:pt x="0" y="0"/>
                  </a:moveTo>
                  <a:lnTo>
                    <a:pt x="3633374" y="0"/>
                  </a:lnTo>
                  <a:lnTo>
                    <a:pt x="3633374" y="700761"/>
                  </a:lnTo>
                  <a:lnTo>
                    <a:pt x="0" y="700761"/>
                  </a:lnTo>
                  <a:close/>
                </a:path>
              </a:pathLst>
            </a:custGeom>
            <a:solidFill>
              <a:srgbClr val="B6C2CC">
                <a:alpha val="49804"/>
              </a:srgbClr>
            </a:solidFill>
          </p:spPr>
        </p:sp>
        <p:sp>
          <p:nvSpPr>
            <p:cNvPr name="TextBox 10" id="10"/>
            <p:cNvSpPr txBox="true"/>
            <p:nvPr/>
          </p:nvSpPr>
          <p:spPr>
            <a:xfrm>
              <a:off x="0" y="-47625"/>
              <a:ext cx="3633374" cy="748386"/>
            </a:xfrm>
            <a:prstGeom prst="rect">
              <a:avLst/>
            </a:prstGeom>
          </p:spPr>
          <p:txBody>
            <a:bodyPr anchor="ctr" rtlCol="false" tIns="50800" lIns="50800" bIns="50800" rIns="50800"/>
            <a:lstStyle/>
            <a:p>
              <a:pPr algn="ctr">
                <a:lnSpc>
                  <a:spcPts val="3101"/>
                </a:lnSpc>
              </a:pPr>
            </a:p>
          </p:txBody>
        </p:sp>
      </p:grpSp>
      <p:sp>
        <p:nvSpPr>
          <p:cNvPr name="TextBox 11" id="11"/>
          <p:cNvSpPr txBox="true"/>
          <p:nvPr/>
        </p:nvSpPr>
        <p:spPr>
          <a:xfrm rot="0">
            <a:off x="2743089" y="3796947"/>
            <a:ext cx="1378260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are some step that could be taken to address the highlighted issues?</a:t>
            </a:r>
          </a:p>
        </p:txBody>
      </p:sp>
      <p:sp>
        <p:nvSpPr>
          <p:cNvPr name="TextBox 12" id="12"/>
          <p:cNvSpPr txBox="true"/>
          <p:nvPr/>
        </p:nvSpPr>
        <p:spPr>
          <a:xfrm rot="0">
            <a:off x="2743089" y="5359047"/>
            <a:ext cx="13782607" cy="590550"/>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How will Galva measure progress on key priorities?</a:t>
            </a:r>
          </a:p>
        </p:txBody>
      </p:sp>
      <p:grpSp>
        <p:nvGrpSpPr>
          <p:cNvPr name="Group 13" id="13"/>
          <p:cNvGrpSpPr/>
          <p:nvPr/>
        </p:nvGrpSpPr>
        <p:grpSpPr>
          <a:xfrm rot="0">
            <a:off x="412375" y="643948"/>
            <a:ext cx="17217413" cy="1446340"/>
            <a:chOff x="0" y="0"/>
            <a:chExt cx="22956551" cy="1928453"/>
          </a:xfrm>
        </p:grpSpPr>
        <p:sp>
          <p:nvSpPr>
            <p:cNvPr name="Freeform 14" id="14"/>
            <p:cNvSpPr/>
            <p:nvPr/>
          </p:nvSpPr>
          <p:spPr>
            <a:xfrm flipH="false" flipV="false" rot="0">
              <a:off x="4792267" y="0"/>
              <a:ext cx="5511796" cy="1365719"/>
            </a:xfrm>
            <a:custGeom>
              <a:avLst/>
              <a:gdLst/>
              <a:ahLst/>
              <a:cxnLst/>
              <a:rect r="r" b="b" t="t" l="l"/>
              <a:pathLst>
                <a:path h="1365719" w="5511796">
                  <a:moveTo>
                    <a:pt x="0" y="0"/>
                  </a:moveTo>
                  <a:lnTo>
                    <a:pt x="5511796" y="0"/>
                  </a:lnTo>
                  <a:lnTo>
                    <a:pt x="5511796" y="1365719"/>
                  </a:lnTo>
                  <a:lnTo>
                    <a:pt x="0" y="1365719"/>
                  </a:lnTo>
                  <a:lnTo>
                    <a:pt x="0" y="0"/>
                  </a:lnTo>
                  <a:close/>
                </a:path>
              </a:pathLst>
            </a:custGeom>
            <a:blipFill>
              <a:blip r:embed="rId9"/>
              <a:stretch>
                <a:fillRect l="0" t="0" r="0" b="0"/>
              </a:stretch>
            </a:blipFill>
          </p:spPr>
        </p:sp>
        <p:sp>
          <p:nvSpPr>
            <p:cNvPr name="Freeform 15" id="15"/>
            <p:cNvSpPr/>
            <p:nvPr/>
          </p:nvSpPr>
          <p:spPr>
            <a:xfrm flipH="false" flipV="false" rot="0">
              <a:off x="0" y="19"/>
              <a:ext cx="3551089" cy="1928434"/>
            </a:xfrm>
            <a:custGeom>
              <a:avLst/>
              <a:gdLst/>
              <a:ahLst/>
              <a:cxnLst/>
              <a:rect r="r" b="b" t="t" l="l"/>
              <a:pathLst>
                <a:path h="1928434" w="3551089">
                  <a:moveTo>
                    <a:pt x="0" y="0"/>
                  </a:moveTo>
                  <a:lnTo>
                    <a:pt x="3551089" y="0"/>
                  </a:lnTo>
                  <a:lnTo>
                    <a:pt x="3551089" y="1928434"/>
                  </a:lnTo>
                  <a:lnTo>
                    <a:pt x="0" y="1928434"/>
                  </a:lnTo>
                  <a:lnTo>
                    <a:pt x="0" y="0"/>
                  </a:lnTo>
                  <a:close/>
                </a:path>
              </a:pathLst>
            </a:custGeom>
            <a:blipFill>
              <a:blip r:embed="rId10"/>
              <a:stretch>
                <a:fillRect l="0" t="0" r="0" b="0"/>
              </a:stretch>
            </a:blipFill>
          </p:spPr>
        </p:sp>
        <p:sp>
          <p:nvSpPr>
            <p:cNvPr name="TextBox 16" id="16"/>
            <p:cNvSpPr txBox="true"/>
            <p:nvPr/>
          </p:nvSpPr>
          <p:spPr>
            <a:xfrm rot="0">
              <a:off x="14635484" y="-49881"/>
              <a:ext cx="8321067" cy="1346888"/>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Moving forward</a:t>
            </a:r>
          </a:p>
        </p:txBody>
      </p:sp>
      <p:grpSp>
        <p:nvGrpSpPr>
          <p:cNvPr name="Group 10" id="10"/>
          <p:cNvGrpSpPr/>
          <p:nvPr/>
        </p:nvGrpSpPr>
        <p:grpSpPr>
          <a:xfrm rot="0">
            <a:off x="2546949" y="3600450"/>
            <a:ext cx="9202526" cy="4638445"/>
            <a:chOff x="0" y="0"/>
            <a:chExt cx="2423710" cy="1221648"/>
          </a:xfrm>
        </p:grpSpPr>
        <p:sp>
          <p:nvSpPr>
            <p:cNvPr name="Freeform 11" id="11"/>
            <p:cNvSpPr/>
            <p:nvPr/>
          </p:nvSpPr>
          <p:spPr>
            <a:xfrm flipH="false" flipV="false" rot="0">
              <a:off x="0" y="0"/>
              <a:ext cx="2423710" cy="1221648"/>
            </a:xfrm>
            <a:custGeom>
              <a:avLst/>
              <a:gdLst/>
              <a:ahLst/>
              <a:cxnLst/>
              <a:rect r="r" b="b" t="t" l="l"/>
              <a:pathLst>
                <a:path h="1221648" w="2423710">
                  <a:moveTo>
                    <a:pt x="0" y="0"/>
                  </a:moveTo>
                  <a:lnTo>
                    <a:pt x="2423710" y="0"/>
                  </a:lnTo>
                  <a:lnTo>
                    <a:pt x="2423710" y="1221648"/>
                  </a:lnTo>
                  <a:lnTo>
                    <a:pt x="0" y="1221648"/>
                  </a:lnTo>
                  <a:close/>
                </a:path>
              </a:pathLst>
            </a:custGeom>
            <a:solidFill>
              <a:srgbClr val="B6C2CC">
                <a:alpha val="49804"/>
              </a:srgbClr>
            </a:solidFill>
          </p:spPr>
        </p:sp>
        <p:sp>
          <p:nvSpPr>
            <p:cNvPr name="TextBox 12" id="12"/>
            <p:cNvSpPr txBox="true"/>
            <p:nvPr/>
          </p:nvSpPr>
          <p:spPr>
            <a:xfrm>
              <a:off x="0" y="-47625"/>
              <a:ext cx="2423710" cy="1269273"/>
            </a:xfrm>
            <a:prstGeom prst="rect">
              <a:avLst/>
            </a:prstGeom>
          </p:spPr>
          <p:txBody>
            <a:bodyPr anchor="ctr" rtlCol="false" tIns="50800" lIns="50800" bIns="50800" rIns="50800"/>
            <a:lstStyle/>
            <a:p>
              <a:pPr algn="ctr">
                <a:lnSpc>
                  <a:spcPts val="3101"/>
                </a:lnSpc>
              </a:pPr>
            </a:p>
          </p:txBody>
        </p:sp>
      </p:grpSp>
      <p:sp>
        <p:nvSpPr>
          <p:cNvPr name="TextBox 13" id="13"/>
          <p:cNvSpPr txBox="true"/>
          <p:nvPr/>
        </p:nvSpPr>
        <p:spPr>
          <a:xfrm rot="0">
            <a:off x="2743089" y="3796947"/>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Community Priorities Shift</a:t>
            </a:r>
          </a:p>
        </p:txBody>
      </p:sp>
      <p:sp>
        <p:nvSpPr>
          <p:cNvPr name="TextBox 14" id="14"/>
          <p:cNvSpPr txBox="true"/>
          <p:nvPr/>
        </p:nvSpPr>
        <p:spPr>
          <a:xfrm rot="0">
            <a:off x="2743089" y="4808914"/>
            <a:ext cx="9385805" cy="21050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Grant opportunities </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Mastermind</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County Grants</a:t>
            </a:r>
          </a:p>
        </p:txBody>
      </p:sp>
      <p:sp>
        <p:nvSpPr>
          <p:cNvPr name="TextBox 15" id="15"/>
          <p:cNvSpPr txBox="true"/>
          <p:nvPr/>
        </p:nvSpPr>
        <p:spPr>
          <a:xfrm rot="0">
            <a:off x="2743089" y="7247314"/>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Master Convenings</a:t>
            </a:r>
          </a:p>
        </p:txBody>
      </p:sp>
      <p:grpSp>
        <p:nvGrpSpPr>
          <p:cNvPr name="Group 16" id="16"/>
          <p:cNvGrpSpPr/>
          <p:nvPr/>
        </p:nvGrpSpPr>
        <p:grpSpPr>
          <a:xfrm rot="0">
            <a:off x="412375" y="643948"/>
            <a:ext cx="17217413" cy="1446340"/>
            <a:chOff x="0" y="0"/>
            <a:chExt cx="22956551" cy="1928453"/>
          </a:xfrm>
        </p:grpSpPr>
        <p:sp>
          <p:nvSpPr>
            <p:cNvPr name="Freeform 17" id="17"/>
            <p:cNvSpPr/>
            <p:nvPr/>
          </p:nvSpPr>
          <p:spPr>
            <a:xfrm flipH="false" flipV="false" rot="0">
              <a:off x="4792267" y="0"/>
              <a:ext cx="5511796" cy="1365719"/>
            </a:xfrm>
            <a:custGeom>
              <a:avLst/>
              <a:gdLst/>
              <a:ahLst/>
              <a:cxnLst/>
              <a:rect r="r" b="b" t="t" l="l"/>
              <a:pathLst>
                <a:path h="1365719" w="5511796">
                  <a:moveTo>
                    <a:pt x="0" y="0"/>
                  </a:moveTo>
                  <a:lnTo>
                    <a:pt x="5511796" y="0"/>
                  </a:lnTo>
                  <a:lnTo>
                    <a:pt x="5511796" y="1365719"/>
                  </a:lnTo>
                  <a:lnTo>
                    <a:pt x="0" y="1365719"/>
                  </a:lnTo>
                  <a:lnTo>
                    <a:pt x="0" y="0"/>
                  </a:lnTo>
                  <a:close/>
                </a:path>
              </a:pathLst>
            </a:custGeom>
            <a:blipFill>
              <a:blip r:embed="rId9"/>
              <a:stretch>
                <a:fillRect l="0" t="0" r="0" b="0"/>
              </a:stretch>
            </a:blipFill>
          </p:spPr>
        </p:sp>
        <p:sp>
          <p:nvSpPr>
            <p:cNvPr name="Freeform 18" id="18"/>
            <p:cNvSpPr/>
            <p:nvPr/>
          </p:nvSpPr>
          <p:spPr>
            <a:xfrm flipH="false" flipV="false" rot="0">
              <a:off x="0" y="19"/>
              <a:ext cx="3551089" cy="1928434"/>
            </a:xfrm>
            <a:custGeom>
              <a:avLst/>
              <a:gdLst/>
              <a:ahLst/>
              <a:cxnLst/>
              <a:rect r="r" b="b" t="t" l="l"/>
              <a:pathLst>
                <a:path h="1928434" w="3551089">
                  <a:moveTo>
                    <a:pt x="0" y="0"/>
                  </a:moveTo>
                  <a:lnTo>
                    <a:pt x="3551089" y="0"/>
                  </a:lnTo>
                  <a:lnTo>
                    <a:pt x="3551089" y="1928434"/>
                  </a:lnTo>
                  <a:lnTo>
                    <a:pt x="0" y="1928434"/>
                  </a:lnTo>
                  <a:lnTo>
                    <a:pt x="0" y="0"/>
                  </a:lnTo>
                  <a:close/>
                </a:path>
              </a:pathLst>
            </a:custGeom>
            <a:blipFill>
              <a:blip r:embed="rId10"/>
              <a:stretch>
                <a:fillRect l="0" t="0" r="0" b="0"/>
              </a:stretch>
            </a:blipFill>
          </p:spPr>
        </p:sp>
        <p:sp>
          <p:nvSpPr>
            <p:cNvPr name="TextBox 19" id="19"/>
            <p:cNvSpPr txBox="true"/>
            <p:nvPr/>
          </p:nvSpPr>
          <p:spPr>
            <a:xfrm rot="0">
              <a:off x="14635484" y="-49881"/>
              <a:ext cx="8321067" cy="1346888"/>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23" t="0" r="-2123" b="0"/>
            </a:stretch>
          </a:blipFill>
        </p:spPr>
      </p:sp>
      <p:sp>
        <p:nvSpPr>
          <p:cNvPr name="Freeform 3" id="3"/>
          <p:cNvSpPr/>
          <p:nvPr/>
        </p:nvSpPr>
        <p:spPr>
          <a:xfrm flipH="false" flipV="false" rot="0">
            <a:off x="0" y="-7043738"/>
            <a:ext cx="18288000" cy="24383990"/>
          </a:xfrm>
          <a:custGeom>
            <a:avLst/>
            <a:gdLst/>
            <a:ahLst/>
            <a:cxnLst/>
            <a:rect r="r" b="b" t="t" l="l"/>
            <a:pathLst>
              <a:path h="24383990" w="18288000">
                <a:moveTo>
                  <a:pt x="0" y="0"/>
                </a:moveTo>
                <a:lnTo>
                  <a:pt x="18288000" y="0"/>
                </a:lnTo>
                <a:lnTo>
                  <a:pt x="18288000" y="24383991"/>
                </a:lnTo>
                <a:lnTo>
                  <a:pt x="0" y="243839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00296" y="9603441"/>
            <a:ext cx="4634251" cy="416364"/>
            <a:chOff x="0" y="0"/>
            <a:chExt cx="6179002" cy="555152"/>
          </a:xfrm>
        </p:grpSpPr>
        <p:sp>
          <p:nvSpPr>
            <p:cNvPr name="Freeform 6" id="6"/>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8" id="8"/>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787864" y="1028700"/>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1"/>
            <a:stretch>
              <a:fillRect l="0" t="0" r="0" b="0"/>
            </a:stretch>
          </a:blipFill>
        </p:spPr>
      </p:sp>
      <p:sp>
        <p:nvSpPr>
          <p:cNvPr name="Freeform 10" id="10"/>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2"/>
            <a:stretch>
              <a:fillRect l="0" t="0" r="0" b="0"/>
            </a:stretch>
          </a:blipFill>
        </p:spPr>
      </p:sp>
      <p:sp>
        <p:nvSpPr>
          <p:cNvPr name="TextBox 11" id="11"/>
          <p:cNvSpPr txBox="true"/>
          <p:nvPr/>
        </p:nvSpPr>
        <p:spPr>
          <a:xfrm rot="0">
            <a:off x="1021541" y="4209784"/>
            <a:ext cx="4591762" cy="2790149"/>
          </a:xfrm>
          <a:prstGeom prst="rect">
            <a:avLst/>
          </a:prstGeom>
        </p:spPr>
        <p:txBody>
          <a:bodyPr anchor="t" rtlCol="false" tIns="0" lIns="0" bIns="0" rIns="0">
            <a:spAutoFit/>
          </a:bodyPr>
          <a:lstStyle/>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Fill Out the Card on your table </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Sign up for Our Newsletter</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Participate in continuing projects</a:t>
            </a:r>
          </a:p>
        </p:txBody>
      </p:sp>
      <p:sp>
        <p:nvSpPr>
          <p:cNvPr name="TextBox 12" id="12"/>
          <p:cNvSpPr txBox="true"/>
          <p:nvPr/>
        </p:nvSpPr>
        <p:spPr>
          <a:xfrm rot="0">
            <a:off x="1044241" y="2472130"/>
            <a:ext cx="4546361" cy="1080429"/>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Lets Continue the Conversation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706516" y="2372908"/>
            <a:ext cx="14874968" cy="5541185"/>
            <a:chOff x="0" y="0"/>
            <a:chExt cx="19833291" cy="7388246"/>
          </a:xfrm>
        </p:grpSpPr>
        <p:sp>
          <p:nvSpPr>
            <p:cNvPr name="Freeform 7" id="7"/>
            <p:cNvSpPr/>
            <p:nvPr/>
          </p:nvSpPr>
          <p:spPr>
            <a:xfrm flipH="false" flipV="false" rot="0">
              <a:off x="0" y="0"/>
              <a:ext cx="19833291" cy="7388246"/>
            </a:xfrm>
            <a:custGeom>
              <a:avLst/>
              <a:gdLst/>
              <a:ahLst/>
              <a:cxnLst/>
              <a:rect r="r" b="b" t="t" l="l"/>
              <a:pathLst>
                <a:path h="7388246" w="19833291">
                  <a:moveTo>
                    <a:pt x="0" y="0"/>
                  </a:moveTo>
                  <a:lnTo>
                    <a:pt x="19833291" y="0"/>
                  </a:lnTo>
                  <a:lnTo>
                    <a:pt x="19833291" y="7388246"/>
                  </a:lnTo>
                  <a:lnTo>
                    <a:pt x="0" y="738824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4972681" y="5518504"/>
              <a:ext cx="609029" cy="560225"/>
            </a:xfrm>
            <a:custGeom>
              <a:avLst/>
              <a:gdLst/>
              <a:ahLst/>
              <a:cxnLst/>
              <a:rect r="r" b="b" t="t" l="l"/>
              <a:pathLst>
                <a:path h="560225" w="609029">
                  <a:moveTo>
                    <a:pt x="0" y="0"/>
                  </a:moveTo>
                  <a:lnTo>
                    <a:pt x="609029" y="0"/>
                  </a:lnTo>
                  <a:lnTo>
                    <a:pt x="609029" y="560225"/>
                  </a:lnTo>
                  <a:lnTo>
                    <a:pt x="0" y="560225"/>
                  </a:lnTo>
                  <a:lnTo>
                    <a:pt x="0" y="0"/>
                  </a:lnTo>
                  <a:close/>
                </a:path>
              </a:pathLst>
            </a:custGeom>
            <a:blipFill>
              <a:blip r:embed="rId11"/>
              <a:stretch>
                <a:fillRect l="0" t="0" r="0" b="0"/>
              </a:stretch>
            </a:blipFill>
          </p:spPr>
        </p:sp>
        <p:sp>
          <p:nvSpPr>
            <p:cNvPr name="Freeform 9" id="9"/>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11"/>
              <a:stretch>
                <a:fillRect l="0" t="0" r="0" b="0"/>
              </a:stretch>
            </a:blipFill>
          </p:spPr>
        </p:sp>
        <p:sp>
          <p:nvSpPr>
            <p:cNvPr name="Freeform 11" id="11"/>
            <p:cNvSpPr/>
            <p:nvPr/>
          </p:nvSpPr>
          <p:spPr>
            <a:xfrm flipH="false" flipV="false" rot="0">
              <a:off x="13693380" y="5606198"/>
              <a:ext cx="479950" cy="378592"/>
            </a:xfrm>
            <a:custGeom>
              <a:avLst/>
              <a:gdLst/>
              <a:ahLst/>
              <a:cxnLst/>
              <a:rect r="r" b="b" t="t" l="l"/>
              <a:pathLst>
                <a:path h="378592" w="479950">
                  <a:moveTo>
                    <a:pt x="0" y="0"/>
                  </a:moveTo>
                  <a:lnTo>
                    <a:pt x="479950" y="0"/>
                  </a:lnTo>
                  <a:lnTo>
                    <a:pt x="479950" y="378592"/>
                  </a:lnTo>
                  <a:lnTo>
                    <a:pt x="0" y="37859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13693380" y="5606198"/>
              <a:ext cx="479950" cy="378576"/>
            </a:xfrm>
            <a:custGeom>
              <a:avLst/>
              <a:gdLst/>
              <a:ahLst/>
              <a:cxnLst/>
              <a:rect r="r" b="b" t="t" l="l"/>
              <a:pathLst>
                <a:path h="378576" w="479950">
                  <a:moveTo>
                    <a:pt x="0" y="0"/>
                  </a:moveTo>
                  <a:lnTo>
                    <a:pt x="479950" y="0"/>
                  </a:lnTo>
                  <a:lnTo>
                    <a:pt x="479950" y="378577"/>
                  </a:lnTo>
                  <a:lnTo>
                    <a:pt x="0" y="378577"/>
                  </a:lnTo>
                  <a:lnTo>
                    <a:pt x="0" y="0"/>
                  </a:lnTo>
                  <a:close/>
                </a:path>
              </a:pathLst>
            </a:custGeom>
            <a:blipFill>
              <a:blip r:embed="rId16"/>
              <a:stretch>
                <a:fillRect l="0" t="0" r="0" b="-4"/>
              </a:stretch>
            </a:blipFill>
          </p:spPr>
        </p:sp>
        <p:sp>
          <p:nvSpPr>
            <p:cNvPr name="Freeform 13" id="13"/>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14204533" y="5230932"/>
              <a:ext cx="3779927" cy="1135274"/>
            </a:xfrm>
            <a:custGeom>
              <a:avLst/>
              <a:gdLst/>
              <a:ahLst/>
              <a:cxnLst/>
              <a:rect r="r" b="b" t="t" l="l"/>
              <a:pathLst>
                <a:path h="1135274" w="3779927">
                  <a:moveTo>
                    <a:pt x="0" y="0"/>
                  </a:moveTo>
                  <a:lnTo>
                    <a:pt x="3779927" y="0"/>
                  </a:lnTo>
                  <a:lnTo>
                    <a:pt x="3779927" y="1135274"/>
                  </a:lnTo>
                  <a:lnTo>
                    <a:pt x="0" y="113527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5" id="15"/>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6" id="16"/>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7" id="17"/>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25"/>
              <a:stretch>
                <a:fillRect l="-377400" t="-42409" r="-205380" b="-411484"/>
              </a:stretch>
            </a:blipFill>
          </p:spPr>
        </p:sp>
        <p:sp>
          <p:nvSpPr>
            <p:cNvPr name="Freeform 18" id="18"/>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25"/>
              <a:stretch>
                <a:fillRect l="-226970" t="-42409" r="-400671" b="-411482"/>
              </a:stretch>
            </a:blipFill>
          </p:spPr>
        </p:sp>
        <p:sp>
          <p:nvSpPr>
            <p:cNvPr name="Freeform 19" id="19"/>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25"/>
              <a:stretch>
                <a:fillRect l="-49159" t="-42410" r="-509166" b="-411476"/>
              </a:stretch>
            </a:blipFill>
          </p:spPr>
        </p:sp>
        <p:sp>
          <p:nvSpPr>
            <p:cNvPr name="Freeform 20" id="20"/>
            <p:cNvSpPr/>
            <p:nvPr/>
          </p:nvSpPr>
          <p:spPr>
            <a:xfrm flipH="false" flipV="false" rot="0">
              <a:off x="809001" y="507388"/>
              <a:ext cx="17689343" cy="3042180"/>
            </a:xfrm>
            <a:custGeom>
              <a:avLst/>
              <a:gdLst/>
              <a:ahLst/>
              <a:cxnLst/>
              <a:rect r="r" b="b" t="t" l="l"/>
              <a:pathLst>
                <a:path h="3042180" w="17689343">
                  <a:moveTo>
                    <a:pt x="0" y="0"/>
                  </a:moveTo>
                  <a:lnTo>
                    <a:pt x="17689342" y="0"/>
                  </a:lnTo>
                  <a:lnTo>
                    <a:pt x="17689342" y="3042180"/>
                  </a:lnTo>
                  <a:lnTo>
                    <a:pt x="0" y="3042180"/>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21" id="21"/>
            <p:cNvSpPr txBox="true"/>
            <p:nvPr/>
          </p:nvSpPr>
          <p:spPr>
            <a:xfrm rot="0">
              <a:off x="950190" y="652390"/>
              <a:ext cx="17816570" cy="2635539"/>
            </a:xfrm>
            <a:prstGeom prst="rect">
              <a:avLst/>
            </a:prstGeom>
          </p:spPr>
          <p:txBody>
            <a:bodyPr anchor="t" rtlCol="false" tIns="0" lIns="0" bIns="0" rIns="0">
              <a:spAutoFit/>
            </a:bodyPr>
            <a:lstStyle/>
            <a:p>
              <a:pPr algn="just">
                <a:lnSpc>
                  <a:spcPts val="2668"/>
                </a:lnSpc>
              </a:pPr>
              <a:r>
                <a:rPr lang="en-US" sz="2223" spc="15">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p>
          </p:txBody>
        </p:sp>
        <p:sp>
          <p:nvSpPr>
            <p:cNvPr name="TextBox 22" id="22"/>
            <p:cNvSpPr txBox="true"/>
            <p:nvPr/>
          </p:nvSpPr>
          <p:spPr>
            <a:xfrm rot="0">
              <a:off x="2651697" y="3637252"/>
              <a:ext cx="14284196" cy="1184764"/>
            </a:xfrm>
            <a:prstGeom prst="rect">
              <a:avLst/>
            </a:prstGeom>
          </p:spPr>
          <p:txBody>
            <a:bodyPr anchor="t" rtlCol="false" tIns="0" lIns="0" bIns="0" rIns="0">
              <a:spAutoFit/>
            </a:bodyPr>
            <a:lstStyle/>
            <a:p>
              <a:pPr algn="ctr">
                <a:lnSpc>
                  <a:spcPts val="5558"/>
                </a:lnSpc>
              </a:pPr>
              <a:r>
                <a:rPr lang="en-US" sz="2223">
                  <a:solidFill>
                    <a:srgbClr val="476372"/>
                  </a:solidFill>
                  <a:latin typeface="Montserrat Bold"/>
                  <a:ea typeface="Montserrat Bold"/>
                  <a:cs typeface="Montserrat Bold"/>
                  <a:sym typeface="Montserrat Bold"/>
                </a:rPr>
                <a:t>Local leaders can use this framework to help inspire change. </a:t>
              </a:r>
            </a:p>
            <a:p>
              <a:pPr algn="ctr">
                <a:lnSpc>
                  <a:spcPts val="1111"/>
                </a:lnSpc>
              </a:pPr>
              <a:r>
                <a:rPr lang="en-US" sz="2223">
                  <a:solidFill>
                    <a:srgbClr val="476372"/>
                  </a:solidFill>
                  <a:latin typeface="Montserrat Bold"/>
                  <a:ea typeface="Montserrat Bold"/>
                  <a:cs typeface="Montserrat Bold"/>
                  <a:sym typeface="Montserrat Bold"/>
                </a:rPr>
                <a:t>This report provides the clues on what the fellow residents are craving.</a:t>
              </a:r>
            </a:p>
          </p:txBody>
        </p:sp>
        <p:sp>
          <p:nvSpPr>
            <p:cNvPr name="TextBox 23" id="23"/>
            <p:cNvSpPr txBox="true"/>
            <p:nvPr/>
          </p:nvSpPr>
          <p:spPr>
            <a:xfrm rot="0">
              <a:off x="2779191" y="5490501"/>
              <a:ext cx="1728160" cy="603601"/>
            </a:xfrm>
            <a:prstGeom prst="rect">
              <a:avLst/>
            </a:prstGeom>
          </p:spPr>
          <p:txBody>
            <a:bodyPr anchor="t" rtlCol="false" tIns="0" lIns="0" bIns="0" rIns="0">
              <a:spAutoFit/>
            </a:bodyPr>
            <a:lstStyle/>
            <a:p>
              <a:pPr algn="ctr">
                <a:lnSpc>
                  <a:spcPts val="1778"/>
                </a:lnSpc>
              </a:pPr>
              <a:r>
                <a:rPr lang="en-US" sz="1482">
                  <a:solidFill>
                    <a:srgbClr val="4B4459"/>
                  </a:solidFill>
                  <a:latin typeface="Montserrat Semi-Bold"/>
                  <a:ea typeface="Montserrat Semi-Bold"/>
                  <a:cs typeface="Montserrat Semi-Bold"/>
                  <a:sym typeface="Montserrat Semi-Bold"/>
                </a:rPr>
                <a:t>Collaborative Leadership</a:t>
              </a:r>
            </a:p>
          </p:txBody>
        </p:sp>
        <p:sp>
          <p:nvSpPr>
            <p:cNvPr name="TextBox 24" id="24"/>
            <p:cNvSpPr txBox="true"/>
            <p:nvPr/>
          </p:nvSpPr>
          <p:spPr>
            <a:xfrm rot="0">
              <a:off x="7179380" y="5504699"/>
              <a:ext cx="1504140" cy="603601"/>
            </a:xfrm>
            <a:prstGeom prst="rect">
              <a:avLst/>
            </a:prstGeom>
          </p:spPr>
          <p:txBody>
            <a:bodyPr anchor="t" rtlCol="false" tIns="0" lIns="0" bIns="0" rIns="0">
              <a:spAutoFit/>
            </a:bodyPr>
            <a:lstStyle/>
            <a:p>
              <a:pPr algn="just">
                <a:lnSpc>
                  <a:spcPts val="1778"/>
                </a:lnSpc>
              </a:pPr>
              <a:r>
                <a:rPr lang="en-US" sz="1482">
                  <a:solidFill>
                    <a:srgbClr val="4B4459"/>
                  </a:solidFill>
                  <a:latin typeface="Montserrat Semi-Bold"/>
                  <a:ea typeface="Montserrat Semi-Bold"/>
                  <a:cs typeface="Montserrat Semi-Bold"/>
                  <a:sym typeface="Montserrat Semi-Bold"/>
                </a:rPr>
                <a:t>Committed Citizenship</a:t>
              </a:r>
            </a:p>
          </p:txBody>
        </p:sp>
        <p:sp>
          <p:nvSpPr>
            <p:cNvPr name="TextBox 25" id="25"/>
            <p:cNvSpPr txBox="true"/>
            <p:nvPr/>
          </p:nvSpPr>
          <p:spPr>
            <a:xfrm rot="0">
              <a:off x="11477849" y="5461652"/>
              <a:ext cx="1633689"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Community </a:t>
              </a:r>
            </a:p>
          </p:txBody>
        </p:sp>
        <p:sp>
          <p:nvSpPr>
            <p:cNvPr name="TextBox 26" id="26"/>
            <p:cNvSpPr txBox="true"/>
            <p:nvPr/>
          </p:nvSpPr>
          <p:spPr>
            <a:xfrm rot="0">
              <a:off x="11268261" y="5762856"/>
              <a:ext cx="199033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Vision &amp; Action</a:t>
              </a:r>
            </a:p>
          </p:txBody>
        </p:sp>
        <p:sp>
          <p:nvSpPr>
            <p:cNvPr name="TextBox 27" id="27"/>
            <p:cNvSpPr txBox="true"/>
            <p:nvPr/>
          </p:nvSpPr>
          <p:spPr>
            <a:xfrm rot="0">
              <a:off x="14525724" y="5500651"/>
              <a:ext cx="32709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Economic &amp; Community </a:t>
              </a:r>
            </a:p>
          </p:txBody>
        </p:sp>
        <p:sp>
          <p:nvSpPr>
            <p:cNvPr name="TextBox 28" id="28"/>
            <p:cNvSpPr txBox="true"/>
            <p:nvPr/>
          </p:nvSpPr>
          <p:spPr>
            <a:xfrm rot="0">
              <a:off x="15218243" y="5801856"/>
              <a:ext cx="17875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Sustainability</a:t>
              </a:r>
            </a:p>
          </p:txBody>
        </p:sp>
      </p:grpSp>
      <p:sp>
        <p:nvSpPr>
          <p:cNvPr name="Freeform 29" id="29"/>
          <p:cNvSpPr/>
          <p:nvPr/>
        </p:nvSpPr>
        <p:spPr>
          <a:xfrm flipH="false" flipV="false" rot="0">
            <a:off x="4006575" y="643948"/>
            <a:ext cx="4133847" cy="1024304"/>
          </a:xfrm>
          <a:custGeom>
            <a:avLst/>
            <a:gdLst/>
            <a:ahLst/>
            <a:cxnLst/>
            <a:rect r="r" b="b" t="t" l="l"/>
            <a:pathLst>
              <a:path h="1024304" w="4133847">
                <a:moveTo>
                  <a:pt x="0" y="0"/>
                </a:moveTo>
                <a:lnTo>
                  <a:pt x="4133848" y="0"/>
                </a:lnTo>
                <a:lnTo>
                  <a:pt x="4133848" y="1024304"/>
                </a:lnTo>
                <a:lnTo>
                  <a:pt x="0" y="10243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0" id="30"/>
          <p:cNvSpPr/>
          <p:nvPr/>
        </p:nvSpPr>
        <p:spPr>
          <a:xfrm flipH="false" flipV="false" rot="0">
            <a:off x="412375" y="643963"/>
            <a:ext cx="2663317" cy="1446325"/>
          </a:xfrm>
          <a:custGeom>
            <a:avLst/>
            <a:gdLst/>
            <a:ahLst/>
            <a:cxnLst/>
            <a:rect r="r" b="b" t="t" l="l"/>
            <a:pathLst>
              <a:path h="1446325" w="2663317">
                <a:moveTo>
                  <a:pt x="0" y="0"/>
                </a:moveTo>
                <a:lnTo>
                  <a:pt x="2663317" y="0"/>
                </a:lnTo>
                <a:lnTo>
                  <a:pt x="2663317" y="1446325"/>
                </a:lnTo>
                <a:lnTo>
                  <a:pt x="0" y="14463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0">
            <a:off x="4006575" y="643948"/>
            <a:ext cx="4133847" cy="1024290"/>
          </a:xfrm>
          <a:custGeom>
            <a:avLst/>
            <a:gdLst/>
            <a:ahLst/>
            <a:cxnLst/>
            <a:rect r="r" b="b" t="t" l="l"/>
            <a:pathLst>
              <a:path h="1024290" w="4133847">
                <a:moveTo>
                  <a:pt x="0" y="0"/>
                </a:moveTo>
                <a:lnTo>
                  <a:pt x="4133848" y="0"/>
                </a:lnTo>
                <a:lnTo>
                  <a:pt x="4133848" y="1024290"/>
                </a:lnTo>
                <a:lnTo>
                  <a:pt x="0" y="1024290"/>
                </a:lnTo>
                <a:lnTo>
                  <a:pt x="0" y="0"/>
                </a:lnTo>
                <a:close/>
              </a:path>
            </a:pathLst>
          </a:custGeom>
          <a:blipFill>
            <a:blip r:embed="rId28"/>
            <a:stretch>
              <a:fillRect l="0" t="0" r="0" b="0"/>
            </a:stretch>
          </a:blipFill>
        </p:spPr>
      </p:sp>
      <p:sp>
        <p:nvSpPr>
          <p:cNvPr name="Freeform 32" id="32"/>
          <p:cNvSpPr/>
          <p:nvPr/>
        </p:nvSpPr>
        <p:spPr>
          <a:xfrm flipH="false" flipV="false" rot="0">
            <a:off x="412375" y="643963"/>
            <a:ext cx="2663317" cy="1446325"/>
          </a:xfrm>
          <a:custGeom>
            <a:avLst/>
            <a:gdLst/>
            <a:ahLst/>
            <a:cxnLst/>
            <a:rect r="r" b="b" t="t" l="l"/>
            <a:pathLst>
              <a:path h="1446325" w="2663317">
                <a:moveTo>
                  <a:pt x="0" y="0"/>
                </a:moveTo>
                <a:lnTo>
                  <a:pt x="2663317" y="0"/>
                </a:lnTo>
                <a:lnTo>
                  <a:pt x="2663317" y="1446325"/>
                </a:lnTo>
                <a:lnTo>
                  <a:pt x="0" y="1446325"/>
                </a:lnTo>
                <a:lnTo>
                  <a:pt x="0" y="0"/>
                </a:lnTo>
                <a:close/>
              </a:path>
            </a:pathLst>
          </a:custGeom>
          <a:blipFill>
            <a:blip r:embed="rId29"/>
            <a:stretch>
              <a:fillRect l="0" t="0" r="0" b="0"/>
            </a:stretch>
          </a:blipFill>
        </p:spPr>
      </p:sp>
      <p:sp>
        <p:nvSpPr>
          <p:cNvPr name="Freeform 33" id="33"/>
          <p:cNvSpPr/>
          <p:nvPr/>
        </p:nvSpPr>
        <p:spPr>
          <a:xfrm flipH="false" flipV="false" rot="0">
            <a:off x="10009691" y="609390"/>
            <a:ext cx="7626275" cy="1093419"/>
          </a:xfrm>
          <a:custGeom>
            <a:avLst/>
            <a:gdLst/>
            <a:ahLst/>
            <a:cxnLst/>
            <a:rect r="r" b="b" t="t" l="l"/>
            <a:pathLst>
              <a:path h="1093419" w="7626275">
                <a:moveTo>
                  <a:pt x="0" y="0"/>
                </a:moveTo>
                <a:lnTo>
                  <a:pt x="7626274" y="0"/>
                </a:lnTo>
                <a:lnTo>
                  <a:pt x="7626274" y="1093420"/>
                </a:lnTo>
                <a:lnTo>
                  <a:pt x="0" y="10934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4" id="34"/>
          <p:cNvSpPr txBox="true"/>
          <p:nvPr/>
        </p:nvSpPr>
        <p:spPr>
          <a:xfrm rot="0">
            <a:off x="11388988" y="585106"/>
            <a:ext cx="6240800" cy="1031597"/>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9" id="9"/>
          <p:cNvGrpSpPr/>
          <p:nvPr/>
        </p:nvGrpSpPr>
        <p:grpSpPr>
          <a:xfrm rot="0">
            <a:off x="3991735" y="3991815"/>
            <a:ext cx="4079874" cy="3658366"/>
            <a:chOff x="0" y="0"/>
            <a:chExt cx="5439831" cy="4877821"/>
          </a:xfrm>
        </p:grpSpPr>
        <p:sp>
          <p:nvSpPr>
            <p:cNvPr name="Freeform 10" id="10"/>
            <p:cNvSpPr/>
            <p:nvPr/>
          </p:nvSpPr>
          <p:spPr>
            <a:xfrm flipH="false" flipV="false" rot="0">
              <a:off x="0" y="0"/>
              <a:ext cx="5439831" cy="4877821"/>
            </a:xfrm>
            <a:custGeom>
              <a:avLst/>
              <a:gdLst/>
              <a:ahLst/>
              <a:cxnLst/>
              <a:rect r="r" b="b" t="t" l="l"/>
              <a:pathLst>
                <a:path h="4877821" w="5439831">
                  <a:moveTo>
                    <a:pt x="0" y="0"/>
                  </a:moveTo>
                  <a:lnTo>
                    <a:pt x="5439831" y="0"/>
                  </a:lnTo>
                  <a:lnTo>
                    <a:pt x="5439831" y="4877821"/>
                  </a:lnTo>
                  <a:lnTo>
                    <a:pt x="0" y="4877821"/>
                  </a:lnTo>
                  <a:lnTo>
                    <a:pt x="0" y="0"/>
                  </a:lnTo>
                  <a:close/>
                </a:path>
              </a:pathLst>
            </a:custGeom>
            <a:blipFill>
              <a:blip r:embed="rId9">
                <a:extLst>
                  <a:ext uri="{96DAC541-7B7A-43D3-8B79-37D633B846F1}">
                    <asvg:svgBlip xmlns:asvg="http://schemas.microsoft.com/office/drawing/2016/SVG/main" r:embed="rId10"/>
                  </a:ext>
                </a:extLst>
              </a:blip>
              <a:stretch>
                <a:fillRect l="0" t="-1620" r="0" b="-1620"/>
              </a:stretch>
            </a:blipFill>
          </p:spPr>
        </p:sp>
        <p:sp>
          <p:nvSpPr>
            <p:cNvPr name="TextBox 11" id="11"/>
            <p:cNvSpPr txBox="true"/>
            <p:nvPr/>
          </p:nvSpPr>
          <p:spPr>
            <a:xfrm rot="0">
              <a:off x="925312" y="3058420"/>
              <a:ext cx="3663408" cy="476699"/>
            </a:xfrm>
            <a:prstGeom prst="rect">
              <a:avLst/>
            </a:prstGeom>
          </p:spPr>
          <p:txBody>
            <a:bodyPr anchor="t" rtlCol="false" tIns="0" lIns="0" bIns="0" rIns="0">
              <a:spAutoFit/>
            </a:bodyPr>
            <a:lstStyle/>
            <a:p>
              <a:pPr algn="l">
                <a:lnSpc>
                  <a:spcPts val="3039"/>
                </a:lnSpc>
              </a:pPr>
              <a:r>
                <a:rPr lang="en-US" sz="2171">
                  <a:solidFill>
                    <a:srgbClr val="FFFFFF"/>
                  </a:solidFill>
                  <a:latin typeface="Montserrat Semi-Bold Italics"/>
                  <a:ea typeface="Montserrat Semi-Bold Italics"/>
                  <a:cs typeface="Montserrat Semi-Bold Italics"/>
                  <a:sym typeface="Montserrat Semi-Bold Italics"/>
                </a:rPr>
                <a:t>(The goal was 70)</a:t>
              </a:r>
            </a:p>
          </p:txBody>
        </p:sp>
        <p:sp>
          <p:nvSpPr>
            <p:cNvPr name="TextBox 12" id="12"/>
            <p:cNvSpPr txBox="true"/>
            <p:nvPr/>
          </p:nvSpPr>
          <p:spPr>
            <a:xfrm rot="0">
              <a:off x="938627" y="1399890"/>
              <a:ext cx="3634689" cy="1347077"/>
            </a:xfrm>
            <a:prstGeom prst="rect">
              <a:avLst/>
            </a:prstGeom>
          </p:spPr>
          <p:txBody>
            <a:bodyPr anchor="t" rtlCol="false" tIns="0" lIns="0" bIns="0" rIns="0">
              <a:spAutoFit/>
            </a:bodyPr>
            <a:lstStyle/>
            <a:p>
              <a:pPr algn="ctr">
                <a:lnSpc>
                  <a:spcPts val="3722"/>
                </a:lnSpc>
              </a:pPr>
              <a:r>
                <a:rPr lang="en-US" sz="7444">
                  <a:solidFill>
                    <a:srgbClr val="FFFFFF"/>
                  </a:solidFill>
                  <a:latin typeface="Montserrat Heavy"/>
                  <a:ea typeface="Montserrat Heavy"/>
                  <a:cs typeface="Montserrat Heavy"/>
                  <a:sym typeface="Montserrat Heavy"/>
                </a:rPr>
                <a:t>47</a:t>
              </a:r>
            </a:p>
            <a:p>
              <a:pPr algn="ctr">
                <a:lnSpc>
                  <a:spcPts val="6203"/>
                </a:lnSpc>
              </a:pPr>
              <a:r>
                <a:rPr lang="en-US" sz="2481">
                  <a:solidFill>
                    <a:srgbClr val="FFFFFF"/>
                  </a:solidFill>
                  <a:latin typeface="Montserrat Bold"/>
                  <a:ea typeface="Montserrat Bold"/>
                  <a:cs typeface="Montserrat Bold"/>
                  <a:sym typeface="Montserrat Bold"/>
                </a:rPr>
                <a:t>Total Responses</a:t>
              </a:r>
            </a:p>
          </p:txBody>
        </p:sp>
      </p:grpSp>
      <p:grpSp>
        <p:nvGrpSpPr>
          <p:cNvPr name="Group 13" id="13"/>
          <p:cNvGrpSpPr/>
          <p:nvPr/>
        </p:nvGrpSpPr>
        <p:grpSpPr>
          <a:xfrm rot="0">
            <a:off x="10119248" y="4935936"/>
            <a:ext cx="6375054" cy="2220710"/>
            <a:chOff x="0" y="0"/>
            <a:chExt cx="8500072" cy="2960947"/>
          </a:xfrm>
        </p:grpSpPr>
        <p:sp>
          <p:nvSpPr>
            <p:cNvPr name="Freeform 14" id="14"/>
            <p:cNvSpPr/>
            <p:nvPr/>
          </p:nvSpPr>
          <p:spPr>
            <a:xfrm flipH="false" flipV="false" rot="0">
              <a:off x="0" y="0"/>
              <a:ext cx="8500072" cy="2960947"/>
            </a:xfrm>
            <a:custGeom>
              <a:avLst/>
              <a:gdLst/>
              <a:ahLst/>
              <a:cxnLst/>
              <a:rect r="r" b="b" t="t" l="l"/>
              <a:pathLst>
                <a:path h="2960947" w="8500072">
                  <a:moveTo>
                    <a:pt x="0" y="0"/>
                  </a:moveTo>
                  <a:lnTo>
                    <a:pt x="8500072" y="0"/>
                  </a:lnTo>
                  <a:lnTo>
                    <a:pt x="8500072" y="2960947"/>
                  </a:lnTo>
                  <a:lnTo>
                    <a:pt x="0" y="2960947"/>
                  </a:lnTo>
                  <a:lnTo>
                    <a:pt x="0" y="0"/>
                  </a:lnTo>
                  <a:close/>
                </a:path>
              </a:pathLst>
            </a:custGeom>
            <a:blipFill>
              <a:blip r:embed="rId11">
                <a:extLst>
                  <a:ext uri="{96DAC541-7B7A-43D3-8B79-37D633B846F1}">
                    <asvg:svgBlip xmlns:asvg="http://schemas.microsoft.com/office/drawing/2016/SVG/main" r:embed="rId12"/>
                  </a:ext>
                </a:extLst>
              </a:blip>
              <a:stretch>
                <a:fillRect l="-183" t="0" r="-183" b="0"/>
              </a:stretch>
            </a:blipFill>
          </p:spPr>
        </p:sp>
        <p:sp>
          <p:nvSpPr>
            <p:cNvPr name="TextBox 15" id="15"/>
            <p:cNvSpPr txBox="true"/>
            <p:nvPr/>
          </p:nvSpPr>
          <p:spPr>
            <a:xfrm rot="0">
              <a:off x="2142036" y="388546"/>
              <a:ext cx="5393289" cy="1378801"/>
            </a:xfrm>
            <a:prstGeom prst="rect">
              <a:avLst/>
            </a:prstGeom>
          </p:spPr>
          <p:txBody>
            <a:bodyPr anchor="t" rtlCol="false" tIns="0" lIns="0" bIns="0" rIns="0">
              <a:spAutoFit/>
            </a:bodyPr>
            <a:lstStyle/>
            <a:p>
              <a:pPr algn="l">
                <a:lnSpc>
                  <a:spcPts val="2084"/>
                </a:lnSpc>
              </a:pPr>
              <a:r>
                <a:rPr lang="en-US" sz="1737">
                  <a:solidFill>
                    <a:srgbClr val="FFFFFF"/>
                  </a:solidFill>
                  <a:latin typeface="Montserrat Bold"/>
                  <a:ea typeface="Montserrat Bold"/>
                  <a:cs typeface="Montserrat Bold"/>
                  <a:sym typeface="Montserrat Bold"/>
                </a:rPr>
                <a:t>Number of people who expressed an interest in volunteering to better the community</a:t>
              </a:r>
            </a:p>
            <a:p>
              <a:pPr algn="l">
                <a:lnSpc>
                  <a:spcPts val="2084"/>
                </a:lnSpc>
              </a:pPr>
              <a:r>
                <a:rPr lang="en-US" sz="1737">
                  <a:solidFill>
                    <a:srgbClr val="FFFFFF"/>
                  </a:solidFill>
                  <a:latin typeface="Montserrat Bold"/>
                  <a:ea typeface="Montserrat Bold"/>
                  <a:cs typeface="Montserrat Bold"/>
                  <a:sym typeface="Montserrat Bold"/>
                </a:rPr>
                <a:t>18 of 47 (38%)</a:t>
              </a:r>
            </a:p>
          </p:txBody>
        </p:sp>
        <p:sp>
          <p:nvSpPr>
            <p:cNvPr name="TextBox 16" id="16"/>
            <p:cNvSpPr txBox="true"/>
            <p:nvPr/>
          </p:nvSpPr>
          <p:spPr>
            <a:xfrm rot="0">
              <a:off x="316704" y="470306"/>
              <a:ext cx="2098014" cy="993775"/>
            </a:xfrm>
            <a:prstGeom prst="rect">
              <a:avLst/>
            </a:prstGeom>
          </p:spPr>
          <p:txBody>
            <a:bodyPr anchor="t" rtlCol="false" tIns="0" lIns="0" bIns="0" rIns="0">
              <a:spAutoFit/>
            </a:bodyPr>
            <a:lstStyle/>
            <a:p>
              <a:pPr algn="l">
                <a:lnSpc>
                  <a:spcPts val="5999"/>
                </a:lnSpc>
              </a:pPr>
              <a:r>
                <a:rPr lang="en-US" sz="4999">
                  <a:solidFill>
                    <a:srgbClr val="FFFFFF"/>
                  </a:solidFill>
                  <a:latin typeface="Montserrat Heavy"/>
                  <a:ea typeface="Montserrat Heavy"/>
                  <a:cs typeface="Montserrat Heavy"/>
                  <a:sym typeface="Montserrat Heavy"/>
                </a:rPr>
                <a:t>18</a:t>
              </a:r>
            </a:p>
          </p:txBody>
        </p:sp>
      </p:grpSp>
      <p:sp>
        <p:nvSpPr>
          <p:cNvPr name="TextBox 17" id="17"/>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Who took the Survey</a:t>
            </a:r>
          </a:p>
        </p:txBody>
      </p:sp>
      <p:sp>
        <p:nvSpPr>
          <p:cNvPr name="Freeform 18" id="18"/>
          <p:cNvSpPr/>
          <p:nvPr/>
        </p:nvSpPr>
        <p:spPr>
          <a:xfrm flipH="false" flipV="false" rot="0">
            <a:off x="4006575" y="643948"/>
            <a:ext cx="4133847" cy="1024304"/>
          </a:xfrm>
          <a:custGeom>
            <a:avLst/>
            <a:gdLst/>
            <a:ahLst/>
            <a:cxnLst/>
            <a:rect r="r" b="b" t="t" l="l"/>
            <a:pathLst>
              <a:path h="1024304" w="4133847">
                <a:moveTo>
                  <a:pt x="0" y="0"/>
                </a:moveTo>
                <a:lnTo>
                  <a:pt x="4133848" y="0"/>
                </a:lnTo>
                <a:lnTo>
                  <a:pt x="4133848" y="1024304"/>
                </a:lnTo>
                <a:lnTo>
                  <a:pt x="0" y="10243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412375" y="643963"/>
            <a:ext cx="2663317" cy="1446325"/>
          </a:xfrm>
          <a:custGeom>
            <a:avLst/>
            <a:gdLst/>
            <a:ahLst/>
            <a:cxnLst/>
            <a:rect r="r" b="b" t="t" l="l"/>
            <a:pathLst>
              <a:path h="1446325" w="2663317">
                <a:moveTo>
                  <a:pt x="0" y="0"/>
                </a:moveTo>
                <a:lnTo>
                  <a:pt x="2663317" y="0"/>
                </a:lnTo>
                <a:lnTo>
                  <a:pt x="2663317" y="1446325"/>
                </a:lnTo>
                <a:lnTo>
                  <a:pt x="0" y="14463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10009691" y="609390"/>
            <a:ext cx="7626275" cy="1093419"/>
          </a:xfrm>
          <a:custGeom>
            <a:avLst/>
            <a:gdLst/>
            <a:ahLst/>
            <a:cxnLst/>
            <a:rect r="r" b="b" t="t" l="l"/>
            <a:pathLst>
              <a:path h="1093419" w="7626275">
                <a:moveTo>
                  <a:pt x="0" y="0"/>
                </a:moveTo>
                <a:lnTo>
                  <a:pt x="7626274" y="0"/>
                </a:lnTo>
                <a:lnTo>
                  <a:pt x="7626274" y="1093420"/>
                </a:lnTo>
                <a:lnTo>
                  <a:pt x="0" y="109342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1" id="21"/>
          <p:cNvGrpSpPr/>
          <p:nvPr/>
        </p:nvGrpSpPr>
        <p:grpSpPr>
          <a:xfrm rot="0">
            <a:off x="412375" y="643948"/>
            <a:ext cx="17217413" cy="1446340"/>
            <a:chOff x="0" y="0"/>
            <a:chExt cx="22956551" cy="1928453"/>
          </a:xfrm>
        </p:grpSpPr>
        <p:sp>
          <p:nvSpPr>
            <p:cNvPr name="Freeform 22" id="22"/>
            <p:cNvSpPr/>
            <p:nvPr/>
          </p:nvSpPr>
          <p:spPr>
            <a:xfrm flipH="false" flipV="false" rot="0">
              <a:off x="4792267" y="0"/>
              <a:ext cx="5511796" cy="1365719"/>
            </a:xfrm>
            <a:custGeom>
              <a:avLst/>
              <a:gdLst/>
              <a:ahLst/>
              <a:cxnLst/>
              <a:rect r="r" b="b" t="t" l="l"/>
              <a:pathLst>
                <a:path h="1365719" w="5511796">
                  <a:moveTo>
                    <a:pt x="0" y="0"/>
                  </a:moveTo>
                  <a:lnTo>
                    <a:pt x="5511796" y="0"/>
                  </a:lnTo>
                  <a:lnTo>
                    <a:pt x="5511796" y="1365719"/>
                  </a:lnTo>
                  <a:lnTo>
                    <a:pt x="0" y="1365719"/>
                  </a:lnTo>
                  <a:lnTo>
                    <a:pt x="0" y="0"/>
                  </a:lnTo>
                  <a:close/>
                </a:path>
              </a:pathLst>
            </a:custGeom>
            <a:blipFill>
              <a:blip r:embed="rId13"/>
              <a:stretch>
                <a:fillRect l="0" t="0" r="0" b="0"/>
              </a:stretch>
            </a:blipFill>
          </p:spPr>
        </p:sp>
        <p:sp>
          <p:nvSpPr>
            <p:cNvPr name="Freeform 23" id="23"/>
            <p:cNvSpPr/>
            <p:nvPr/>
          </p:nvSpPr>
          <p:spPr>
            <a:xfrm flipH="false" flipV="false" rot="0">
              <a:off x="0" y="19"/>
              <a:ext cx="3551089" cy="1928434"/>
            </a:xfrm>
            <a:custGeom>
              <a:avLst/>
              <a:gdLst/>
              <a:ahLst/>
              <a:cxnLst/>
              <a:rect r="r" b="b" t="t" l="l"/>
              <a:pathLst>
                <a:path h="1928434" w="3551089">
                  <a:moveTo>
                    <a:pt x="0" y="0"/>
                  </a:moveTo>
                  <a:lnTo>
                    <a:pt x="3551089" y="0"/>
                  </a:lnTo>
                  <a:lnTo>
                    <a:pt x="3551089" y="1928434"/>
                  </a:lnTo>
                  <a:lnTo>
                    <a:pt x="0" y="1928434"/>
                  </a:lnTo>
                  <a:lnTo>
                    <a:pt x="0" y="0"/>
                  </a:lnTo>
                  <a:close/>
                </a:path>
              </a:pathLst>
            </a:custGeom>
            <a:blipFill>
              <a:blip r:embed="rId14"/>
              <a:stretch>
                <a:fillRect l="0" t="0" r="0" b="0"/>
              </a:stretch>
            </a:blipFill>
          </p:spPr>
        </p:sp>
        <p:sp>
          <p:nvSpPr>
            <p:cNvPr name="TextBox 24" id="24"/>
            <p:cNvSpPr txBox="true"/>
            <p:nvPr/>
          </p:nvSpPr>
          <p:spPr>
            <a:xfrm rot="0">
              <a:off x="14635484" y="-49881"/>
              <a:ext cx="8321067" cy="1346888"/>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2021642" y="2733238"/>
            <a:ext cx="9385805" cy="1423667"/>
            <a:chOff x="0" y="0"/>
            <a:chExt cx="12514406" cy="1898222"/>
          </a:xfrm>
        </p:grpSpPr>
        <p:sp>
          <p:nvSpPr>
            <p:cNvPr name="TextBox 9" id="9"/>
            <p:cNvSpPr txBox="true"/>
            <p:nvPr/>
          </p:nvSpPr>
          <p:spPr>
            <a:xfrm rot="0">
              <a:off x="0" y="9525"/>
              <a:ext cx="12514406"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What Makes Our Community </a:t>
              </a:r>
            </a:p>
          </p:txBody>
        </p:sp>
        <p:sp>
          <p:nvSpPr>
            <p:cNvPr name="TextBox 10" id="10"/>
            <p:cNvSpPr txBox="true"/>
            <p:nvPr/>
          </p:nvSpPr>
          <p:spPr>
            <a:xfrm rot="0">
              <a:off x="4301466" y="956756"/>
              <a:ext cx="3505614"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Special?</a:t>
              </a:r>
            </a:p>
          </p:txBody>
        </p:sp>
      </p:grpSp>
      <p:sp>
        <p:nvSpPr>
          <p:cNvPr name="TextBox 11" id="11"/>
          <p:cNvSpPr txBox="true"/>
          <p:nvPr/>
        </p:nvSpPr>
        <p:spPr>
          <a:xfrm rot="0">
            <a:off x="2145894" y="5318955"/>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Local Leaders</a:t>
            </a:r>
          </a:p>
        </p:txBody>
      </p:sp>
      <p:grpSp>
        <p:nvGrpSpPr>
          <p:cNvPr name="Group 12" id="12"/>
          <p:cNvGrpSpPr/>
          <p:nvPr/>
        </p:nvGrpSpPr>
        <p:grpSpPr>
          <a:xfrm rot="0">
            <a:off x="412375" y="643948"/>
            <a:ext cx="17217413" cy="1446340"/>
            <a:chOff x="0" y="0"/>
            <a:chExt cx="22956551" cy="1928453"/>
          </a:xfrm>
        </p:grpSpPr>
        <p:sp>
          <p:nvSpPr>
            <p:cNvPr name="Freeform 13" id="13"/>
            <p:cNvSpPr/>
            <p:nvPr/>
          </p:nvSpPr>
          <p:spPr>
            <a:xfrm flipH="false" flipV="false" rot="0">
              <a:off x="4792267" y="0"/>
              <a:ext cx="5511796" cy="1365719"/>
            </a:xfrm>
            <a:custGeom>
              <a:avLst/>
              <a:gdLst/>
              <a:ahLst/>
              <a:cxnLst/>
              <a:rect r="r" b="b" t="t" l="l"/>
              <a:pathLst>
                <a:path h="1365719" w="5511796">
                  <a:moveTo>
                    <a:pt x="0" y="0"/>
                  </a:moveTo>
                  <a:lnTo>
                    <a:pt x="5511796" y="0"/>
                  </a:lnTo>
                  <a:lnTo>
                    <a:pt x="5511796" y="1365719"/>
                  </a:lnTo>
                  <a:lnTo>
                    <a:pt x="0" y="1365719"/>
                  </a:lnTo>
                  <a:lnTo>
                    <a:pt x="0" y="0"/>
                  </a:lnTo>
                  <a:close/>
                </a:path>
              </a:pathLst>
            </a:custGeom>
            <a:blipFill>
              <a:blip r:embed="rId9"/>
              <a:stretch>
                <a:fillRect l="0" t="0" r="0" b="0"/>
              </a:stretch>
            </a:blipFill>
          </p:spPr>
        </p:sp>
        <p:sp>
          <p:nvSpPr>
            <p:cNvPr name="Freeform 14" id="14"/>
            <p:cNvSpPr/>
            <p:nvPr/>
          </p:nvSpPr>
          <p:spPr>
            <a:xfrm flipH="false" flipV="false" rot="0">
              <a:off x="0" y="19"/>
              <a:ext cx="3551089" cy="1928434"/>
            </a:xfrm>
            <a:custGeom>
              <a:avLst/>
              <a:gdLst/>
              <a:ahLst/>
              <a:cxnLst/>
              <a:rect r="r" b="b" t="t" l="l"/>
              <a:pathLst>
                <a:path h="1928434" w="3551089">
                  <a:moveTo>
                    <a:pt x="0" y="0"/>
                  </a:moveTo>
                  <a:lnTo>
                    <a:pt x="3551089" y="0"/>
                  </a:lnTo>
                  <a:lnTo>
                    <a:pt x="3551089" y="1928434"/>
                  </a:lnTo>
                  <a:lnTo>
                    <a:pt x="0" y="1928434"/>
                  </a:lnTo>
                  <a:lnTo>
                    <a:pt x="0" y="0"/>
                  </a:lnTo>
                  <a:close/>
                </a:path>
              </a:pathLst>
            </a:custGeom>
            <a:blipFill>
              <a:blip r:embed="rId10"/>
              <a:stretch>
                <a:fillRect l="0" t="0" r="0" b="0"/>
              </a:stretch>
            </a:blipFill>
          </p:spPr>
        </p:sp>
        <p:sp>
          <p:nvSpPr>
            <p:cNvPr name="TextBox 15" id="15"/>
            <p:cNvSpPr txBox="true"/>
            <p:nvPr/>
          </p:nvSpPr>
          <p:spPr>
            <a:xfrm rot="0">
              <a:off x="14635484" y="-49881"/>
              <a:ext cx="8321067" cy="1346888"/>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10" id="10"/>
          <p:cNvGrpSpPr/>
          <p:nvPr/>
        </p:nvGrpSpPr>
        <p:grpSpPr>
          <a:xfrm rot="0">
            <a:off x="412375" y="643948"/>
            <a:ext cx="17217413" cy="1446340"/>
            <a:chOff x="0" y="0"/>
            <a:chExt cx="22956551" cy="1928453"/>
          </a:xfrm>
        </p:grpSpPr>
        <p:sp>
          <p:nvSpPr>
            <p:cNvPr name="Freeform 11" id="11"/>
            <p:cNvSpPr/>
            <p:nvPr/>
          </p:nvSpPr>
          <p:spPr>
            <a:xfrm flipH="false" flipV="false" rot="0">
              <a:off x="4792267" y="0"/>
              <a:ext cx="5511796" cy="1365719"/>
            </a:xfrm>
            <a:custGeom>
              <a:avLst/>
              <a:gdLst/>
              <a:ahLst/>
              <a:cxnLst/>
              <a:rect r="r" b="b" t="t" l="l"/>
              <a:pathLst>
                <a:path h="1365719" w="5511796">
                  <a:moveTo>
                    <a:pt x="0" y="0"/>
                  </a:moveTo>
                  <a:lnTo>
                    <a:pt x="5511796" y="0"/>
                  </a:lnTo>
                  <a:lnTo>
                    <a:pt x="5511796" y="1365719"/>
                  </a:lnTo>
                  <a:lnTo>
                    <a:pt x="0" y="1365719"/>
                  </a:lnTo>
                  <a:lnTo>
                    <a:pt x="0" y="0"/>
                  </a:lnTo>
                  <a:close/>
                </a:path>
              </a:pathLst>
            </a:custGeom>
            <a:blipFill>
              <a:blip r:embed="rId9"/>
              <a:stretch>
                <a:fillRect l="0" t="0" r="0" b="0"/>
              </a:stretch>
            </a:blipFill>
          </p:spPr>
        </p:sp>
        <p:sp>
          <p:nvSpPr>
            <p:cNvPr name="Freeform 12" id="12"/>
            <p:cNvSpPr/>
            <p:nvPr/>
          </p:nvSpPr>
          <p:spPr>
            <a:xfrm flipH="false" flipV="false" rot="0">
              <a:off x="0" y="19"/>
              <a:ext cx="3551089" cy="1928434"/>
            </a:xfrm>
            <a:custGeom>
              <a:avLst/>
              <a:gdLst/>
              <a:ahLst/>
              <a:cxnLst/>
              <a:rect r="r" b="b" t="t" l="l"/>
              <a:pathLst>
                <a:path h="1928434" w="3551089">
                  <a:moveTo>
                    <a:pt x="0" y="0"/>
                  </a:moveTo>
                  <a:lnTo>
                    <a:pt x="3551089" y="0"/>
                  </a:lnTo>
                  <a:lnTo>
                    <a:pt x="3551089" y="1928434"/>
                  </a:lnTo>
                  <a:lnTo>
                    <a:pt x="0" y="1928434"/>
                  </a:lnTo>
                  <a:lnTo>
                    <a:pt x="0" y="0"/>
                  </a:lnTo>
                  <a:close/>
                </a:path>
              </a:pathLst>
            </a:custGeom>
            <a:blipFill>
              <a:blip r:embed="rId10"/>
              <a:stretch>
                <a:fillRect l="0" t="0" r="0" b="0"/>
              </a:stretch>
            </a:blipFill>
          </p:spPr>
        </p:sp>
        <p:sp>
          <p:nvSpPr>
            <p:cNvPr name="TextBox 13" id="13"/>
            <p:cNvSpPr txBox="true"/>
            <p:nvPr/>
          </p:nvSpPr>
          <p:spPr>
            <a:xfrm rot="0">
              <a:off x="14635484" y="-49881"/>
              <a:ext cx="8321067" cy="1346888"/>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grpSp>
      <p:sp>
        <p:nvSpPr>
          <p:cNvPr name="Freeform 14" id="14"/>
          <p:cNvSpPr/>
          <p:nvPr/>
        </p:nvSpPr>
        <p:spPr>
          <a:xfrm flipH="false" flipV="false" rot="0">
            <a:off x="1152279" y="3607136"/>
            <a:ext cx="16240329" cy="6464235"/>
          </a:xfrm>
          <a:custGeom>
            <a:avLst/>
            <a:gdLst/>
            <a:ahLst/>
            <a:cxnLst/>
            <a:rect r="r" b="b" t="t" l="l"/>
            <a:pathLst>
              <a:path h="6464235" w="16240329">
                <a:moveTo>
                  <a:pt x="0" y="0"/>
                </a:moveTo>
                <a:lnTo>
                  <a:pt x="16240329" y="0"/>
                </a:lnTo>
                <a:lnTo>
                  <a:pt x="16240329" y="6464235"/>
                </a:lnTo>
                <a:lnTo>
                  <a:pt x="0" y="646423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9574049" y="4440502"/>
            <a:ext cx="7502737" cy="4639182"/>
          </a:xfrm>
          <a:custGeom>
            <a:avLst/>
            <a:gdLst/>
            <a:ahLst/>
            <a:cxnLst/>
            <a:rect r="r" b="b" t="t" l="l"/>
            <a:pathLst>
              <a:path h="4639182" w="7502737">
                <a:moveTo>
                  <a:pt x="0" y="0"/>
                </a:moveTo>
                <a:lnTo>
                  <a:pt x="7502736" y="0"/>
                </a:lnTo>
                <a:lnTo>
                  <a:pt x="7502736" y="4639182"/>
                </a:lnTo>
                <a:lnTo>
                  <a:pt x="0" y="4639182"/>
                </a:lnTo>
                <a:lnTo>
                  <a:pt x="0" y="0"/>
                </a:lnTo>
                <a:close/>
              </a:path>
            </a:pathLst>
          </a:custGeom>
          <a:blipFill>
            <a:blip r:embed="rId13"/>
            <a:stretch>
              <a:fillRect l="0" t="0" r="0" b="0"/>
            </a:stretch>
          </a:blipFill>
        </p:spPr>
      </p:sp>
      <p:sp>
        <p:nvSpPr>
          <p:cNvPr name="Freeform 16" id="16"/>
          <p:cNvSpPr/>
          <p:nvPr/>
        </p:nvSpPr>
        <p:spPr>
          <a:xfrm flipH="false" flipV="false" rot="0">
            <a:off x="1492571" y="4439685"/>
            <a:ext cx="7502763" cy="4639196"/>
          </a:xfrm>
          <a:custGeom>
            <a:avLst/>
            <a:gdLst/>
            <a:ahLst/>
            <a:cxnLst/>
            <a:rect r="r" b="b" t="t" l="l"/>
            <a:pathLst>
              <a:path h="4639196" w="7502763">
                <a:moveTo>
                  <a:pt x="0" y="0"/>
                </a:moveTo>
                <a:lnTo>
                  <a:pt x="7502763" y="0"/>
                </a:lnTo>
                <a:lnTo>
                  <a:pt x="7502763" y="4639195"/>
                </a:lnTo>
                <a:lnTo>
                  <a:pt x="0" y="463919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1492571" y="4439685"/>
            <a:ext cx="7502763" cy="4639196"/>
          </a:xfrm>
          <a:custGeom>
            <a:avLst/>
            <a:gdLst/>
            <a:ahLst/>
            <a:cxnLst/>
            <a:rect r="r" b="b" t="t" l="l"/>
            <a:pathLst>
              <a:path h="4639196" w="7502763">
                <a:moveTo>
                  <a:pt x="0" y="0"/>
                </a:moveTo>
                <a:lnTo>
                  <a:pt x="7502763" y="0"/>
                </a:lnTo>
                <a:lnTo>
                  <a:pt x="7502763" y="4639195"/>
                </a:lnTo>
                <a:lnTo>
                  <a:pt x="0" y="4639195"/>
                </a:lnTo>
                <a:lnTo>
                  <a:pt x="0" y="0"/>
                </a:lnTo>
                <a:close/>
              </a:path>
            </a:pathLst>
          </a:custGeom>
          <a:blipFill>
            <a:blip r:embed="rId16"/>
            <a:stretch>
              <a:fillRect l="0" t="0" r="0" b="0"/>
            </a:stretch>
          </a:blipFill>
        </p:spPr>
      </p:sp>
      <p:sp>
        <p:nvSpPr>
          <p:cNvPr name="Freeform 18" id="18"/>
          <p:cNvSpPr/>
          <p:nvPr/>
        </p:nvSpPr>
        <p:spPr>
          <a:xfrm flipH="false" flipV="false" rot="0">
            <a:off x="1294437" y="8555589"/>
            <a:ext cx="703747" cy="736995"/>
          </a:xfrm>
          <a:custGeom>
            <a:avLst/>
            <a:gdLst/>
            <a:ahLst/>
            <a:cxnLst/>
            <a:rect r="r" b="b" t="t" l="l"/>
            <a:pathLst>
              <a:path h="736995" w="703747">
                <a:moveTo>
                  <a:pt x="0" y="0"/>
                </a:moveTo>
                <a:lnTo>
                  <a:pt x="703746" y="0"/>
                </a:lnTo>
                <a:lnTo>
                  <a:pt x="703746" y="736995"/>
                </a:lnTo>
                <a:lnTo>
                  <a:pt x="0" y="73699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9" id="19"/>
          <p:cNvSpPr/>
          <p:nvPr/>
        </p:nvSpPr>
        <p:spPr>
          <a:xfrm flipH="false" flipV="false" rot="0">
            <a:off x="1294437" y="8555589"/>
            <a:ext cx="703747" cy="736995"/>
          </a:xfrm>
          <a:custGeom>
            <a:avLst/>
            <a:gdLst/>
            <a:ahLst/>
            <a:cxnLst/>
            <a:rect r="r" b="b" t="t" l="l"/>
            <a:pathLst>
              <a:path h="736995" w="703747">
                <a:moveTo>
                  <a:pt x="0" y="0"/>
                </a:moveTo>
                <a:lnTo>
                  <a:pt x="703746" y="0"/>
                </a:lnTo>
                <a:lnTo>
                  <a:pt x="703746" y="736995"/>
                </a:lnTo>
                <a:lnTo>
                  <a:pt x="0" y="736995"/>
                </a:lnTo>
                <a:lnTo>
                  <a:pt x="0" y="0"/>
                </a:lnTo>
                <a:close/>
              </a:path>
            </a:pathLst>
          </a:custGeom>
          <a:blipFill>
            <a:blip r:embed="rId19"/>
            <a:stretch>
              <a:fillRect l="0" t="0" r="-188147" b="0"/>
            </a:stretch>
          </a:blipFill>
        </p:spPr>
      </p:sp>
      <p:sp>
        <p:nvSpPr>
          <p:cNvPr name="Freeform 20" id="20"/>
          <p:cNvSpPr/>
          <p:nvPr/>
        </p:nvSpPr>
        <p:spPr>
          <a:xfrm flipH="false" flipV="false" rot="0">
            <a:off x="9457045" y="8555602"/>
            <a:ext cx="614020" cy="736995"/>
          </a:xfrm>
          <a:custGeom>
            <a:avLst/>
            <a:gdLst/>
            <a:ahLst/>
            <a:cxnLst/>
            <a:rect r="r" b="b" t="t" l="l"/>
            <a:pathLst>
              <a:path h="736995" w="614020">
                <a:moveTo>
                  <a:pt x="0" y="0"/>
                </a:moveTo>
                <a:lnTo>
                  <a:pt x="614020" y="0"/>
                </a:lnTo>
                <a:lnTo>
                  <a:pt x="614020" y="736995"/>
                </a:lnTo>
                <a:lnTo>
                  <a:pt x="0" y="73699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0">
            <a:off x="9457045" y="8555602"/>
            <a:ext cx="614020" cy="736995"/>
          </a:xfrm>
          <a:custGeom>
            <a:avLst/>
            <a:gdLst/>
            <a:ahLst/>
            <a:cxnLst/>
            <a:rect r="r" b="b" t="t" l="l"/>
            <a:pathLst>
              <a:path h="736995" w="614020">
                <a:moveTo>
                  <a:pt x="0" y="0"/>
                </a:moveTo>
                <a:lnTo>
                  <a:pt x="614020" y="0"/>
                </a:lnTo>
                <a:lnTo>
                  <a:pt x="614020" y="736995"/>
                </a:lnTo>
                <a:lnTo>
                  <a:pt x="0" y="736995"/>
                </a:lnTo>
                <a:lnTo>
                  <a:pt x="0" y="0"/>
                </a:lnTo>
                <a:close/>
              </a:path>
            </a:pathLst>
          </a:custGeom>
          <a:blipFill>
            <a:blip r:embed="rId19"/>
            <a:stretch>
              <a:fillRect l="-118069" t="0" r="-112180" b="0"/>
            </a:stretch>
          </a:blipFill>
        </p:spPr>
      </p:sp>
      <p:sp>
        <p:nvSpPr>
          <p:cNvPr name="TextBox 22" id="22"/>
          <p:cNvSpPr txBox="true"/>
          <p:nvPr/>
        </p:nvSpPr>
        <p:spPr>
          <a:xfrm rot="0">
            <a:off x="1376201" y="3786642"/>
            <a:ext cx="4524368" cy="419287"/>
          </a:xfrm>
          <a:prstGeom prst="rect">
            <a:avLst/>
          </a:prstGeom>
        </p:spPr>
        <p:txBody>
          <a:bodyPr anchor="t" rtlCol="false" tIns="0" lIns="0" bIns="0" rIns="0">
            <a:spAutoFit/>
          </a:bodyPr>
          <a:lstStyle/>
          <a:p>
            <a:pPr algn="l">
              <a:lnSpc>
                <a:spcPts val="3487"/>
              </a:lnSpc>
            </a:pPr>
            <a:r>
              <a:rPr lang="en-US" sz="2491">
                <a:solidFill>
                  <a:srgbClr val="4B4459"/>
                </a:solidFill>
                <a:latin typeface="Montserrat Bold"/>
                <a:ea typeface="Montserrat Bold"/>
                <a:cs typeface="Montserrat Bold"/>
                <a:sym typeface="Montserrat Bold"/>
              </a:rPr>
              <a:t>Our Economic Perceptions</a:t>
            </a:r>
          </a:p>
        </p:txBody>
      </p:sp>
      <p:sp>
        <p:nvSpPr>
          <p:cNvPr name="TextBox 23" id="23"/>
          <p:cNvSpPr txBox="true"/>
          <p:nvPr/>
        </p:nvSpPr>
        <p:spPr>
          <a:xfrm rot="0">
            <a:off x="9495000" y="3788158"/>
            <a:ext cx="6335538" cy="419287"/>
          </a:xfrm>
          <a:prstGeom prst="rect">
            <a:avLst/>
          </a:prstGeom>
        </p:spPr>
        <p:txBody>
          <a:bodyPr anchor="t" rtlCol="false" tIns="0" lIns="0" bIns="0" rIns="0">
            <a:spAutoFit/>
          </a:bodyPr>
          <a:lstStyle/>
          <a:p>
            <a:pPr algn="l">
              <a:lnSpc>
                <a:spcPts val="3487"/>
              </a:lnSpc>
            </a:pPr>
            <a:r>
              <a:rPr lang="en-US" sz="2491">
                <a:solidFill>
                  <a:srgbClr val="4B4459"/>
                </a:solidFill>
                <a:latin typeface="Montserrat Bold"/>
                <a:ea typeface="Montserrat Bold"/>
                <a:cs typeface="Montserrat Bold"/>
                <a:sym typeface="Montserrat Bold"/>
              </a:rPr>
              <a:t>Year Over Year Change (2023 vs 2024)</a:t>
            </a:r>
          </a:p>
        </p:txBody>
      </p:sp>
      <p:sp>
        <p:nvSpPr>
          <p:cNvPr name="TextBox 24" id="24"/>
          <p:cNvSpPr txBox="true"/>
          <p:nvPr/>
        </p:nvSpPr>
        <p:spPr>
          <a:xfrm rot="0">
            <a:off x="1365417" y="9356992"/>
            <a:ext cx="7383439" cy="497722"/>
          </a:xfrm>
          <a:prstGeom prst="rect">
            <a:avLst/>
          </a:prstGeom>
        </p:spPr>
        <p:txBody>
          <a:bodyPr anchor="t" rtlCol="false" tIns="0" lIns="0" bIns="0" rIns="0">
            <a:spAutoFit/>
          </a:bodyPr>
          <a:lstStyle/>
          <a:p>
            <a:pPr algn="l">
              <a:lnSpc>
                <a:spcPts val="1993"/>
              </a:lnSpc>
            </a:pPr>
            <a:r>
              <a:rPr lang="en-US" sz="1660">
                <a:solidFill>
                  <a:srgbClr val="000000"/>
                </a:solidFill>
                <a:latin typeface="Montserrat"/>
                <a:ea typeface="Montserrat"/>
                <a:cs typeface="Montserrat"/>
                <a:sym typeface="Montserrat"/>
              </a:rPr>
              <a:t>Perceptions are positive, with good business conditions and positive outlook about employment opportunities and income stability.</a:t>
            </a:r>
          </a:p>
        </p:txBody>
      </p:sp>
      <p:sp>
        <p:nvSpPr>
          <p:cNvPr name="TextBox 25" id="25"/>
          <p:cNvSpPr txBox="true"/>
          <p:nvPr/>
        </p:nvSpPr>
        <p:spPr>
          <a:xfrm rot="0">
            <a:off x="9477638" y="9356992"/>
            <a:ext cx="7873996" cy="497722"/>
          </a:xfrm>
          <a:prstGeom prst="rect">
            <a:avLst/>
          </a:prstGeom>
        </p:spPr>
        <p:txBody>
          <a:bodyPr anchor="t" rtlCol="false" tIns="0" lIns="0" bIns="0" rIns="0">
            <a:spAutoFit/>
          </a:bodyPr>
          <a:lstStyle/>
          <a:p>
            <a:pPr algn="l">
              <a:lnSpc>
                <a:spcPts val="1993"/>
              </a:lnSpc>
            </a:pPr>
            <a:r>
              <a:rPr lang="en-US" sz="1660">
                <a:solidFill>
                  <a:srgbClr val="000000"/>
                </a:solidFill>
                <a:latin typeface="Montserrat"/>
                <a:ea typeface="Montserrat"/>
                <a:cs typeface="Montserrat"/>
                <a:sym typeface="Montserrat"/>
              </a:rPr>
              <a:t>Current Employment Opportunities are perceived as lower than last year but are looking better for next year.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9" id="9"/>
          <p:cNvGrpSpPr/>
          <p:nvPr/>
        </p:nvGrpSpPr>
        <p:grpSpPr>
          <a:xfrm rot="0">
            <a:off x="2743089" y="3600450"/>
            <a:ext cx="12684008" cy="3363535"/>
            <a:chOff x="0" y="0"/>
            <a:chExt cx="3340644" cy="885869"/>
          </a:xfrm>
        </p:grpSpPr>
        <p:sp>
          <p:nvSpPr>
            <p:cNvPr name="Freeform 10" id="10"/>
            <p:cNvSpPr/>
            <p:nvPr/>
          </p:nvSpPr>
          <p:spPr>
            <a:xfrm flipH="false" flipV="false" rot="0">
              <a:off x="0" y="0"/>
              <a:ext cx="3340644" cy="885869"/>
            </a:xfrm>
            <a:custGeom>
              <a:avLst/>
              <a:gdLst/>
              <a:ahLst/>
              <a:cxnLst/>
              <a:rect r="r" b="b" t="t" l="l"/>
              <a:pathLst>
                <a:path h="885869" w="3340644">
                  <a:moveTo>
                    <a:pt x="0" y="0"/>
                  </a:moveTo>
                  <a:lnTo>
                    <a:pt x="3340644" y="0"/>
                  </a:lnTo>
                  <a:lnTo>
                    <a:pt x="3340644" y="885869"/>
                  </a:lnTo>
                  <a:lnTo>
                    <a:pt x="0" y="885869"/>
                  </a:lnTo>
                  <a:close/>
                </a:path>
              </a:pathLst>
            </a:custGeom>
            <a:solidFill>
              <a:srgbClr val="B6C2CC">
                <a:alpha val="49804"/>
              </a:srgbClr>
            </a:solidFill>
          </p:spPr>
        </p:sp>
        <p:sp>
          <p:nvSpPr>
            <p:cNvPr name="TextBox 11" id="11"/>
            <p:cNvSpPr txBox="true"/>
            <p:nvPr/>
          </p:nvSpPr>
          <p:spPr>
            <a:xfrm>
              <a:off x="0" y="-47625"/>
              <a:ext cx="3340644" cy="933494"/>
            </a:xfrm>
            <a:prstGeom prst="rect">
              <a:avLst/>
            </a:prstGeom>
          </p:spPr>
          <p:txBody>
            <a:bodyPr anchor="ctr" rtlCol="false" tIns="50800" lIns="50800" bIns="50800" rIns="50800"/>
            <a:lstStyle/>
            <a:p>
              <a:pPr algn="ctr">
                <a:lnSpc>
                  <a:spcPts val="3101"/>
                </a:lnSpc>
              </a:pPr>
            </a:p>
          </p:txBody>
        </p:sp>
      </p:grpSp>
      <p:sp>
        <p:nvSpPr>
          <p:cNvPr name="TextBox 12" id="12"/>
          <p:cNvSpPr txBox="true"/>
          <p:nvPr/>
        </p:nvSpPr>
        <p:spPr>
          <a:xfrm rot="0">
            <a:off x="2992327" y="3930545"/>
            <a:ext cx="14266973"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can the community leaders do to increase citizens’ confidence in their future community?</a:t>
            </a:r>
          </a:p>
        </p:txBody>
      </p:sp>
      <p:sp>
        <p:nvSpPr>
          <p:cNvPr name="TextBox 13" id="13"/>
          <p:cNvSpPr txBox="true"/>
          <p:nvPr/>
        </p:nvSpPr>
        <p:spPr>
          <a:xfrm rot="0">
            <a:off x="2992327" y="5385522"/>
            <a:ext cx="13226877"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might be hindering the optimism for the future?</a:t>
            </a:r>
          </a:p>
        </p:txBody>
      </p:sp>
      <p:grpSp>
        <p:nvGrpSpPr>
          <p:cNvPr name="Group 14" id="14"/>
          <p:cNvGrpSpPr/>
          <p:nvPr/>
        </p:nvGrpSpPr>
        <p:grpSpPr>
          <a:xfrm rot="0">
            <a:off x="412375" y="643948"/>
            <a:ext cx="17217413" cy="1446340"/>
            <a:chOff x="0" y="0"/>
            <a:chExt cx="22956551" cy="1928453"/>
          </a:xfrm>
        </p:grpSpPr>
        <p:sp>
          <p:nvSpPr>
            <p:cNvPr name="Freeform 15" id="15"/>
            <p:cNvSpPr/>
            <p:nvPr/>
          </p:nvSpPr>
          <p:spPr>
            <a:xfrm flipH="false" flipV="false" rot="0">
              <a:off x="4792267" y="0"/>
              <a:ext cx="5511796" cy="1365719"/>
            </a:xfrm>
            <a:custGeom>
              <a:avLst/>
              <a:gdLst/>
              <a:ahLst/>
              <a:cxnLst/>
              <a:rect r="r" b="b" t="t" l="l"/>
              <a:pathLst>
                <a:path h="1365719" w="5511796">
                  <a:moveTo>
                    <a:pt x="0" y="0"/>
                  </a:moveTo>
                  <a:lnTo>
                    <a:pt x="5511796" y="0"/>
                  </a:lnTo>
                  <a:lnTo>
                    <a:pt x="5511796" y="1365719"/>
                  </a:lnTo>
                  <a:lnTo>
                    <a:pt x="0" y="1365719"/>
                  </a:lnTo>
                  <a:lnTo>
                    <a:pt x="0" y="0"/>
                  </a:lnTo>
                  <a:close/>
                </a:path>
              </a:pathLst>
            </a:custGeom>
            <a:blipFill>
              <a:blip r:embed="rId9"/>
              <a:stretch>
                <a:fillRect l="0" t="0" r="0" b="0"/>
              </a:stretch>
            </a:blipFill>
          </p:spPr>
        </p:sp>
        <p:sp>
          <p:nvSpPr>
            <p:cNvPr name="Freeform 16" id="16"/>
            <p:cNvSpPr/>
            <p:nvPr/>
          </p:nvSpPr>
          <p:spPr>
            <a:xfrm flipH="false" flipV="false" rot="0">
              <a:off x="0" y="19"/>
              <a:ext cx="3551089" cy="1928434"/>
            </a:xfrm>
            <a:custGeom>
              <a:avLst/>
              <a:gdLst/>
              <a:ahLst/>
              <a:cxnLst/>
              <a:rect r="r" b="b" t="t" l="l"/>
              <a:pathLst>
                <a:path h="1928434" w="3551089">
                  <a:moveTo>
                    <a:pt x="0" y="0"/>
                  </a:moveTo>
                  <a:lnTo>
                    <a:pt x="3551089" y="0"/>
                  </a:lnTo>
                  <a:lnTo>
                    <a:pt x="3551089" y="1928434"/>
                  </a:lnTo>
                  <a:lnTo>
                    <a:pt x="0" y="1928434"/>
                  </a:lnTo>
                  <a:lnTo>
                    <a:pt x="0" y="0"/>
                  </a:lnTo>
                  <a:close/>
                </a:path>
              </a:pathLst>
            </a:custGeom>
            <a:blipFill>
              <a:blip r:embed="rId10"/>
              <a:stretch>
                <a:fillRect l="0" t="0" r="0" b="0"/>
              </a:stretch>
            </a:blipFill>
          </p:spPr>
        </p:sp>
        <p:sp>
          <p:nvSpPr>
            <p:cNvPr name="TextBox 17" id="17"/>
            <p:cNvSpPr txBox="true"/>
            <p:nvPr/>
          </p:nvSpPr>
          <p:spPr>
            <a:xfrm rot="0">
              <a:off x="14635484" y="-49881"/>
              <a:ext cx="8321067" cy="1346888"/>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2021642" y="2742763"/>
            <a:ext cx="878276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10" id="10"/>
          <p:cNvGrpSpPr/>
          <p:nvPr/>
        </p:nvGrpSpPr>
        <p:grpSpPr>
          <a:xfrm rot="0">
            <a:off x="412375" y="643948"/>
            <a:ext cx="17217413" cy="1446340"/>
            <a:chOff x="0" y="0"/>
            <a:chExt cx="22956551" cy="1928453"/>
          </a:xfrm>
        </p:grpSpPr>
        <p:sp>
          <p:nvSpPr>
            <p:cNvPr name="Freeform 11" id="11"/>
            <p:cNvSpPr/>
            <p:nvPr/>
          </p:nvSpPr>
          <p:spPr>
            <a:xfrm flipH="false" flipV="false" rot="0">
              <a:off x="4792267" y="0"/>
              <a:ext cx="5511796" cy="1365719"/>
            </a:xfrm>
            <a:custGeom>
              <a:avLst/>
              <a:gdLst/>
              <a:ahLst/>
              <a:cxnLst/>
              <a:rect r="r" b="b" t="t" l="l"/>
              <a:pathLst>
                <a:path h="1365719" w="5511796">
                  <a:moveTo>
                    <a:pt x="0" y="0"/>
                  </a:moveTo>
                  <a:lnTo>
                    <a:pt x="5511796" y="0"/>
                  </a:lnTo>
                  <a:lnTo>
                    <a:pt x="5511796" y="1365719"/>
                  </a:lnTo>
                  <a:lnTo>
                    <a:pt x="0" y="1365719"/>
                  </a:lnTo>
                  <a:lnTo>
                    <a:pt x="0" y="0"/>
                  </a:lnTo>
                  <a:close/>
                </a:path>
              </a:pathLst>
            </a:custGeom>
            <a:blipFill>
              <a:blip r:embed="rId9"/>
              <a:stretch>
                <a:fillRect l="0" t="0" r="0" b="0"/>
              </a:stretch>
            </a:blipFill>
          </p:spPr>
        </p:sp>
        <p:sp>
          <p:nvSpPr>
            <p:cNvPr name="Freeform 12" id="12"/>
            <p:cNvSpPr/>
            <p:nvPr/>
          </p:nvSpPr>
          <p:spPr>
            <a:xfrm flipH="false" flipV="false" rot="0">
              <a:off x="0" y="19"/>
              <a:ext cx="3551089" cy="1928434"/>
            </a:xfrm>
            <a:custGeom>
              <a:avLst/>
              <a:gdLst/>
              <a:ahLst/>
              <a:cxnLst/>
              <a:rect r="r" b="b" t="t" l="l"/>
              <a:pathLst>
                <a:path h="1928434" w="3551089">
                  <a:moveTo>
                    <a:pt x="0" y="0"/>
                  </a:moveTo>
                  <a:lnTo>
                    <a:pt x="3551089" y="0"/>
                  </a:lnTo>
                  <a:lnTo>
                    <a:pt x="3551089" y="1928434"/>
                  </a:lnTo>
                  <a:lnTo>
                    <a:pt x="0" y="1928434"/>
                  </a:lnTo>
                  <a:lnTo>
                    <a:pt x="0" y="0"/>
                  </a:lnTo>
                  <a:close/>
                </a:path>
              </a:pathLst>
            </a:custGeom>
            <a:blipFill>
              <a:blip r:embed="rId10"/>
              <a:stretch>
                <a:fillRect l="0" t="0" r="0" b="0"/>
              </a:stretch>
            </a:blipFill>
          </p:spPr>
        </p:sp>
        <p:sp>
          <p:nvSpPr>
            <p:cNvPr name="TextBox 13" id="13"/>
            <p:cNvSpPr txBox="true"/>
            <p:nvPr/>
          </p:nvSpPr>
          <p:spPr>
            <a:xfrm rot="0">
              <a:off x="14635484" y="-49881"/>
              <a:ext cx="8321067" cy="1346888"/>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grpSp>
      <p:grpSp>
        <p:nvGrpSpPr>
          <p:cNvPr name="Group 14" id="14"/>
          <p:cNvGrpSpPr/>
          <p:nvPr/>
        </p:nvGrpSpPr>
        <p:grpSpPr>
          <a:xfrm rot="0">
            <a:off x="9624218" y="3941130"/>
            <a:ext cx="7823218" cy="4897076"/>
            <a:chOff x="0" y="0"/>
            <a:chExt cx="10430957" cy="6529435"/>
          </a:xfrm>
        </p:grpSpPr>
        <p:sp>
          <p:nvSpPr>
            <p:cNvPr name="Freeform 15" id="15"/>
            <p:cNvSpPr/>
            <p:nvPr/>
          </p:nvSpPr>
          <p:spPr>
            <a:xfrm flipH="false" flipV="false" rot="0">
              <a:off x="0" y="0"/>
              <a:ext cx="10430957" cy="611546"/>
            </a:xfrm>
            <a:custGeom>
              <a:avLst/>
              <a:gdLst/>
              <a:ahLst/>
              <a:cxnLst/>
              <a:rect r="r" b="b" t="t" l="l"/>
              <a:pathLst>
                <a:path h="611546" w="10430957">
                  <a:moveTo>
                    <a:pt x="0" y="0"/>
                  </a:moveTo>
                  <a:lnTo>
                    <a:pt x="10430957" y="0"/>
                  </a:lnTo>
                  <a:lnTo>
                    <a:pt x="10430957" y="611546"/>
                  </a:lnTo>
                  <a:lnTo>
                    <a:pt x="0" y="61154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0">
              <a:off x="1427871" y="844825"/>
              <a:ext cx="7636620" cy="5684610"/>
            </a:xfrm>
            <a:custGeom>
              <a:avLst/>
              <a:gdLst/>
              <a:ahLst/>
              <a:cxnLst/>
              <a:rect r="r" b="b" t="t" l="l"/>
              <a:pathLst>
                <a:path h="5684610" w="7636620">
                  <a:moveTo>
                    <a:pt x="0" y="0"/>
                  </a:moveTo>
                  <a:lnTo>
                    <a:pt x="7636620" y="0"/>
                  </a:lnTo>
                  <a:lnTo>
                    <a:pt x="7636620" y="5684610"/>
                  </a:lnTo>
                  <a:lnTo>
                    <a:pt x="0" y="568461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7" id="17"/>
            <p:cNvSpPr/>
            <p:nvPr/>
          </p:nvSpPr>
          <p:spPr>
            <a:xfrm flipH="false" flipV="false" rot="5400000">
              <a:off x="2403869" y="-131186"/>
              <a:ext cx="5684610" cy="7636620"/>
            </a:xfrm>
            <a:custGeom>
              <a:avLst/>
              <a:gdLst/>
              <a:ahLst/>
              <a:cxnLst/>
              <a:rect r="r" b="b" t="t" l="l"/>
              <a:pathLst>
                <a:path h="7636620" w="5684610">
                  <a:moveTo>
                    <a:pt x="0" y="0"/>
                  </a:moveTo>
                  <a:lnTo>
                    <a:pt x="5684610" y="0"/>
                  </a:lnTo>
                  <a:lnTo>
                    <a:pt x="5684610" y="7636620"/>
                  </a:lnTo>
                  <a:lnTo>
                    <a:pt x="0" y="7636620"/>
                  </a:lnTo>
                  <a:lnTo>
                    <a:pt x="0" y="0"/>
                  </a:lnTo>
                  <a:close/>
                </a:path>
              </a:pathLst>
            </a:custGeom>
            <a:blipFill>
              <a:blip r:embed="rId15"/>
              <a:stretch>
                <a:fillRect l="0" t="0" r="0" b="0"/>
              </a:stretch>
            </a:blipFill>
          </p:spPr>
        </p:sp>
        <p:sp>
          <p:nvSpPr>
            <p:cNvPr name="TextBox 18" id="18"/>
            <p:cNvSpPr txBox="true"/>
            <p:nvPr/>
          </p:nvSpPr>
          <p:spPr>
            <a:xfrm rot="0">
              <a:off x="113548" y="79725"/>
              <a:ext cx="6143989" cy="402893"/>
            </a:xfrm>
            <a:prstGeom prst="rect">
              <a:avLst/>
            </a:prstGeom>
          </p:spPr>
          <p:txBody>
            <a:bodyPr anchor="t" rtlCol="false" tIns="0" lIns="0" bIns="0" rIns="0">
              <a:spAutoFit/>
            </a:bodyPr>
            <a:lstStyle/>
            <a:p>
              <a:pPr algn="l">
                <a:lnSpc>
                  <a:spcPts val="2503"/>
                </a:lnSpc>
              </a:pPr>
              <a:r>
                <a:rPr lang="en-US" sz="1788">
                  <a:solidFill>
                    <a:srgbClr val="4B4459"/>
                  </a:solidFill>
                  <a:latin typeface="Montserrat Bold"/>
                  <a:ea typeface="Montserrat Bold"/>
                  <a:cs typeface="Montserrat Bold"/>
                  <a:sym typeface="Montserrat Bold"/>
                </a:rPr>
                <a:t>Year Over Year Change (2023 vs. 2024)</a:t>
              </a:r>
            </a:p>
          </p:txBody>
        </p:sp>
      </p:grpSp>
      <p:grpSp>
        <p:nvGrpSpPr>
          <p:cNvPr name="Group 19" id="19"/>
          <p:cNvGrpSpPr/>
          <p:nvPr/>
        </p:nvGrpSpPr>
        <p:grpSpPr>
          <a:xfrm rot="0">
            <a:off x="1028700" y="3941130"/>
            <a:ext cx="8306235" cy="4823185"/>
            <a:chOff x="0" y="0"/>
            <a:chExt cx="11074980" cy="6430913"/>
          </a:xfrm>
        </p:grpSpPr>
        <p:sp>
          <p:nvSpPr>
            <p:cNvPr name="Freeform 20" id="20"/>
            <p:cNvSpPr/>
            <p:nvPr/>
          </p:nvSpPr>
          <p:spPr>
            <a:xfrm flipH="false" flipV="false" rot="0">
              <a:off x="0" y="0"/>
              <a:ext cx="11074980" cy="6430913"/>
            </a:xfrm>
            <a:custGeom>
              <a:avLst/>
              <a:gdLst/>
              <a:ahLst/>
              <a:cxnLst/>
              <a:rect r="r" b="b" t="t" l="l"/>
              <a:pathLst>
                <a:path h="6430913" w="11074980">
                  <a:moveTo>
                    <a:pt x="0" y="0"/>
                  </a:moveTo>
                  <a:lnTo>
                    <a:pt x="11074980" y="0"/>
                  </a:lnTo>
                  <a:lnTo>
                    <a:pt x="11074980" y="6430913"/>
                  </a:lnTo>
                  <a:lnTo>
                    <a:pt x="0" y="6430913"/>
                  </a:lnTo>
                  <a:lnTo>
                    <a:pt x="0" y="0"/>
                  </a:lnTo>
                  <a:close/>
                </a:path>
              </a:pathLst>
            </a:custGeom>
            <a:blipFill>
              <a:blip r:embed="rId16">
                <a:extLst>
                  <a:ext uri="{96DAC541-7B7A-43D3-8B79-37D633B846F1}">
                    <asvg:svgBlip xmlns:asvg="http://schemas.microsoft.com/office/drawing/2016/SVG/main" r:embed="rId17"/>
                  </a:ext>
                </a:extLst>
              </a:blip>
              <a:stretch>
                <a:fillRect l="0" t="-87641" r="-47334" b="0"/>
              </a:stretch>
            </a:blipFill>
          </p:spPr>
        </p:sp>
        <p:sp>
          <p:nvSpPr>
            <p:cNvPr name="Freeform 21" id="21"/>
            <p:cNvSpPr/>
            <p:nvPr/>
          </p:nvSpPr>
          <p:spPr>
            <a:xfrm flipH="false" flipV="false" rot="5400000">
              <a:off x="2788086" y="-672357"/>
              <a:ext cx="5648968" cy="8453373"/>
            </a:xfrm>
            <a:custGeom>
              <a:avLst/>
              <a:gdLst/>
              <a:ahLst/>
              <a:cxnLst/>
              <a:rect r="r" b="b" t="t" l="l"/>
              <a:pathLst>
                <a:path h="8453373" w="5648968">
                  <a:moveTo>
                    <a:pt x="0" y="0"/>
                  </a:moveTo>
                  <a:lnTo>
                    <a:pt x="5648968" y="0"/>
                  </a:lnTo>
                  <a:lnTo>
                    <a:pt x="5648968" y="8453373"/>
                  </a:lnTo>
                  <a:lnTo>
                    <a:pt x="0" y="8453373"/>
                  </a:lnTo>
                  <a:lnTo>
                    <a:pt x="0" y="0"/>
                  </a:lnTo>
                  <a:close/>
                </a:path>
              </a:pathLst>
            </a:custGeom>
            <a:blipFill>
              <a:blip r:embed="rId18"/>
              <a:stretch>
                <a:fillRect l="0" t="0" r="0" b="0"/>
              </a:stretch>
            </a:blipFill>
          </p:spPr>
        </p:sp>
        <p:sp>
          <p:nvSpPr>
            <p:cNvPr name="TextBox 22" id="22"/>
            <p:cNvSpPr txBox="true"/>
            <p:nvPr/>
          </p:nvSpPr>
          <p:spPr>
            <a:xfrm rot="0">
              <a:off x="475888" y="176898"/>
              <a:ext cx="7092471" cy="402893"/>
            </a:xfrm>
            <a:prstGeom prst="rect">
              <a:avLst/>
            </a:prstGeom>
          </p:spPr>
          <p:txBody>
            <a:bodyPr anchor="t" rtlCol="false" tIns="0" lIns="0" bIns="0" rIns="0">
              <a:spAutoFit/>
            </a:bodyPr>
            <a:lstStyle/>
            <a:p>
              <a:pPr algn="l">
                <a:lnSpc>
                  <a:spcPts val="2503"/>
                </a:lnSpc>
              </a:pPr>
              <a:r>
                <a:rPr lang="en-US" sz="1788">
                  <a:solidFill>
                    <a:srgbClr val="4B4459"/>
                  </a:solidFill>
                  <a:latin typeface="Montserrat Bold"/>
                  <a:ea typeface="Montserrat Bold"/>
                  <a:cs typeface="Montserrat Bold"/>
                  <a:sym typeface="Montserrat Bold"/>
                </a:rPr>
                <a:t>How do our residents view our community?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2743089" y="3600450"/>
            <a:ext cx="14320579" cy="4507685"/>
            <a:chOff x="0" y="0"/>
            <a:chExt cx="3771675" cy="1187209"/>
          </a:xfrm>
        </p:grpSpPr>
        <p:sp>
          <p:nvSpPr>
            <p:cNvPr name="Freeform 9" id="9"/>
            <p:cNvSpPr/>
            <p:nvPr/>
          </p:nvSpPr>
          <p:spPr>
            <a:xfrm flipH="false" flipV="false" rot="0">
              <a:off x="0" y="0"/>
              <a:ext cx="3771675" cy="1187209"/>
            </a:xfrm>
            <a:custGeom>
              <a:avLst/>
              <a:gdLst/>
              <a:ahLst/>
              <a:cxnLst/>
              <a:rect r="r" b="b" t="t" l="l"/>
              <a:pathLst>
                <a:path h="1187209" w="3771675">
                  <a:moveTo>
                    <a:pt x="0" y="0"/>
                  </a:moveTo>
                  <a:lnTo>
                    <a:pt x="3771675" y="0"/>
                  </a:lnTo>
                  <a:lnTo>
                    <a:pt x="3771675" y="1187209"/>
                  </a:lnTo>
                  <a:lnTo>
                    <a:pt x="0" y="1187209"/>
                  </a:lnTo>
                  <a:close/>
                </a:path>
              </a:pathLst>
            </a:custGeom>
            <a:solidFill>
              <a:srgbClr val="B6C2CC">
                <a:alpha val="49804"/>
              </a:srgbClr>
            </a:solidFill>
          </p:spPr>
        </p:sp>
        <p:sp>
          <p:nvSpPr>
            <p:cNvPr name="TextBox 10" id="10"/>
            <p:cNvSpPr txBox="true"/>
            <p:nvPr/>
          </p:nvSpPr>
          <p:spPr>
            <a:xfrm>
              <a:off x="0" y="-47625"/>
              <a:ext cx="3771675" cy="1234834"/>
            </a:xfrm>
            <a:prstGeom prst="rect">
              <a:avLst/>
            </a:prstGeom>
          </p:spPr>
          <p:txBody>
            <a:bodyPr anchor="ctr" rtlCol="false" tIns="50800" lIns="50800" bIns="50800" rIns="50800"/>
            <a:lstStyle/>
            <a:p>
              <a:pPr algn="ctr">
                <a:lnSpc>
                  <a:spcPts val="3101"/>
                </a:lnSpc>
              </a:pPr>
            </a:p>
          </p:txBody>
        </p:sp>
      </p:grpSp>
      <p:sp>
        <p:nvSpPr>
          <p:cNvPr name="TextBox 11" id="11"/>
          <p:cNvSpPr txBox="true"/>
          <p:nvPr/>
        </p:nvSpPr>
        <p:spPr>
          <a:xfrm rot="0">
            <a:off x="2021642" y="2742763"/>
            <a:ext cx="12047283"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sp>
        <p:nvSpPr>
          <p:cNvPr name="TextBox 12" id="12"/>
          <p:cNvSpPr txBox="true"/>
          <p:nvPr/>
        </p:nvSpPr>
        <p:spPr>
          <a:xfrm rot="0">
            <a:off x="2992327" y="3730148"/>
            <a:ext cx="14266973" cy="239077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There is a strong sense of commitment and belonging however there seems to be a disconnect with the future of the community. What can be done to foster a sense of community focus and vision? </a:t>
            </a:r>
          </a:p>
        </p:txBody>
      </p:sp>
      <p:sp>
        <p:nvSpPr>
          <p:cNvPr name="TextBox 13" id="13"/>
          <p:cNvSpPr txBox="true"/>
          <p:nvPr/>
        </p:nvSpPr>
        <p:spPr>
          <a:xfrm rot="0">
            <a:off x="2992327" y="6826145"/>
            <a:ext cx="14266973" cy="1190625"/>
          </a:xfrm>
          <a:prstGeom prst="rect">
            <a:avLst/>
          </a:prstGeom>
        </p:spPr>
        <p:txBody>
          <a:bodyPr anchor="t" rtlCol="false" tIns="0" lIns="0" bIns="0" rIns="0">
            <a:spAutoFit/>
          </a:bodyPr>
          <a:lstStyle/>
          <a:p>
            <a:pPr algn="l">
              <a:lnSpc>
                <a:spcPts val="4799"/>
              </a:lnSpc>
            </a:pPr>
            <a:r>
              <a:rPr lang="en-US" sz="3999">
                <a:solidFill>
                  <a:srgbClr val="045B5C"/>
                </a:solidFill>
                <a:latin typeface="Montserrat"/>
                <a:ea typeface="Montserrat"/>
                <a:cs typeface="Montserrat"/>
                <a:sym typeface="Montserrat"/>
              </a:rPr>
              <a:t>What can the community leaders do to increase transparency  and communication with their citizens? </a:t>
            </a:r>
          </a:p>
        </p:txBody>
      </p:sp>
      <p:grpSp>
        <p:nvGrpSpPr>
          <p:cNvPr name="Group 14" id="14"/>
          <p:cNvGrpSpPr/>
          <p:nvPr/>
        </p:nvGrpSpPr>
        <p:grpSpPr>
          <a:xfrm rot="0">
            <a:off x="412375" y="643948"/>
            <a:ext cx="17217413" cy="1446340"/>
            <a:chOff x="0" y="0"/>
            <a:chExt cx="22956551" cy="1928453"/>
          </a:xfrm>
        </p:grpSpPr>
        <p:sp>
          <p:nvSpPr>
            <p:cNvPr name="Freeform 15" id="15"/>
            <p:cNvSpPr/>
            <p:nvPr/>
          </p:nvSpPr>
          <p:spPr>
            <a:xfrm flipH="false" flipV="false" rot="0">
              <a:off x="4792267" y="0"/>
              <a:ext cx="5511796" cy="1365719"/>
            </a:xfrm>
            <a:custGeom>
              <a:avLst/>
              <a:gdLst/>
              <a:ahLst/>
              <a:cxnLst/>
              <a:rect r="r" b="b" t="t" l="l"/>
              <a:pathLst>
                <a:path h="1365719" w="5511796">
                  <a:moveTo>
                    <a:pt x="0" y="0"/>
                  </a:moveTo>
                  <a:lnTo>
                    <a:pt x="5511796" y="0"/>
                  </a:lnTo>
                  <a:lnTo>
                    <a:pt x="5511796" y="1365719"/>
                  </a:lnTo>
                  <a:lnTo>
                    <a:pt x="0" y="1365719"/>
                  </a:lnTo>
                  <a:lnTo>
                    <a:pt x="0" y="0"/>
                  </a:lnTo>
                  <a:close/>
                </a:path>
              </a:pathLst>
            </a:custGeom>
            <a:blipFill>
              <a:blip r:embed="rId9"/>
              <a:stretch>
                <a:fillRect l="0" t="0" r="0" b="0"/>
              </a:stretch>
            </a:blipFill>
          </p:spPr>
        </p:sp>
        <p:sp>
          <p:nvSpPr>
            <p:cNvPr name="Freeform 16" id="16"/>
            <p:cNvSpPr/>
            <p:nvPr/>
          </p:nvSpPr>
          <p:spPr>
            <a:xfrm flipH="false" flipV="false" rot="0">
              <a:off x="0" y="19"/>
              <a:ext cx="3551089" cy="1928434"/>
            </a:xfrm>
            <a:custGeom>
              <a:avLst/>
              <a:gdLst/>
              <a:ahLst/>
              <a:cxnLst/>
              <a:rect r="r" b="b" t="t" l="l"/>
              <a:pathLst>
                <a:path h="1928434" w="3551089">
                  <a:moveTo>
                    <a:pt x="0" y="0"/>
                  </a:moveTo>
                  <a:lnTo>
                    <a:pt x="3551089" y="0"/>
                  </a:lnTo>
                  <a:lnTo>
                    <a:pt x="3551089" y="1928434"/>
                  </a:lnTo>
                  <a:lnTo>
                    <a:pt x="0" y="1928434"/>
                  </a:lnTo>
                  <a:lnTo>
                    <a:pt x="0" y="0"/>
                  </a:lnTo>
                  <a:close/>
                </a:path>
              </a:pathLst>
            </a:custGeom>
            <a:blipFill>
              <a:blip r:embed="rId10"/>
              <a:stretch>
                <a:fillRect l="0" t="0" r="0" b="0"/>
              </a:stretch>
            </a:blipFill>
          </p:spPr>
        </p:sp>
        <p:sp>
          <p:nvSpPr>
            <p:cNvPr name="TextBox 17" id="17"/>
            <p:cNvSpPr txBox="true"/>
            <p:nvPr/>
          </p:nvSpPr>
          <p:spPr>
            <a:xfrm rot="0">
              <a:off x="14635484" y="-49881"/>
              <a:ext cx="8321067" cy="1346888"/>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259" t="0" r="-2259" b="0"/>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418133" y="2276878"/>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9" id="9"/>
          <p:cNvGrpSpPr/>
          <p:nvPr/>
        </p:nvGrpSpPr>
        <p:grpSpPr>
          <a:xfrm rot="0">
            <a:off x="412375" y="643948"/>
            <a:ext cx="17217413" cy="1446340"/>
            <a:chOff x="0" y="0"/>
            <a:chExt cx="22956551" cy="1928453"/>
          </a:xfrm>
        </p:grpSpPr>
        <p:sp>
          <p:nvSpPr>
            <p:cNvPr name="Freeform 10" id="10"/>
            <p:cNvSpPr/>
            <p:nvPr/>
          </p:nvSpPr>
          <p:spPr>
            <a:xfrm flipH="false" flipV="false" rot="0">
              <a:off x="4792267" y="0"/>
              <a:ext cx="5511796" cy="1365719"/>
            </a:xfrm>
            <a:custGeom>
              <a:avLst/>
              <a:gdLst/>
              <a:ahLst/>
              <a:cxnLst/>
              <a:rect r="r" b="b" t="t" l="l"/>
              <a:pathLst>
                <a:path h="1365719" w="5511796">
                  <a:moveTo>
                    <a:pt x="0" y="0"/>
                  </a:moveTo>
                  <a:lnTo>
                    <a:pt x="5511796" y="0"/>
                  </a:lnTo>
                  <a:lnTo>
                    <a:pt x="5511796" y="1365719"/>
                  </a:lnTo>
                  <a:lnTo>
                    <a:pt x="0" y="1365719"/>
                  </a:lnTo>
                  <a:lnTo>
                    <a:pt x="0" y="0"/>
                  </a:lnTo>
                  <a:close/>
                </a:path>
              </a:pathLst>
            </a:custGeom>
            <a:blipFill>
              <a:blip r:embed="rId9"/>
              <a:stretch>
                <a:fillRect l="0" t="0" r="0" b="0"/>
              </a:stretch>
            </a:blipFill>
          </p:spPr>
        </p:sp>
        <p:sp>
          <p:nvSpPr>
            <p:cNvPr name="Freeform 11" id="11"/>
            <p:cNvSpPr/>
            <p:nvPr/>
          </p:nvSpPr>
          <p:spPr>
            <a:xfrm flipH="false" flipV="false" rot="0">
              <a:off x="0" y="19"/>
              <a:ext cx="3551089" cy="1928434"/>
            </a:xfrm>
            <a:custGeom>
              <a:avLst/>
              <a:gdLst/>
              <a:ahLst/>
              <a:cxnLst/>
              <a:rect r="r" b="b" t="t" l="l"/>
              <a:pathLst>
                <a:path h="1928434" w="3551089">
                  <a:moveTo>
                    <a:pt x="0" y="0"/>
                  </a:moveTo>
                  <a:lnTo>
                    <a:pt x="3551089" y="0"/>
                  </a:lnTo>
                  <a:lnTo>
                    <a:pt x="3551089" y="1928434"/>
                  </a:lnTo>
                  <a:lnTo>
                    <a:pt x="0" y="1928434"/>
                  </a:lnTo>
                  <a:lnTo>
                    <a:pt x="0" y="0"/>
                  </a:lnTo>
                  <a:close/>
                </a:path>
              </a:pathLst>
            </a:custGeom>
            <a:blipFill>
              <a:blip r:embed="rId10"/>
              <a:stretch>
                <a:fillRect l="0" t="0" r="0" b="0"/>
              </a:stretch>
            </a:blipFill>
          </p:spPr>
        </p:sp>
        <p:sp>
          <p:nvSpPr>
            <p:cNvPr name="TextBox 12" id="12"/>
            <p:cNvSpPr txBox="true"/>
            <p:nvPr/>
          </p:nvSpPr>
          <p:spPr>
            <a:xfrm rot="0">
              <a:off x="14635484" y="-49881"/>
              <a:ext cx="8321067" cy="1346888"/>
            </a:xfrm>
            <a:prstGeom prst="rect">
              <a:avLst/>
            </a:prstGeom>
          </p:spPr>
          <p:txBody>
            <a:bodyPr anchor="t" rtlCol="false" tIns="0" lIns="0" bIns="0" rIns="0">
              <a:spAutoFit/>
            </a:bodyPr>
            <a:lstStyle/>
            <a:p>
              <a:pPr algn="r">
                <a:lnSpc>
                  <a:spcPts val="4171"/>
                </a:lnSpc>
              </a:pPr>
              <a:r>
                <a:rPr lang="en-US" sz="2721">
                  <a:solidFill>
                    <a:srgbClr val="2E2920"/>
                  </a:solidFill>
                  <a:latin typeface="Montserrat Medium"/>
                  <a:ea typeface="Montserrat Medium"/>
                  <a:cs typeface="Montserrat Medium"/>
                  <a:sym typeface="Montserrat Medium"/>
                </a:rPr>
                <a:t>Community Benchmarking Report </a:t>
              </a:r>
              <a:r>
                <a:rPr lang="en-US" sz="2721">
                  <a:solidFill>
                    <a:srgbClr val="476372"/>
                  </a:solidFill>
                  <a:latin typeface="Montserrat"/>
                  <a:ea typeface="Montserrat"/>
                  <a:cs typeface="Montserrat"/>
                  <a:sym typeface="Montserrat"/>
                </a:rPr>
                <a:t>City of Galva, KS | 2024</a:t>
              </a:r>
            </a:p>
          </p:txBody>
        </p:sp>
      </p:grpSp>
      <p:grpSp>
        <p:nvGrpSpPr>
          <p:cNvPr name="Group 13" id="13"/>
          <p:cNvGrpSpPr/>
          <p:nvPr/>
        </p:nvGrpSpPr>
        <p:grpSpPr>
          <a:xfrm rot="0">
            <a:off x="1722481" y="3289570"/>
            <a:ext cx="14036528" cy="6187729"/>
            <a:chOff x="0" y="0"/>
            <a:chExt cx="18715371" cy="8250306"/>
          </a:xfrm>
        </p:grpSpPr>
        <p:sp>
          <p:nvSpPr>
            <p:cNvPr name="Freeform 14" id="14"/>
            <p:cNvSpPr/>
            <p:nvPr/>
          </p:nvSpPr>
          <p:spPr>
            <a:xfrm flipH="false" flipV="false" rot="0">
              <a:off x="0" y="0"/>
              <a:ext cx="18715371" cy="8250306"/>
            </a:xfrm>
            <a:custGeom>
              <a:avLst/>
              <a:gdLst/>
              <a:ahLst/>
              <a:cxnLst/>
              <a:rect r="r" b="b" t="t" l="l"/>
              <a:pathLst>
                <a:path h="8250306" w="18715371">
                  <a:moveTo>
                    <a:pt x="0" y="0"/>
                  </a:moveTo>
                  <a:lnTo>
                    <a:pt x="18715371" y="0"/>
                  </a:lnTo>
                  <a:lnTo>
                    <a:pt x="18715371" y="8250306"/>
                  </a:lnTo>
                  <a:lnTo>
                    <a:pt x="0" y="8250306"/>
                  </a:lnTo>
                  <a:lnTo>
                    <a:pt x="0" y="0"/>
                  </a:lnTo>
                  <a:close/>
                </a:path>
              </a:pathLst>
            </a:custGeom>
            <a:blipFill>
              <a:blip r:embed="rId11">
                <a:extLst>
                  <a:ext uri="{96DAC541-7B7A-43D3-8B79-37D633B846F1}">
                    <asvg:svgBlip xmlns:asvg="http://schemas.microsoft.com/office/drawing/2016/SVG/main" r:embed="rId12"/>
                  </a:ext>
                </a:extLst>
              </a:blip>
              <a:stretch>
                <a:fillRect l="0" t="-70279" r="0" b="-102286"/>
              </a:stretch>
            </a:blipFill>
          </p:spPr>
        </p:sp>
        <p:sp>
          <p:nvSpPr>
            <p:cNvPr name="Freeform 15" id="15"/>
            <p:cNvSpPr/>
            <p:nvPr/>
          </p:nvSpPr>
          <p:spPr>
            <a:xfrm flipH="false" flipV="false" rot="5400000">
              <a:off x="1797240" y="406657"/>
              <a:ext cx="6706177" cy="7883698"/>
            </a:xfrm>
            <a:custGeom>
              <a:avLst/>
              <a:gdLst/>
              <a:ahLst/>
              <a:cxnLst/>
              <a:rect r="r" b="b" t="t" l="l"/>
              <a:pathLst>
                <a:path h="7883698" w="6706177">
                  <a:moveTo>
                    <a:pt x="0" y="0"/>
                  </a:moveTo>
                  <a:lnTo>
                    <a:pt x="6706178" y="0"/>
                  </a:lnTo>
                  <a:lnTo>
                    <a:pt x="6706178" y="7883698"/>
                  </a:lnTo>
                  <a:lnTo>
                    <a:pt x="0" y="7883698"/>
                  </a:lnTo>
                  <a:lnTo>
                    <a:pt x="0" y="0"/>
                  </a:lnTo>
                  <a:close/>
                </a:path>
              </a:pathLst>
            </a:custGeom>
            <a:blipFill>
              <a:blip r:embed="rId13"/>
              <a:stretch>
                <a:fillRect l="0" t="0" r="0" b="0"/>
              </a:stretch>
            </a:blipFill>
          </p:spPr>
        </p:sp>
        <p:sp>
          <p:nvSpPr>
            <p:cNvPr name="Freeform 16" id="16"/>
            <p:cNvSpPr/>
            <p:nvPr/>
          </p:nvSpPr>
          <p:spPr>
            <a:xfrm flipH="false" flipV="false" rot="0">
              <a:off x="9925507" y="928396"/>
              <a:ext cx="8201936" cy="6632261"/>
            </a:xfrm>
            <a:custGeom>
              <a:avLst/>
              <a:gdLst/>
              <a:ahLst/>
              <a:cxnLst/>
              <a:rect r="r" b="b" t="t" l="l"/>
              <a:pathLst>
                <a:path h="6632261" w="8201936">
                  <a:moveTo>
                    <a:pt x="0" y="0"/>
                  </a:moveTo>
                  <a:lnTo>
                    <a:pt x="8201936" y="0"/>
                  </a:lnTo>
                  <a:lnTo>
                    <a:pt x="8201936" y="6632261"/>
                  </a:lnTo>
                  <a:lnTo>
                    <a:pt x="0" y="663226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5400000">
              <a:off x="10710337" y="143551"/>
              <a:ext cx="6632261" cy="8201936"/>
            </a:xfrm>
            <a:custGeom>
              <a:avLst/>
              <a:gdLst/>
              <a:ahLst/>
              <a:cxnLst/>
              <a:rect r="r" b="b" t="t" l="l"/>
              <a:pathLst>
                <a:path h="8201936" w="6632261">
                  <a:moveTo>
                    <a:pt x="0" y="0"/>
                  </a:moveTo>
                  <a:lnTo>
                    <a:pt x="6632261" y="0"/>
                  </a:lnTo>
                  <a:lnTo>
                    <a:pt x="6632261" y="8201937"/>
                  </a:lnTo>
                  <a:lnTo>
                    <a:pt x="0" y="8201937"/>
                  </a:lnTo>
                  <a:lnTo>
                    <a:pt x="0" y="0"/>
                  </a:lnTo>
                  <a:close/>
                </a:path>
              </a:pathLst>
            </a:custGeom>
            <a:blipFill>
              <a:blip r:embed="rId16"/>
              <a:stretch>
                <a:fillRect l="0" t="0" r="0" b="0"/>
              </a:stretch>
            </a:blipFill>
          </p:spPr>
        </p:sp>
        <p:sp>
          <p:nvSpPr>
            <p:cNvPr name="TextBox 18" id="18"/>
            <p:cNvSpPr txBox="true"/>
            <p:nvPr/>
          </p:nvSpPr>
          <p:spPr>
            <a:xfrm rot="0">
              <a:off x="710393" y="181654"/>
              <a:ext cx="4389412" cy="456504"/>
            </a:xfrm>
            <a:prstGeom prst="rect">
              <a:avLst/>
            </a:prstGeom>
          </p:spPr>
          <p:txBody>
            <a:bodyPr anchor="t" rtlCol="false" tIns="0" lIns="0" bIns="0" rIns="0">
              <a:spAutoFit/>
            </a:bodyPr>
            <a:lstStyle/>
            <a:p>
              <a:pPr algn="l">
                <a:lnSpc>
                  <a:spcPts val="2871"/>
                </a:lnSpc>
              </a:pPr>
              <a:r>
                <a:rPr lang="en-US" sz="2050">
                  <a:solidFill>
                    <a:srgbClr val="4B4459"/>
                  </a:solidFill>
                  <a:latin typeface="Montserrat Bold"/>
                  <a:ea typeface="Montserrat Bold"/>
                  <a:cs typeface="Montserrat Bold"/>
                  <a:sym typeface="Montserrat Bold"/>
                </a:rPr>
                <a:t>2024 Program Priorities</a:t>
              </a:r>
            </a:p>
          </p:txBody>
        </p:sp>
        <p:sp>
          <p:nvSpPr>
            <p:cNvPr name="TextBox 19" id="19"/>
            <p:cNvSpPr txBox="true"/>
            <p:nvPr/>
          </p:nvSpPr>
          <p:spPr>
            <a:xfrm rot="0">
              <a:off x="9989250" y="169455"/>
              <a:ext cx="5051487" cy="456504"/>
            </a:xfrm>
            <a:prstGeom prst="rect">
              <a:avLst/>
            </a:prstGeom>
          </p:spPr>
          <p:txBody>
            <a:bodyPr anchor="t" rtlCol="false" tIns="0" lIns="0" bIns="0" rIns="0">
              <a:spAutoFit/>
            </a:bodyPr>
            <a:lstStyle/>
            <a:p>
              <a:pPr algn="l">
                <a:lnSpc>
                  <a:spcPts val="2871"/>
                </a:lnSpc>
              </a:pPr>
              <a:r>
                <a:rPr lang="en-US" sz="2050">
                  <a:solidFill>
                    <a:srgbClr val="4B4459"/>
                  </a:solidFill>
                  <a:latin typeface="Montserrat Bold"/>
                  <a:ea typeface="Montserrat Bold"/>
                  <a:cs typeface="Montserrat Bold"/>
                  <a:sym typeface="Montserrat Bold"/>
                </a:rPr>
                <a:t>Priority Shift (2023 vs 2024)</a:t>
              </a:r>
            </a:p>
          </p:txBody>
        </p:sp>
        <p:sp>
          <p:nvSpPr>
            <p:cNvPr name="TextBox 20" id="20"/>
            <p:cNvSpPr txBox="true"/>
            <p:nvPr/>
          </p:nvSpPr>
          <p:spPr>
            <a:xfrm rot="0">
              <a:off x="710335" y="7858019"/>
              <a:ext cx="8363646" cy="307511"/>
            </a:xfrm>
            <a:prstGeom prst="rect">
              <a:avLst/>
            </a:prstGeom>
          </p:spPr>
          <p:txBody>
            <a:bodyPr anchor="t" rtlCol="false" tIns="0" lIns="0" bIns="0" rIns="0">
              <a:spAutoFit/>
            </a:bodyPr>
            <a:lstStyle/>
            <a:p>
              <a:pPr algn="l">
                <a:lnSpc>
                  <a:spcPts val="1914"/>
                </a:lnSpc>
              </a:pPr>
              <a:r>
                <a:rPr lang="en-US" sz="1367">
                  <a:solidFill>
                    <a:srgbClr val="000000"/>
                  </a:solidFill>
                  <a:latin typeface="Montserrat"/>
                  <a:ea typeface="Montserrat"/>
                  <a:cs typeface="Montserrat"/>
                  <a:sym typeface="Montserrat"/>
                </a:rPr>
                <a:t>Economy placed in the top half, while health placed in the bottom half.</a:t>
              </a:r>
            </a:p>
          </p:txBody>
        </p:sp>
        <p:sp>
          <p:nvSpPr>
            <p:cNvPr name="TextBox 21" id="21"/>
            <p:cNvSpPr txBox="true"/>
            <p:nvPr/>
          </p:nvSpPr>
          <p:spPr>
            <a:xfrm rot="0">
              <a:off x="9989134" y="7867356"/>
              <a:ext cx="7766688" cy="274746"/>
            </a:xfrm>
            <a:prstGeom prst="rect">
              <a:avLst/>
            </a:prstGeom>
          </p:spPr>
          <p:txBody>
            <a:bodyPr anchor="t" rtlCol="false" tIns="0" lIns="0" bIns="0" rIns="0">
              <a:spAutoFit/>
            </a:bodyPr>
            <a:lstStyle/>
            <a:p>
              <a:pPr algn="l">
                <a:lnSpc>
                  <a:spcPts val="1754"/>
                </a:lnSpc>
              </a:pPr>
              <a:r>
                <a:rPr lang="en-US" sz="1253">
                  <a:solidFill>
                    <a:srgbClr val="000000"/>
                  </a:solidFill>
                  <a:latin typeface="Montserrat"/>
                  <a:ea typeface="Montserrat"/>
                  <a:cs typeface="Montserrat"/>
                  <a:sym typeface="Montserrat"/>
                </a:rPr>
                <a:t>While improving public infrastructure is still high, it was the lowest shift.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DAGMXG-rMnM</dc:identifier>
  <dcterms:modified xsi:type="dcterms:W3CDTF">2011-08-01T06:04:30Z</dcterms:modified>
  <cp:revision>1</cp:revision>
  <dc:title>2024 -McPherson Benchmarking Report - GALVA (Presentation)</dc:title>
</cp:coreProperties>
</file>