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Medium" charset="1" panose="00000600000000000000"/>
      <p:regular r:id="rId18"/>
    </p:embeddedFont>
    <p:embeddedFont>
      <p:font typeface="Montserrat Semi-Bold" charset="1" panose="00000700000000000000"/>
      <p:regular r:id="rId19"/>
    </p:embeddedFont>
    <p:embeddedFont>
      <p:font typeface="Montserrat Bold" charset="1" panose="00000800000000000000"/>
      <p:regular r:id="rId20"/>
    </p:embeddedFont>
    <p:embeddedFont>
      <p:font typeface="Montserrat" charset="1" panose="00000500000000000000"/>
      <p:regular r:id="rId21"/>
    </p:embeddedFont>
    <p:embeddedFont>
      <p:font typeface="Montserrat Semi-Bold Italics" charset="1" panose="00000700000000000000"/>
      <p:regular r:id="rId22"/>
    </p:embeddedFont>
    <p:embeddedFont>
      <p:font typeface="Montserrat Heavy" charset="1" panose="00000A00000000000000"/>
      <p:regular r:id="rId23"/>
    </p:embeddedFont>
    <p:embeddedFont>
      <p:font typeface="Arimo" charset="1" panose="020B0604020202020204"/>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svg" Type="http://schemas.openxmlformats.org/officeDocument/2006/relationships/image"/><Relationship Id="rId11" Target="../media/image6.png" Type="http://schemas.openxmlformats.org/officeDocument/2006/relationships/image"/><Relationship Id="rId12" Target="../media/image7.png" Type="http://schemas.openxmlformats.org/officeDocument/2006/relationships/image"/><Relationship Id="rId2" Target="../media/image1.jpeg" Type="http://schemas.openxmlformats.org/officeDocument/2006/relationships/image"/><Relationship Id="rId3" Target="../media/image64.png" Type="http://schemas.openxmlformats.org/officeDocument/2006/relationships/image"/><Relationship Id="rId4" Target="../media/image65.svg" Type="http://schemas.openxmlformats.org/officeDocument/2006/relationships/image"/><Relationship Id="rId5" Target="../media/image66.png" Type="http://schemas.openxmlformats.org/officeDocument/2006/relationships/image"/><Relationship Id="rId6" Target="../media/image67.svg" Type="http://schemas.openxmlformats.org/officeDocument/2006/relationships/image"/><Relationship Id="rId7" Target="../media/image2.png" Type="http://schemas.openxmlformats.org/officeDocument/2006/relationships/image"/><Relationship Id="rId8" Target="../media/image3.svg" Type="http://schemas.openxmlformats.org/officeDocument/2006/relationships/image"/><Relationship Id="rId9"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jpeg" Type="http://schemas.openxmlformats.org/officeDocument/2006/relationships/image"/><Relationship Id="rId11" Target="../media/image17.png" Type="http://schemas.openxmlformats.org/officeDocument/2006/relationships/image"/><Relationship Id="rId12" Target="../media/image18.svg" Type="http://schemas.openxmlformats.org/officeDocument/2006/relationships/image"/><Relationship Id="rId13" Target="../media/image19.png" Type="http://schemas.openxmlformats.org/officeDocument/2006/relationships/image"/><Relationship Id="rId14" Target="../media/image20.svg" Type="http://schemas.openxmlformats.org/officeDocument/2006/relationships/image"/><Relationship Id="rId15" Target="../media/image21.png" Type="http://schemas.openxmlformats.org/officeDocument/2006/relationships/image"/><Relationship Id="rId16" Target="../media/image22.svg" Type="http://schemas.openxmlformats.org/officeDocument/2006/relationships/image"/><Relationship Id="rId17" Target="../media/image23.png" Type="http://schemas.openxmlformats.org/officeDocument/2006/relationships/image"/><Relationship Id="rId18" Target="../media/image24.svg" Type="http://schemas.openxmlformats.org/officeDocument/2006/relationships/image"/><Relationship Id="rId19" Target="../media/image25.jpeg" Type="http://schemas.openxmlformats.org/officeDocument/2006/relationships/image"/><Relationship Id="rId2" Target="../media/image8.jpeg" Type="http://schemas.openxmlformats.org/officeDocument/2006/relationships/image"/><Relationship Id="rId20" Target="../media/image26.png" Type="http://schemas.openxmlformats.org/officeDocument/2006/relationships/image"/><Relationship Id="rId21" Target="../media/image27.svg" Type="http://schemas.openxmlformats.org/officeDocument/2006/relationships/image"/><Relationship Id="rId22" Target="../media/image28.png" Type="http://schemas.openxmlformats.org/officeDocument/2006/relationships/image"/><Relationship Id="rId23" Target="../media/image29.svg" Type="http://schemas.openxmlformats.org/officeDocument/2006/relationships/image"/><Relationship Id="rId24" Target="../media/image30.png" Type="http://schemas.openxmlformats.org/officeDocument/2006/relationships/image"/><Relationship Id="rId25" Target="../media/image31.svg" Type="http://schemas.openxmlformats.org/officeDocument/2006/relationships/image"/><Relationship Id="rId26" Target="../media/image6.png" Type="http://schemas.openxmlformats.org/officeDocument/2006/relationships/image"/><Relationship Id="rId27" Target="../media/image32.png" Type="http://schemas.openxmlformats.org/officeDocument/2006/relationships/image"/><Relationship Id="rId28" Target="../media/image33.png" Type="http://schemas.openxmlformats.org/officeDocument/2006/relationships/image"/><Relationship Id="rId29" Target="../media/image34.sv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svg" Type="http://schemas.openxmlformats.org/officeDocument/2006/relationships/image"/><Relationship Id="rId11" Target="../media/image6.png" Type="http://schemas.openxmlformats.org/officeDocument/2006/relationships/image"/><Relationship Id="rId12" Target="../media/image32.png" Type="http://schemas.openxmlformats.org/officeDocument/2006/relationships/image"/><Relationship Id="rId13" Target="../media/image33.png" Type="http://schemas.openxmlformats.org/officeDocument/2006/relationships/image"/><Relationship Id="rId14" Target="../media/image34.svg" Type="http://schemas.openxmlformats.org/officeDocument/2006/relationships/image"/><Relationship Id="rId2" Target="../media/image8.jpe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 Id="rId7" Target="../media/image28.png" Type="http://schemas.openxmlformats.org/officeDocument/2006/relationships/image"/><Relationship Id="rId8" Target="../media/image29.svg" Type="http://schemas.openxmlformats.org/officeDocument/2006/relationships/image"/><Relationship Id="rId9" Target="../media/image3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6.svg" Type="http://schemas.openxmlformats.org/officeDocument/2006/relationships/image"/><Relationship Id="rId11" Target="../media/image47.jpeg" Type="http://schemas.openxmlformats.org/officeDocument/2006/relationships/image"/><Relationship Id="rId12" Target="../media/image28.png" Type="http://schemas.openxmlformats.org/officeDocument/2006/relationships/image"/><Relationship Id="rId13" Target="../media/image29.svg" Type="http://schemas.openxmlformats.org/officeDocument/2006/relationships/image"/><Relationship Id="rId14" Target="../media/image30.png" Type="http://schemas.openxmlformats.org/officeDocument/2006/relationships/image"/><Relationship Id="rId15" Target="../media/image31.svg" Type="http://schemas.openxmlformats.org/officeDocument/2006/relationships/image"/><Relationship Id="rId16" Target="../media/image6.png" Type="http://schemas.openxmlformats.org/officeDocument/2006/relationships/image"/><Relationship Id="rId17" Target="../media/image32.png" Type="http://schemas.openxmlformats.org/officeDocument/2006/relationships/image"/><Relationship Id="rId18" Target="../media/image33.png" Type="http://schemas.openxmlformats.org/officeDocument/2006/relationships/image"/><Relationship Id="rId19" Target="../media/image34.svg" Type="http://schemas.openxmlformats.org/officeDocument/2006/relationships/image"/><Relationship Id="rId2" Target="../media/image8.jpeg" Type="http://schemas.openxmlformats.org/officeDocument/2006/relationships/image"/><Relationship Id="rId3" Target="../media/image39.png" Type="http://schemas.openxmlformats.org/officeDocument/2006/relationships/image"/><Relationship Id="rId4" Target="../media/image40.svg" Type="http://schemas.openxmlformats.org/officeDocument/2006/relationships/image"/><Relationship Id="rId5" Target="../media/image41.jpeg" Type="http://schemas.openxmlformats.org/officeDocument/2006/relationships/image"/><Relationship Id="rId6" Target="../media/image42.png" Type="http://schemas.openxmlformats.org/officeDocument/2006/relationships/image"/><Relationship Id="rId7" Target="../media/image43.svg" Type="http://schemas.openxmlformats.org/officeDocument/2006/relationships/image"/><Relationship Id="rId8" Target="../media/image44.jpeg" Type="http://schemas.openxmlformats.org/officeDocument/2006/relationships/image"/><Relationship Id="rId9" Target="../media/image4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48.png" Type="http://schemas.openxmlformats.org/officeDocument/2006/relationships/image"/><Relationship Id="rId12" Target="../media/image49.svg" Type="http://schemas.openxmlformats.org/officeDocument/2006/relationships/image"/><Relationship Id="rId13" Target="../media/image50.jpeg" Type="http://schemas.openxmlformats.org/officeDocument/2006/relationships/image"/><Relationship Id="rId14" Target="../media/image51.png" Type="http://schemas.openxmlformats.org/officeDocument/2006/relationships/image"/><Relationship Id="rId15" Target="../media/image52.svg" Type="http://schemas.openxmlformats.org/officeDocument/2006/relationships/image"/><Relationship Id="rId16" Target="../media/image53.png" Type="http://schemas.openxmlformats.org/officeDocument/2006/relationships/image"/><Relationship Id="rId17" Target="../media/image54.svg" Type="http://schemas.openxmlformats.org/officeDocument/2006/relationships/image"/><Relationship Id="rId18" Target="../media/image55.jpe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svg" Type="http://schemas.openxmlformats.org/officeDocument/2006/relationships/image"/><Relationship Id="rId11" Target="../media/image56.png" Type="http://schemas.openxmlformats.org/officeDocument/2006/relationships/image"/><Relationship Id="rId12" Target="../media/image57.svg" Type="http://schemas.openxmlformats.org/officeDocument/2006/relationships/image"/><Relationship Id="rId13" Target="../media/image58.jpeg" Type="http://schemas.openxmlformats.org/officeDocument/2006/relationships/image"/><Relationship Id="rId14" Target="../media/image59.png" Type="http://schemas.openxmlformats.org/officeDocument/2006/relationships/image"/><Relationship Id="rId15" Target="../media/image60.svg" Type="http://schemas.openxmlformats.org/officeDocument/2006/relationships/image"/><Relationship Id="rId16" Target="../media/image61.png" Type="http://schemas.openxmlformats.org/officeDocument/2006/relationships/image"/><Relationship Id="rId17" Target="../media/image62.svg" Type="http://schemas.openxmlformats.org/officeDocument/2006/relationships/image"/><Relationship Id="rId18" Target="../media/image63.jpeg" Type="http://schemas.openxmlformats.org/officeDocument/2006/relationships/image"/><Relationship Id="rId2" Target="../media/image8.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6.png" Type="http://schemas.openxmlformats.org/officeDocument/2006/relationships/image"/><Relationship Id="rId8" Target="../media/image32.png" Type="http://schemas.openxmlformats.org/officeDocument/2006/relationships/image"/><Relationship Id="rId9" Target="../media/image3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grpSp>
        <p:nvGrpSpPr>
          <p:cNvPr name="Group 3" id="3"/>
          <p:cNvGrpSpPr/>
          <p:nvPr/>
        </p:nvGrpSpPr>
        <p:grpSpPr>
          <a:xfrm rot="0">
            <a:off x="1000296" y="9603441"/>
            <a:ext cx="4634251" cy="416364"/>
            <a:chOff x="0" y="0"/>
            <a:chExt cx="6179002" cy="555152"/>
          </a:xfrm>
        </p:grpSpPr>
        <p:sp>
          <p:nvSpPr>
            <p:cNvPr name="Freeform 4" id="4"/>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6" id="6"/>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1803427" y="2224578"/>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7"/>
            <a:stretch>
              <a:fillRect l="0" t="0" r="0" b="0"/>
            </a:stretch>
          </a:blipFill>
        </p:spPr>
      </p:sp>
      <p:sp>
        <p:nvSpPr>
          <p:cNvPr name="Freeform 8" id="8"/>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8"/>
            <a:stretch>
              <a:fillRect l="0" t="0" r="0" b="0"/>
            </a:stretch>
          </a:blipFill>
        </p:spPr>
      </p:sp>
      <p:sp>
        <p:nvSpPr>
          <p:cNvPr name="TextBox 9" id="9"/>
          <p:cNvSpPr txBox="true"/>
          <p:nvPr/>
        </p:nvSpPr>
        <p:spPr>
          <a:xfrm rot="0">
            <a:off x="1328359" y="4969461"/>
            <a:ext cx="3872188" cy="459855"/>
          </a:xfrm>
          <a:prstGeom prst="rect">
            <a:avLst/>
          </a:prstGeom>
        </p:spPr>
        <p:txBody>
          <a:bodyPr anchor="t" rtlCol="false" tIns="0" lIns="0" bIns="0" rIns="0">
            <a:spAutoFit/>
          </a:bodyPr>
          <a:lstStyle/>
          <a:p>
            <a:pPr algn="l">
              <a:lnSpc>
                <a:spcPts val="3712"/>
              </a:lnSpc>
            </a:pPr>
            <a:r>
              <a:rPr lang="en-US" sz="2651">
                <a:solidFill>
                  <a:srgbClr val="476372"/>
                </a:solidFill>
                <a:latin typeface="Montserrat Semi-Bold"/>
                <a:ea typeface="Montserrat Semi-Bold"/>
                <a:cs typeface="Montserrat Semi-Bold"/>
                <a:sym typeface="Montserrat Semi-Bold"/>
              </a:rPr>
              <a:t>City of Marquette KS</a:t>
            </a:r>
          </a:p>
        </p:txBody>
      </p:sp>
      <p:sp>
        <p:nvSpPr>
          <p:cNvPr name="TextBox 10" id="10"/>
          <p:cNvSpPr txBox="true"/>
          <p:nvPr/>
        </p:nvSpPr>
        <p:spPr>
          <a:xfrm rot="0">
            <a:off x="2703942" y="3344074"/>
            <a:ext cx="1065717" cy="568004"/>
          </a:xfrm>
          <a:prstGeom prst="rect">
            <a:avLst/>
          </a:prstGeom>
        </p:spPr>
        <p:txBody>
          <a:bodyPr anchor="t" rtlCol="false" tIns="0" lIns="0" bIns="0" rIns="0">
            <a:spAutoFit/>
          </a:bodyPr>
          <a:lstStyle/>
          <a:p>
            <a:pPr algn="l">
              <a:lnSpc>
                <a:spcPts val="4674"/>
              </a:lnSpc>
            </a:pPr>
            <a:r>
              <a:rPr lang="en-US" sz="3338">
                <a:solidFill>
                  <a:srgbClr val="000000"/>
                </a:solidFill>
                <a:latin typeface="Montserrat Medium"/>
                <a:ea typeface="Montserrat Medium"/>
                <a:cs typeface="Montserrat Medium"/>
                <a:sym typeface="Montserrat Medium"/>
              </a:rPr>
              <a:t>2024</a:t>
            </a:r>
          </a:p>
        </p:txBody>
      </p:sp>
      <p:sp>
        <p:nvSpPr>
          <p:cNvPr name="TextBox 11" id="11"/>
          <p:cNvSpPr txBox="true"/>
          <p:nvPr/>
        </p:nvSpPr>
        <p:spPr>
          <a:xfrm rot="0">
            <a:off x="997586" y="3911278"/>
            <a:ext cx="4546361" cy="1087178"/>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Community Benchmark Report</a:t>
            </a:r>
          </a:p>
        </p:txBody>
      </p:sp>
      <p:sp>
        <p:nvSpPr>
          <p:cNvPr name="TextBox 12" id="12"/>
          <p:cNvSpPr txBox="true"/>
          <p:nvPr/>
        </p:nvSpPr>
        <p:spPr>
          <a:xfrm rot="0">
            <a:off x="953850" y="6000814"/>
            <a:ext cx="4727144" cy="1066398"/>
          </a:xfrm>
          <a:prstGeom prst="rect">
            <a:avLst/>
          </a:prstGeom>
        </p:spPr>
        <p:txBody>
          <a:bodyPr anchor="t" rtlCol="false" tIns="0" lIns="0" bIns="0" rIns="0">
            <a:spAutoFit/>
          </a:bodyPr>
          <a:lstStyle/>
          <a:p>
            <a:pPr algn="ctr">
              <a:lnSpc>
                <a:spcPts val="2121"/>
              </a:lnSpc>
            </a:pPr>
            <a:r>
              <a:rPr lang="en-US" sz="1767">
                <a:solidFill>
                  <a:srgbClr val="000000"/>
                </a:solidFill>
                <a:latin typeface="Montserrat Bold"/>
                <a:ea typeface="Montserrat Bold"/>
                <a:cs typeface="Montserrat Bold"/>
                <a:sym typeface="Montserrat Bold"/>
              </a:rPr>
              <a:t>Be The Movement! </a:t>
            </a:r>
            <a:r>
              <a:rPr lang="en-US" sz="1767">
                <a:solidFill>
                  <a:srgbClr val="000000"/>
                </a:solidFill>
                <a:latin typeface="Montserrat"/>
                <a:ea typeface="Montserrat"/>
                <a:cs typeface="Montserrat"/>
                <a:sym typeface="Montserrat"/>
              </a:rPr>
              <a:t>Connect with local changemakers, local community projects, resources &amp; grants, and much more. www.mcphersonfoundation.org.com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grpSp>
        <p:nvGrpSpPr>
          <p:cNvPr name="Group 11" id="11"/>
          <p:cNvGrpSpPr/>
          <p:nvPr/>
        </p:nvGrpSpPr>
        <p:grpSpPr>
          <a:xfrm rot="0">
            <a:off x="2652755" y="3600450"/>
            <a:ext cx="14606545" cy="3385778"/>
            <a:chOff x="0" y="0"/>
            <a:chExt cx="3886742" cy="900942"/>
          </a:xfrm>
        </p:grpSpPr>
        <p:sp>
          <p:nvSpPr>
            <p:cNvPr name="Freeform 12" id="12"/>
            <p:cNvSpPr/>
            <p:nvPr/>
          </p:nvSpPr>
          <p:spPr>
            <a:xfrm flipH="false" flipV="false" rot="0">
              <a:off x="0" y="0"/>
              <a:ext cx="3886742" cy="900942"/>
            </a:xfrm>
            <a:custGeom>
              <a:avLst/>
              <a:gdLst/>
              <a:ahLst/>
              <a:cxnLst/>
              <a:rect r="r" b="b" t="t" l="l"/>
              <a:pathLst>
                <a:path h="900942" w="3886742">
                  <a:moveTo>
                    <a:pt x="0" y="0"/>
                  </a:moveTo>
                  <a:lnTo>
                    <a:pt x="3886742" y="0"/>
                  </a:lnTo>
                  <a:lnTo>
                    <a:pt x="3886742" y="900942"/>
                  </a:lnTo>
                  <a:lnTo>
                    <a:pt x="0" y="900942"/>
                  </a:lnTo>
                  <a:close/>
                </a:path>
              </a:pathLst>
            </a:custGeom>
            <a:solidFill>
              <a:srgbClr val="ECEAE0">
                <a:alpha val="49804"/>
              </a:srgbClr>
            </a:solidFill>
          </p:spPr>
        </p:sp>
        <p:sp>
          <p:nvSpPr>
            <p:cNvPr name="TextBox 13" id="13"/>
            <p:cNvSpPr txBox="true"/>
            <p:nvPr/>
          </p:nvSpPr>
          <p:spPr>
            <a:xfrm>
              <a:off x="0" y="-47625"/>
              <a:ext cx="3886742" cy="948567"/>
            </a:xfrm>
            <a:prstGeom prst="rect">
              <a:avLst/>
            </a:prstGeom>
          </p:spPr>
          <p:txBody>
            <a:bodyPr anchor="ctr" rtlCol="false" tIns="50800" lIns="50800" bIns="50800" rIns="50800"/>
            <a:lstStyle/>
            <a:p>
              <a:pPr algn="ctr">
                <a:lnSpc>
                  <a:spcPts val="3919"/>
                </a:lnSpc>
              </a:pPr>
            </a:p>
          </p:txBody>
        </p:sp>
      </p:grpSp>
      <p:sp>
        <p:nvSpPr>
          <p:cNvPr name="TextBox 14" id="14"/>
          <p:cNvSpPr txBox="true"/>
          <p:nvPr/>
        </p:nvSpPr>
        <p:spPr>
          <a:xfrm rot="0">
            <a:off x="2891550" y="3785510"/>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are some steps that could be taken to address the highlighted issues?</a:t>
            </a:r>
          </a:p>
        </p:txBody>
      </p:sp>
      <p:sp>
        <p:nvSpPr>
          <p:cNvPr name="TextBox 15" id="15"/>
          <p:cNvSpPr txBox="true"/>
          <p:nvPr/>
        </p:nvSpPr>
        <p:spPr>
          <a:xfrm rot="0">
            <a:off x="2891550" y="5331634"/>
            <a:ext cx="13641648"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How will Marquette measure progress on key priorities?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Moving forward</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grpSp>
        <p:nvGrpSpPr>
          <p:cNvPr name="Group 11" id="11"/>
          <p:cNvGrpSpPr/>
          <p:nvPr/>
        </p:nvGrpSpPr>
        <p:grpSpPr>
          <a:xfrm rot="0">
            <a:off x="2501825" y="4097736"/>
            <a:ext cx="14757475" cy="4670046"/>
            <a:chOff x="0" y="0"/>
            <a:chExt cx="3886742" cy="1229971"/>
          </a:xfrm>
        </p:grpSpPr>
        <p:sp>
          <p:nvSpPr>
            <p:cNvPr name="Freeform 12" id="12"/>
            <p:cNvSpPr/>
            <p:nvPr/>
          </p:nvSpPr>
          <p:spPr>
            <a:xfrm flipH="false" flipV="false" rot="0">
              <a:off x="0" y="0"/>
              <a:ext cx="3886742" cy="1229971"/>
            </a:xfrm>
            <a:custGeom>
              <a:avLst/>
              <a:gdLst/>
              <a:ahLst/>
              <a:cxnLst/>
              <a:rect r="r" b="b" t="t" l="l"/>
              <a:pathLst>
                <a:path h="1229971" w="3886742">
                  <a:moveTo>
                    <a:pt x="0" y="0"/>
                  </a:moveTo>
                  <a:lnTo>
                    <a:pt x="3886742" y="0"/>
                  </a:lnTo>
                  <a:lnTo>
                    <a:pt x="3886742" y="1229971"/>
                  </a:lnTo>
                  <a:lnTo>
                    <a:pt x="0" y="1229971"/>
                  </a:lnTo>
                  <a:close/>
                </a:path>
              </a:pathLst>
            </a:custGeom>
            <a:solidFill>
              <a:srgbClr val="ECEAE0">
                <a:alpha val="49804"/>
              </a:srgbClr>
            </a:solidFill>
          </p:spPr>
        </p:sp>
        <p:sp>
          <p:nvSpPr>
            <p:cNvPr name="TextBox 13" id="13"/>
            <p:cNvSpPr txBox="true"/>
            <p:nvPr/>
          </p:nvSpPr>
          <p:spPr>
            <a:xfrm>
              <a:off x="0" y="-47625"/>
              <a:ext cx="3886742" cy="1277596"/>
            </a:xfrm>
            <a:prstGeom prst="rect">
              <a:avLst/>
            </a:prstGeom>
          </p:spPr>
          <p:txBody>
            <a:bodyPr anchor="ctr" rtlCol="false" tIns="50800" lIns="50800" bIns="50800" rIns="50800"/>
            <a:lstStyle/>
            <a:p>
              <a:pPr algn="ctr">
                <a:lnSpc>
                  <a:spcPts val="3220"/>
                </a:lnSpc>
              </a:pPr>
            </a:p>
          </p:txBody>
        </p:sp>
      </p:grpSp>
      <p:sp>
        <p:nvSpPr>
          <p:cNvPr name="TextBox 14" id="14"/>
          <p:cNvSpPr txBox="true"/>
          <p:nvPr/>
        </p:nvSpPr>
        <p:spPr>
          <a:xfrm rot="0">
            <a:off x="2743089" y="4284708"/>
            <a:ext cx="9385805"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Community Priorities shifts</a:t>
            </a:r>
          </a:p>
        </p:txBody>
      </p:sp>
      <p:sp>
        <p:nvSpPr>
          <p:cNvPr name="TextBox 15" id="15"/>
          <p:cNvSpPr txBox="true"/>
          <p:nvPr/>
        </p:nvSpPr>
        <p:spPr>
          <a:xfrm rot="0">
            <a:off x="2743089" y="5296675"/>
            <a:ext cx="9385805"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Grant opportunities </a:t>
            </a:r>
          </a:p>
          <a:p>
            <a:pPr algn="l" marL="971550" indent="-485775" lvl="1">
              <a:lnSpc>
                <a:spcPts val="5400"/>
              </a:lnSpc>
              <a:buFont typeface="Arial"/>
              <a:buChar char="•"/>
            </a:pPr>
            <a:r>
              <a:rPr lang="en-US" sz="4500">
                <a:solidFill>
                  <a:srgbClr val="045B5C"/>
                </a:solidFill>
                <a:latin typeface="Montserrat"/>
                <a:ea typeface="Montserrat"/>
                <a:cs typeface="Montserrat"/>
                <a:sym typeface="Montserrat"/>
              </a:rPr>
              <a:t>Mastermind</a:t>
            </a:r>
          </a:p>
          <a:p>
            <a:pPr algn="l" marL="971550" indent="-485775" lvl="1">
              <a:lnSpc>
                <a:spcPts val="5400"/>
              </a:lnSpc>
              <a:buFont typeface="Arial"/>
              <a:buChar char="•"/>
            </a:pPr>
            <a:r>
              <a:rPr lang="en-US" sz="4500">
                <a:solidFill>
                  <a:srgbClr val="045B5C"/>
                </a:solidFill>
                <a:latin typeface="Montserrat"/>
                <a:ea typeface="Montserrat"/>
                <a:cs typeface="Montserrat"/>
                <a:sym typeface="Montserrat"/>
              </a:rPr>
              <a:t>County Grants</a:t>
            </a:r>
          </a:p>
        </p:txBody>
      </p:sp>
      <p:sp>
        <p:nvSpPr>
          <p:cNvPr name="TextBox 16" id="16"/>
          <p:cNvSpPr txBox="true"/>
          <p:nvPr/>
        </p:nvSpPr>
        <p:spPr>
          <a:xfrm rot="0">
            <a:off x="2743089" y="7735075"/>
            <a:ext cx="9385805"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Priority focused conversations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Freeform 3" id="3"/>
          <p:cNvSpPr/>
          <p:nvPr/>
        </p:nvSpPr>
        <p:spPr>
          <a:xfrm flipH="false" flipV="false" rot="0">
            <a:off x="0" y="-7043738"/>
            <a:ext cx="18288000" cy="24383990"/>
          </a:xfrm>
          <a:custGeom>
            <a:avLst/>
            <a:gdLst/>
            <a:ahLst/>
            <a:cxnLst/>
            <a:rect r="r" b="b" t="t" l="l"/>
            <a:pathLst>
              <a:path h="24383990" w="18288000">
                <a:moveTo>
                  <a:pt x="0" y="0"/>
                </a:moveTo>
                <a:lnTo>
                  <a:pt x="18288000" y="0"/>
                </a:lnTo>
                <a:lnTo>
                  <a:pt x="18288000" y="24383991"/>
                </a:lnTo>
                <a:lnTo>
                  <a:pt x="0" y="2438399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028934" y="7632170"/>
            <a:ext cx="2159510" cy="1167472"/>
          </a:xfrm>
          <a:custGeom>
            <a:avLst/>
            <a:gdLst/>
            <a:ahLst/>
            <a:cxnLst/>
            <a:rect r="r" b="b" t="t" l="l"/>
            <a:pathLst>
              <a:path h="1167472" w="2159510">
                <a:moveTo>
                  <a:pt x="0" y="0"/>
                </a:moveTo>
                <a:lnTo>
                  <a:pt x="2159510" y="0"/>
                </a:lnTo>
                <a:lnTo>
                  <a:pt x="2159510" y="1167472"/>
                </a:lnTo>
                <a:lnTo>
                  <a:pt x="0" y="11674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5" id="5"/>
          <p:cNvGrpSpPr/>
          <p:nvPr/>
        </p:nvGrpSpPr>
        <p:grpSpPr>
          <a:xfrm rot="0">
            <a:off x="1000296" y="9603441"/>
            <a:ext cx="4634251" cy="416364"/>
            <a:chOff x="0" y="0"/>
            <a:chExt cx="6179002" cy="555152"/>
          </a:xfrm>
        </p:grpSpPr>
        <p:sp>
          <p:nvSpPr>
            <p:cNvPr name="Freeform 6" id="6"/>
            <p:cNvSpPr/>
            <p:nvPr/>
          </p:nvSpPr>
          <p:spPr>
            <a:xfrm flipH="false" flipV="false" rot="0">
              <a:off x="0" y="0"/>
              <a:ext cx="6179002" cy="555152"/>
            </a:xfrm>
            <a:custGeom>
              <a:avLst/>
              <a:gdLst/>
              <a:ahLst/>
              <a:cxnLst/>
              <a:rect r="r" b="b" t="t" l="l"/>
              <a:pathLst>
                <a:path h="555152" w="6179002">
                  <a:moveTo>
                    <a:pt x="0" y="0"/>
                  </a:moveTo>
                  <a:lnTo>
                    <a:pt x="6179002" y="0"/>
                  </a:lnTo>
                  <a:lnTo>
                    <a:pt x="6179002" y="555152"/>
                  </a:lnTo>
                  <a:lnTo>
                    <a:pt x="0" y="55515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7" id="7"/>
            <p:cNvSpPr txBox="true"/>
            <p:nvPr/>
          </p:nvSpPr>
          <p:spPr>
            <a:xfrm rot="0">
              <a:off x="531587" y="125370"/>
              <a:ext cx="5221302" cy="277347"/>
            </a:xfrm>
            <a:prstGeom prst="rect">
              <a:avLst/>
            </a:prstGeom>
          </p:spPr>
          <p:txBody>
            <a:bodyPr anchor="t" rtlCol="false" tIns="0" lIns="0" bIns="0" rIns="0">
              <a:spAutoFit/>
            </a:bodyPr>
            <a:lstStyle/>
            <a:p>
              <a:pPr algn="l">
                <a:lnSpc>
                  <a:spcPts val="1772"/>
                </a:lnSpc>
              </a:pPr>
              <a:r>
                <a:rPr lang="en-US" sz="1266">
                  <a:solidFill>
                    <a:srgbClr val="000000"/>
                  </a:solidFill>
                  <a:latin typeface="Montserrat Medium"/>
                  <a:ea typeface="Montserrat Medium"/>
                  <a:cs typeface="Montserrat Medium"/>
                  <a:sym typeface="Montserrat Medium"/>
                </a:rPr>
                <a:t>Betsy Davis | betsy@mcphersonfoundation.org</a:t>
              </a:r>
            </a:p>
          </p:txBody>
        </p:sp>
      </p:grpSp>
      <p:sp>
        <p:nvSpPr>
          <p:cNvPr name="Freeform 8" id="8"/>
          <p:cNvSpPr/>
          <p:nvPr/>
        </p:nvSpPr>
        <p:spPr>
          <a:xfrm flipH="true" flipV="true" rot="0">
            <a:off x="-1394090" y="235710"/>
            <a:ext cx="9423024" cy="9168995"/>
          </a:xfrm>
          <a:custGeom>
            <a:avLst/>
            <a:gdLst/>
            <a:ahLst/>
            <a:cxnLst/>
            <a:rect r="r" b="b" t="t" l="l"/>
            <a:pathLst>
              <a:path h="9168995" w="9423024">
                <a:moveTo>
                  <a:pt x="9423024" y="9168995"/>
                </a:moveTo>
                <a:lnTo>
                  <a:pt x="0" y="9168995"/>
                </a:lnTo>
                <a:lnTo>
                  <a:pt x="0" y="0"/>
                </a:lnTo>
                <a:lnTo>
                  <a:pt x="9423024" y="0"/>
                </a:lnTo>
                <a:lnTo>
                  <a:pt x="9423024" y="9168995"/>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1787864" y="1028700"/>
            <a:ext cx="2953178" cy="728457"/>
          </a:xfrm>
          <a:custGeom>
            <a:avLst/>
            <a:gdLst/>
            <a:ahLst/>
            <a:cxnLst/>
            <a:rect r="r" b="b" t="t" l="l"/>
            <a:pathLst>
              <a:path h="728457" w="2953178">
                <a:moveTo>
                  <a:pt x="0" y="0"/>
                </a:moveTo>
                <a:lnTo>
                  <a:pt x="2953178" y="0"/>
                </a:lnTo>
                <a:lnTo>
                  <a:pt x="2953178" y="728457"/>
                </a:lnTo>
                <a:lnTo>
                  <a:pt x="0" y="728457"/>
                </a:lnTo>
                <a:lnTo>
                  <a:pt x="0" y="0"/>
                </a:lnTo>
                <a:close/>
              </a:path>
            </a:pathLst>
          </a:custGeom>
          <a:blipFill>
            <a:blip r:embed="rId11"/>
            <a:stretch>
              <a:fillRect l="0" t="0" r="0" b="0"/>
            </a:stretch>
          </a:blipFill>
        </p:spPr>
      </p:sp>
      <p:sp>
        <p:nvSpPr>
          <p:cNvPr name="Freeform 10" id="10"/>
          <p:cNvSpPr/>
          <p:nvPr/>
        </p:nvSpPr>
        <p:spPr>
          <a:xfrm flipH="false" flipV="false" rot="0">
            <a:off x="2225558" y="7479336"/>
            <a:ext cx="2042138" cy="1104018"/>
          </a:xfrm>
          <a:custGeom>
            <a:avLst/>
            <a:gdLst/>
            <a:ahLst/>
            <a:cxnLst/>
            <a:rect r="r" b="b" t="t" l="l"/>
            <a:pathLst>
              <a:path h="1104018" w="2042138">
                <a:moveTo>
                  <a:pt x="0" y="0"/>
                </a:moveTo>
                <a:lnTo>
                  <a:pt x="2042138" y="0"/>
                </a:lnTo>
                <a:lnTo>
                  <a:pt x="2042138" y="1104018"/>
                </a:lnTo>
                <a:lnTo>
                  <a:pt x="0" y="1104018"/>
                </a:lnTo>
                <a:lnTo>
                  <a:pt x="0" y="0"/>
                </a:lnTo>
                <a:close/>
              </a:path>
            </a:pathLst>
          </a:custGeom>
          <a:blipFill>
            <a:blip r:embed="rId12"/>
            <a:stretch>
              <a:fillRect l="0" t="0" r="0" b="0"/>
            </a:stretch>
          </a:blipFill>
        </p:spPr>
      </p:sp>
      <p:sp>
        <p:nvSpPr>
          <p:cNvPr name="TextBox 11" id="11"/>
          <p:cNvSpPr txBox="true"/>
          <p:nvPr/>
        </p:nvSpPr>
        <p:spPr>
          <a:xfrm rot="0">
            <a:off x="1021541" y="4209784"/>
            <a:ext cx="4591762" cy="2790149"/>
          </a:xfrm>
          <a:prstGeom prst="rect">
            <a:avLst/>
          </a:prstGeom>
        </p:spPr>
        <p:txBody>
          <a:bodyPr anchor="t" rtlCol="false" tIns="0" lIns="0" bIns="0" rIns="0">
            <a:spAutoFit/>
          </a:bodyPr>
          <a:lstStyle/>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Fill Out the Card on your table </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Sign up for Our Newsletter</a:t>
            </a:r>
          </a:p>
          <a:p>
            <a:pPr algn="l" marL="572487" indent="-286244" lvl="1">
              <a:lnSpc>
                <a:spcPts val="3712"/>
              </a:lnSpc>
              <a:buFont typeface="Arial"/>
              <a:buChar char="•"/>
            </a:pPr>
            <a:r>
              <a:rPr lang="en-US" sz="2651">
                <a:solidFill>
                  <a:srgbClr val="476372"/>
                </a:solidFill>
                <a:latin typeface="Montserrat Semi-Bold"/>
                <a:ea typeface="Montserrat Semi-Bold"/>
                <a:cs typeface="Montserrat Semi-Bold"/>
                <a:sym typeface="Montserrat Semi-Bold"/>
              </a:rPr>
              <a:t>Participate in continuing projects</a:t>
            </a:r>
          </a:p>
        </p:txBody>
      </p:sp>
      <p:sp>
        <p:nvSpPr>
          <p:cNvPr name="TextBox 12" id="12"/>
          <p:cNvSpPr txBox="true"/>
          <p:nvPr/>
        </p:nvSpPr>
        <p:spPr>
          <a:xfrm rot="0">
            <a:off x="1044241" y="2472130"/>
            <a:ext cx="4546361" cy="1080429"/>
          </a:xfrm>
          <a:prstGeom prst="rect">
            <a:avLst/>
          </a:prstGeom>
        </p:spPr>
        <p:txBody>
          <a:bodyPr anchor="t" rtlCol="false" tIns="0" lIns="0" bIns="0" rIns="0">
            <a:spAutoFit/>
          </a:bodyPr>
          <a:lstStyle/>
          <a:p>
            <a:pPr algn="ctr">
              <a:lnSpc>
                <a:spcPts val="4271"/>
              </a:lnSpc>
            </a:pPr>
            <a:r>
              <a:rPr lang="en-US" sz="3559">
                <a:solidFill>
                  <a:srgbClr val="000000"/>
                </a:solidFill>
                <a:latin typeface="Montserrat Semi-Bold"/>
                <a:ea typeface="Montserrat Semi-Bold"/>
                <a:cs typeface="Montserrat Semi-Bold"/>
                <a:sym typeface="Montserrat Semi-Bold"/>
              </a:rPr>
              <a:t>Lets Continue the Conversation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grpSp>
        <p:nvGrpSpPr>
          <p:cNvPr name="Group 3" id="3"/>
          <p:cNvGrpSpPr/>
          <p:nvPr/>
        </p:nvGrpSpPr>
        <p:grpSpPr>
          <a:xfrm rot="0">
            <a:off x="1706516" y="2372908"/>
            <a:ext cx="14874968" cy="5541185"/>
            <a:chOff x="0" y="0"/>
            <a:chExt cx="19833291" cy="7388246"/>
          </a:xfrm>
        </p:grpSpPr>
        <p:sp>
          <p:nvSpPr>
            <p:cNvPr name="Freeform 4" id="4"/>
            <p:cNvSpPr/>
            <p:nvPr/>
          </p:nvSpPr>
          <p:spPr>
            <a:xfrm flipH="false" flipV="false" rot="0">
              <a:off x="0" y="0"/>
              <a:ext cx="19833291" cy="7388246"/>
            </a:xfrm>
            <a:custGeom>
              <a:avLst/>
              <a:gdLst/>
              <a:ahLst/>
              <a:cxnLst/>
              <a:rect r="r" b="b" t="t" l="l"/>
              <a:pathLst>
                <a:path h="7388246" w="19833291">
                  <a:moveTo>
                    <a:pt x="0" y="0"/>
                  </a:moveTo>
                  <a:lnTo>
                    <a:pt x="19833291" y="0"/>
                  </a:lnTo>
                  <a:lnTo>
                    <a:pt x="19833291" y="7388246"/>
                  </a:lnTo>
                  <a:lnTo>
                    <a:pt x="0" y="738824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4972681" y="5518504"/>
              <a:ext cx="609029" cy="560225"/>
            </a:xfrm>
            <a:custGeom>
              <a:avLst/>
              <a:gdLst/>
              <a:ahLst/>
              <a:cxnLst/>
              <a:rect r="r" b="b" t="t" l="l"/>
              <a:pathLst>
                <a:path h="560225" w="609029">
                  <a:moveTo>
                    <a:pt x="0" y="0"/>
                  </a:moveTo>
                  <a:lnTo>
                    <a:pt x="609029" y="0"/>
                  </a:lnTo>
                  <a:lnTo>
                    <a:pt x="609029" y="560225"/>
                  </a:lnTo>
                  <a:lnTo>
                    <a:pt x="0" y="560225"/>
                  </a:lnTo>
                  <a:lnTo>
                    <a:pt x="0" y="0"/>
                  </a:lnTo>
                  <a:close/>
                </a:path>
              </a:pathLst>
            </a:custGeom>
            <a:blipFill>
              <a:blip r:embed="rId5"/>
              <a:stretch>
                <a:fillRect l="0" t="0" r="0" b="0"/>
              </a:stretch>
            </a:blipFill>
          </p:spPr>
        </p:sp>
        <p:sp>
          <p:nvSpPr>
            <p:cNvPr name="Freeform 6" id="6"/>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236747" y="5508370"/>
              <a:ext cx="609029" cy="560225"/>
            </a:xfrm>
            <a:custGeom>
              <a:avLst/>
              <a:gdLst/>
              <a:ahLst/>
              <a:cxnLst/>
              <a:rect r="r" b="b" t="t" l="l"/>
              <a:pathLst>
                <a:path h="560225" w="609029">
                  <a:moveTo>
                    <a:pt x="0" y="0"/>
                  </a:moveTo>
                  <a:lnTo>
                    <a:pt x="609029" y="0"/>
                  </a:lnTo>
                  <a:lnTo>
                    <a:pt x="609029" y="560224"/>
                  </a:lnTo>
                  <a:lnTo>
                    <a:pt x="0" y="560224"/>
                  </a:lnTo>
                  <a:lnTo>
                    <a:pt x="0" y="0"/>
                  </a:lnTo>
                  <a:close/>
                </a:path>
              </a:pathLst>
            </a:custGeom>
            <a:blipFill>
              <a:blip r:embed="rId5"/>
              <a:stretch>
                <a:fillRect l="0" t="0" r="0" b="0"/>
              </a:stretch>
            </a:blipFill>
          </p:spPr>
        </p:sp>
        <p:sp>
          <p:nvSpPr>
            <p:cNvPr name="Freeform 8" id="8"/>
            <p:cNvSpPr/>
            <p:nvPr/>
          </p:nvSpPr>
          <p:spPr>
            <a:xfrm flipH="false" flipV="false" rot="0">
              <a:off x="13693380" y="5606198"/>
              <a:ext cx="479950" cy="378592"/>
            </a:xfrm>
            <a:custGeom>
              <a:avLst/>
              <a:gdLst/>
              <a:ahLst/>
              <a:cxnLst/>
              <a:rect r="r" b="b" t="t" l="l"/>
              <a:pathLst>
                <a:path h="378592" w="479950">
                  <a:moveTo>
                    <a:pt x="0" y="0"/>
                  </a:moveTo>
                  <a:lnTo>
                    <a:pt x="479950" y="0"/>
                  </a:lnTo>
                  <a:lnTo>
                    <a:pt x="479950" y="378592"/>
                  </a:lnTo>
                  <a:lnTo>
                    <a:pt x="0" y="37859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693380" y="5606198"/>
              <a:ext cx="479950" cy="378576"/>
            </a:xfrm>
            <a:custGeom>
              <a:avLst/>
              <a:gdLst/>
              <a:ahLst/>
              <a:cxnLst/>
              <a:rect r="r" b="b" t="t" l="l"/>
              <a:pathLst>
                <a:path h="378576" w="479950">
                  <a:moveTo>
                    <a:pt x="0" y="0"/>
                  </a:moveTo>
                  <a:lnTo>
                    <a:pt x="479950" y="0"/>
                  </a:lnTo>
                  <a:lnTo>
                    <a:pt x="479950" y="378577"/>
                  </a:lnTo>
                  <a:lnTo>
                    <a:pt x="0" y="378577"/>
                  </a:lnTo>
                  <a:lnTo>
                    <a:pt x="0" y="0"/>
                  </a:lnTo>
                  <a:close/>
                </a:path>
              </a:pathLst>
            </a:custGeom>
            <a:blipFill>
              <a:blip r:embed="rId10"/>
              <a:stretch>
                <a:fillRect l="0" t="0" r="0" b="-4"/>
              </a:stretch>
            </a:blipFill>
          </p:spPr>
        </p:sp>
        <p:sp>
          <p:nvSpPr>
            <p:cNvPr name="Freeform 10" id="10"/>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1" id="11"/>
            <p:cNvSpPr/>
            <p:nvPr/>
          </p:nvSpPr>
          <p:spPr>
            <a:xfrm flipH="false" flipV="false" rot="0">
              <a:off x="14204533" y="5230932"/>
              <a:ext cx="3779927" cy="1135274"/>
            </a:xfrm>
            <a:custGeom>
              <a:avLst/>
              <a:gdLst/>
              <a:ahLst/>
              <a:cxnLst/>
              <a:rect r="r" b="b" t="t" l="l"/>
              <a:pathLst>
                <a:path h="1135274" w="3779927">
                  <a:moveTo>
                    <a:pt x="0" y="0"/>
                  </a:moveTo>
                  <a:lnTo>
                    <a:pt x="3779927" y="0"/>
                  </a:lnTo>
                  <a:lnTo>
                    <a:pt x="3779927" y="1135274"/>
                  </a:lnTo>
                  <a:lnTo>
                    <a:pt x="0" y="1135274"/>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2" id="12"/>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3" id="13"/>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4" id="14"/>
            <p:cNvSpPr/>
            <p:nvPr/>
          </p:nvSpPr>
          <p:spPr>
            <a:xfrm flipH="false" flipV="false" rot="0">
              <a:off x="10017290" y="5315081"/>
              <a:ext cx="1149660" cy="905276"/>
            </a:xfrm>
            <a:custGeom>
              <a:avLst/>
              <a:gdLst/>
              <a:ahLst/>
              <a:cxnLst/>
              <a:rect r="r" b="b" t="t" l="l"/>
              <a:pathLst>
                <a:path h="905276" w="1149660">
                  <a:moveTo>
                    <a:pt x="0" y="0"/>
                  </a:moveTo>
                  <a:lnTo>
                    <a:pt x="1149660" y="0"/>
                  </a:lnTo>
                  <a:lnTo>
                    <a:pt x="1149660" y="905276"/>
                  </a:lnTo>
                  <a:lnTo>
                    <a:pt x="0" y="905276"/>
                  </a:lnTo>
                  <a:lnTo>
                    <a:pt x="0" y="0"/>
                  </a:lnTo>
                  <a:close/>
                </a:path>
              </a:pathLst>
            </a:custGeom>
            <a:blipFill>
              <a:blip r:embed="rId19"/>
              <a:stretch>
                <a:fillRect l="-377400" t="-42409" r="-205380" b="-411484"/>
              </a:stretch>
            </a:blipFill>
          </p:spPr>
        </p:sp>
        <p:sp>
          <p:nvSpPr>
            <p:cNvPr name="Freeform 15" id="15"/>
            <p:cNvSpPr/>
            <p:nvPr/>
          </p:nvSpPr>
          <p:spPr>
            <a:xfrm flipH="false" flipV="false" rot="0">
              <a:off x="5788317" y="5374867"/>
              <a:ext cx="1054074" cy="884521"/>
            </a:xfrm>
            <a:custGeom>
              <a:avLst/>
              <a:gdLst/>
              <a:ahLst/>
              <a:cxnLst/>
              <a:rect r="r" b="b" t="t" l="l"/>
              <a:pathLst>
                <a:path h="884521" w="1054074">
                  <a:moveTo>
                    <a:pt x="0" y="0"/>
                  </a:moveTo>
                  <a:lnTo>
                    <a:pt x="1054075" y="0"/>
                  </a:lnTo>
                  <a:lnTo>
                    <a:pt x="1054075" y="884521"/>
                  </a:lnTo>
                  <a:lnTo>
                    <a:pt x="0" y="884521"/>
                  </a:lnTo>
                  <a:lnTo>
                    <a:pt x="0" y="0"/>
                  </a:lnTo>
                  <a:close/>
                </a:path>
              </a:pathLst>
            </a:custGeom>
            <a:blipFill>
              <a:blip r:embed="rId19"/>
              <a:stretch>
                <a:fillRect l="-226970" t="-42409" r="-400671" b="-411482"/>
              </a:stretch>
            </a:blipFill>
          </p:spPr>
        </p:sp>
        <p:sp>
          <p:nvSpPr>
            <p:cNvPr name="Freeform 16" id="16"/>
            <p:cNvSpPr/>
            <p:nvPr/>
          </p:nvSpPr>
          <p:spPr>
            <a:xfrm flipH="false" flipV="false" rot="0">
              <a:off x="1501378" y="5331789"/>
              <a:ext cx="1203076" cy="913402"/>
            </a:xfrm>
            <a:custGeom>
              <a:avLst/>
              <a:gdLst/>
              <a:ahLst/>
              <a:cxnLst/>
              <a:rect r="r" b="b" t="t" l="l"/>
              <a:pathLst>
                <a:path h="913402" w="1203076">
                  <a:moveTo>
                    <a:pt x="0" y="0"/>
                  </a:moveTo>
                  <a:lnTo>
                    <a:pt x="1203077" y="0"/>
                  </a:lnTo>
                  <a:lnTo>
                    <a:pt x="1203077" y="913402"/>
                  </a:lnTo>
                  <a:lnTo>
                    <a:pt x="0" y="913402"/>
                  </a:lnTo>
                  <a:lnTo>
                    <a:pt x="0" y="0"/>
                  </a:lnTo>
                  <a:close/>
                </a:path>
              </a:pathLst>
            </a:custGeom>
            <a:blipFill>
              <a:blip r:embed="rId19"/>
              <a:stretch>
                <a:fillRect l="-49159" t="-42410" r="-509166" b="-411476"/>
              </a:stretch>
            </a:blipFill>
          </p:spPr>
        </p:sp>
        <p:sp>
          <p:nvSpPr>
            <p:cNvPr name="Freeform 17" id="17"/>
            <p:cNvSpPr/>
            <p:nvPr/>
          </p:nvSpPr>
          <p:spPr>
            <a:xfrm flipH="false" flipV="false" rot="0">
              <a:off x="809001" y="507388"/>
              <a:ext cx="17689343" cy="3042180"/>
            </a:xfrm>
            <a:custGeom>
              <a:avLst/>
              <a:gdLst/>
              <a:ahLst/>
              <a:cxnLst/>
              <a:rect r="r" b="b" t="t" l="l"/>
              <a:pathLst>
                <a:path h="3042180" w="17689343">
                  <a:moveTo>
                    <a:pt x="0" y="0"/>
                  </a:moveTo>
                  <a:lnTo>
                    <a:pt x="17689342" y="0"/>
                  </a:lnTo>
                  <a:lnTo>
                    <a:pt x="17689342" y="3042180"/>
                  </a:lnTo>
                  <a:lnTo>
                    <a:pt x="0" y="304218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8" id="18"/>
            <p:cNvSpPr txBox="true"/>
            <p:nvPr/>
          </p:nvSpPr>
          <p:spPr>
            <a:xfrm rot="0">
              <a:off x="950190" y="652390"/>
              <a:ext cx="17816570" cy="2635539"/>
            </a:xfrm>
            <a:prstGeom prst="rect">
              <a:avLst/>
            </a:prstGeom>
          </p:spPr>
          <p:txBody>
            <a:bodyPr anchor="t" rtlCol="false" tIns="0" lIns="0" bIns="0" rIns="0">
              <a:spAutoFit/>
            </a:bodyPr>
            <a:lstStyle/>
            <a:p>
              <a:pPr algn="just">
                <a:lnSpc>
                  <a:spcPts val="2668"/>
                </a:lnSpc>
              </a:pPr>
              <a:r>
                <a:rPr lang="en-US" sz="2223" spc="15">
                  <a:solidFill>
                    <a:srgbClr val="000000"/>
                  </a:solidFill>
                  <a:latin typeface="Montserrat"/>
                  <a:ea typeface="Montserrat"/>
                  <a:cs typeface="Montserrat"/>
                  <a:sym typeface="Montserrat"/>
                </a:rPr>
                <a:t>The Community Benchmarking report has been commissioned by McPherson County Community Foundation to help local residents gain a better understanding of the most pressing opportunities that the local towns face. The annual reports that are generated will help leaders determine the extent to which the efforts are having an impact on the local residents. The reports are also a way for the the various towns in McPherson County to pursue grants to help further their local efforts.</a:t>
              </a:r>
            </a:p>
          </p:txBody>
        </p:sp>
        <p:sp>
          <p:nvSpPr>
            <p:cNvPr name="TextBox 19" id="19"/>
            <p:cNvSpPr txBox="true"/>
            <p:nvPr/>
          </p:nvSpPr>
          <p:spPr>
            <a:xfrm rot="0">
              <a:off x="2651697" y="3637252"/>
              <a:ext cx="14284196" cy="1184764"/>
            </a:xfrm>
            <a:prstGeom prst="rect">
              <a:avLst/>
            </a:prstGeom>
          </p:spPr>
          <p:txBody>
            <a:bodyPr anchor="t" rtlCol="false" tIns="0" lIns="0" bIns="0" rIns="0">
              <a:spAutoFit/>
            </a:bodyPr>
            <a:lstStyle/>
            <a:p>
              <a:pPr algn="ctr">
                <a:lnSpc>
                  <a:spcPts val="5558"/>
                </a:lnSpc>
              </a:pPr>
              <a:r>
                <a:rPr lang="en-US" sz="2223">
                  <a:solidFill>
                    <a:srgbClr val="476372"/>
                  </a:solidFill>
                  <a:latin typeface="Montserrat Bold"/>
                  <a:ea typeface="Montserrat Bold"/>
                  <a:cs typeface="Montserrat Bold"/>
                  <a:sym typeface="Montserrat Bold"/>
                </a:rPr>
                <a:t>Local leaders can use this framework to help inspire change. </a:t>
              </a:r>
            </a:p>
            <a:p>
              <a:pPr algn="ctr">
                <a:lnSpc>
                  <a:spcPts val="1111"/>
                </a:lnSpc>
              </a:pPr>
              <a:r>
                <a:rPr lang="en-US" sz="2223">
                  <a:solidFill>
                    <a:srgbClr val="476372"/>
                  </a:solidFill>
                  <a:latin typeface="Montserrat Bold"/>
                  <a:ea typeface="Montserrat Bold"/>
                  <a:cs typeface="Montserrat Bold"/>
                  <a:sym typeface="Montserrat Bold"/>
                </a:rPr>
                <a:t>This report provides the clues on what the fellow residents are craving.</a:t>
              </a:r>
            </a:p>
          </p:txBody>
        </p:sp>
        <p:sp>
          <p:nvSpPr>
            <p:cNvPr name="TextBox 20" id="20"/>
            <p:cNvSpPr txBox="true"/>
            <p:nvPr/>
          </p:nvSpPr>
          <p:spPr>
            <a:xfrm rot="0">
              <a:off x="2779191" y="5490501"/>
              <a:ext cx="1728160" cy="603601"/>
            </a:xfrm>
            <a:prstGeom prst="rect">
              <a:avLst/>
            </a:prstGeom>
          </p:spPr>
          <p:txBody>
            <a:bodyPr anchor="t" rtlCol="false" tIns="0" lIns="0" bIns="0" rIns="0">
              <a:spAutoFit/>
            </a:bodyPr>
            <a:lstStyle/>
            <a:p>
              <a:pPr algn="ctr">
                <a:lnSpc>
                  <a:spcPts val="1778"/>
                </a:lnSpc>
              </a:pPr>
              <a:r>
                <a:rPr lang="en-US" sz="1482">
                  <a:solidFill>
                    <a:srgbClr val="4B4459"/>
                  </a:solidFill>
                  <a:latin typeface="Montserrat Semi-Bold"/>
                  <a:ea typeface="Montserrat Semi-Bold"/>
                  <a:cs typeface="Montserrat Semi-Bold"/>
                  <a:sym typeface="Montserrat Semi-Bold"/>
                </a:rPr>
                <a:t>Collaborative Leadership</a:t>
              </a:r>
            </a:p>
          </p:txBody>
        </p:sp>
        <p:sp>
          <p:nvSpPr>
            <p:cNvPr name="TextBox 21" id="21"/>
            <p:cNvSpPr txBox="true"/>
            <p:nvPr/>
          </p:nvSpPr>
          <p:spPr>
            <a:xfrm rot="0">
              <a:off x="7179380" y="5504699"/>
              <a:ext cx="1504140" cy="603601"/>
            </a:xfrm>
            <a:prstGeom prst="rect">
              <a:avLst/>
            </a:prstGeom>
          </p:spPr>
          <p:txBody>
            <a:bodyPr anchor="t" rtlCol="false" tIns="0" lIns="0" bIns="0" rIns="0">
              <a:spAutoFit/>
            </a:bodyPr>
            <a:lstStyle/>
            <a:p>
              <a:pPr algn="just">
                <a:lnSpc>
                  <a:spcPts val="1778"/>
                </a:lnSpc>
              </a:pPr>
              <a:r>
                <a:rPr lang="en-US" sz="1482">
                  <a:solidFill>
                    <a:srgbClr val="4B4459"/>
                  </a:solidFill>
                  <a:latin typeface="Montserrat Semi-Bold"/>
                  <a:ea typeface="Montserrat Semi-Bold"/>
                  <a:cs typeface="Montserrat Semi-Bold"/>
                  <a:sym typeface="Montserrat Semi-Bold"/>
                </a:rPr>
                <a:t>Committed Citizenship</a:t>
              </a:r>
            </a:p>
          </p:txBody>
        </p:sp>
        <p:sp>
          <p:nvSpPr>
            <p:cNvPr name="TextBox 22" id="22"/>
            <p:cNvSpPr txBox="true"/>
            <p:nvPr/>
          </p:nvSpPr>
          <p:spPr>
            <a:xfrm rot="0">
              <a:off x="11477849" y="5461652"/>
              <a:ext cx="1633689"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Community </a:t>
              </a:r>
            </a:p>
          </p:txBody>
        </p:sp>
        <p:sp>
          <p:nvSpPr>
            <p:cNvPr name="TextBox 23" id="23"/>
            <p:cNvSpPr txBox="true"/>
            <p:nvPr/>
          </p:nvSpPr>
          <p:spPr>
            <a:xfrm rot="0">
              <a:off x="11268261" y="5762856"/>
              <a:ext cx="199033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Vision &amp; Action</a:t>
              </a:r>
            </a:p>
          </p:txBody>
        </p:sp>
        <p:sp>
          <p:nvSpPr>
            <p:cNvPr name="TextBox 24" id="24"/>
            <p:cNvSpPr txBox="true"/>
            <p:nvPr/>
          </p:nvSpPr>
          <p:spPr>
            <a:xfrm rot="0">
              <a:off x="14525724" y="5500651"/>
              <a:ext cx="32709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Economic &amp; Community </a:t>
              </a:r>
            </a:p>
          </p:txBody>
        </p:sp>
        <p:sp>
          <p:nvSpPr>
            <p:cNvPr name="TextBox 25" id="25"/>
            <p:cNvSpPr txBox="true"/>
            <p:nvPr/>
          </p:nvSpPr>
          <p:spPr>
            <a:xfrm rot="0">
              <a:off x="15218243" y="5801856"/>
              <a:ext cx="1787554" cy="302397"/>
            </a:xfrm>
            <a:prstGeom prst="rect">
              <a:avLst/>
            </a:prstGeom>
          </p:spPr>
          <p:txBody>
            <a:bodyPr anchor="t" rtlCol="false" tIns="0" lIns="0" bIns="0" rIns="0">
              <a:spAutoFit/>
            </a:bodyPr>
            <a:lstStyle/>
            <a:p>
              <a:pPr algn="l">
                <a:lnSpc>
                  <a:spcPts val="1778"/>
                </a:lnSpc>
              </a:pPr>
              <a:r>
                <a:rPr lang="en-US" sz="1482">
                  <a:solidFill>
                    <a:srgbClr val="4B4459"/>
                  </a:solidFill>
                  <a:latin typeface="Montserrat Semi-Bold"/>
                  <a:ea typeface="Montserrat Semi-Bold"/>
                  <a:cs typeface="Montserrat Semi-Bold"/>
                  <a:sym typeface="Montserrat Semi-Bold"/>
                </a:rPr>
                <a:t>Sustainability</a:t>
              </a:r>
            </a:p>
          </p:txBody>
        </p:sp>
      </p:grpSp>
      <p:grpSp>
        <p:nvGrpSpPr>
          <p:cNvPr name="Group 26" id="26"/>
          <p:cNvGrpSpPr/>
          <p:nvPr/>
        </p:nvGrpSpPr>
        <p:grpSpPr>
          <a:xfrm rot="0">
            <a:off x="679075" y="609390"/>
            <a:ext cx="16846925" cy="1448511"/>
            <a:chOff x="0" y="0"/>
            <a:chExt cx="22462566" cy="1931348"/>
          </a:xfrm>
        </p:grpSpPr>
        <p:sp>
          <p:nvSpPr>
            <p:cNvPr name="Freeform 27" id="27"/>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28" id="2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Freeform 29" id="29"/>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26"/>
              <a:stretch>
                <a:fillRect l="0" t="0" r="0" b="0"/>
              </a:stretch>
            </a:blipFill>
          </p:spPr>
        </p:sp>
        <p:sp>
          <p:nvSpPr>
            <p:cNvPr name="Freeform 30" id="30"/>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27"/>
              <a:stretch>
                <a:fillRect l="0" t="0" r="0" b="0"/>
              </a:stretch>
            </a:blipFill>
          </p:spPr>
        </p:sp>
        <p:sp>
          <p:nvSpPr>
            <p:cNvPr name="Freeform 31" id="31"/>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28">
                <a:extLst>
                  <a:ext uri="{96DAC541-7B7A-43D3-8B79-37D633B846F1}">
                    <asvg:svgBlip xmlns:asvg="http://schemas.microsoft.com/office/drawing/2016/SVG/main" r:embed="rId29"/>
                  </a:ext>
                </a:extLst>
              </a:blip>
              <a:stretch>
                <a:fillRect l="0" t="0" r="0" b="0"/>
              </a:stretch>
            </a:blipFill>
          </p:spPr>
        </p:sp>
        <p:sp>
          <p:nvSpPr>
            <p:cNvPr name="TextBox 32" id="32"/>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grpSp>
        <p:nvGrpSpPr>
          <p:cNvPr name="Group 3" id="3"/>
          <p:cNvGrpSpPr/>
          <p:nvPr/>
        </p:nvGrpSpPr>
        <p:grpSpPr>
          <a:xfrm rot="0">
            <a:off x="3991735" y="3991815"/>
            <a:ext cx="4079874" cy="3658366"/>
            <a:chOff x="0" y="0"/>
            <a:chExt cx="5439831" cy="4877821"/>
          </a:xfrm>
        </p:grpSpPr>
        <p:sp>
          <p:nvSpPr>
            <p:cNvPr name="Freeform 4" id="4"/>
            <p:cNvSpPr/>
            <p:nvPr/>
          </p:nvSpPr>
          <p:spPr>
            <a:xfrm flipH="false" flipV="false" rot="0">
              <a:off x="0" y="0"/>
              <a:ext cx="5439831" cy="4877821"/>
            </a:xfrm>
            <a:custGeom>
              <a:avLst/>
              <a:gdLst/>
              <a:ahLst/>
              <a:cxnLst/>
              <a:rect r="r" b="b" t="t" l="l"/>
              <a:pathLst>
                <a:path h="4877821" w="5439831">
                  <a:moveTo>
                    <a:pt x="0" y="0"/>
                  </a:moveTo>
                  <a:lnTo>
                    <a:pt x="5439831" y="0"/>
                  </a:lnTo>
                  <a:lnTo>
                    <a:pt x="5439831" y="4877821"/>
                  </a:lnTo>
                  <a:lnTo>
                    <a:pt x="0" y="4877821"/>
                  </a:lnTo>
                  <a:lnTo>
                    <a:pt x="0" y="0"/>
                  </a:lnTo>
                  <a:close/>
                </a:path>
              </a:pathLst>
            </a:custGeom>
            <a:blipFill>
              <a:blip r:embed="rId3">
                <a:extLst>
                  <a:ext uri="{96DAC541-7B7A-43D3-8B79-37D633B846F1}">
                    <asvg:svgBlip xmlns:asvg="http://schemas.microsoft.com/office/drawing/2016/SVG/main" r:embed="rId4"/>
                  </a:ext>
                </a:extLst>
              </a:blip>
              <a:stretch>
                <a:fillRect l="0" t="-1620" r="0" b="-1620"/>
              </a:stretch>
            </a:blipFill>
          </p:spPr>
        </p:sp>
        <p:sp>
          <p:nvSpPr>
            <p:cNvPr name="TextBox 5" id="5"/>
            <p:cNvSpPr txBox="true"/>
            <p:nvPr/>
          </p:nvSpPr>
          <p:spPr>
            <a:xfrm rot="0">
              <a:off x="925312" y="3058420"/>
              <a:ext cx="3663408" cy="476699"/>
            </a:xfrm>
            <a:prstGeom prst="rect">
              <a:avLst/>
            </a:prstGeom>
          </p:spPr>
          <p:txBody>
            <a:bodyPr anchor="t" rtlCol="false" tIns="0" lIns="0" bIns="0" rIns="0">
              <a:spAutoFit/>
            </a:bodyPr>
            <a:lstStyle/>
            <a:p>
              <a:pPr algn="l">
                <a:lnSpc>
                  <a:spcPts val="3039"/>
                </a:lnSpc>
              </a:pPr>
              <a:r>
                <a:rPr lang="en-US" sz="2171">
                  <a:solidFill>
                    <a:srgbClr val="FFFFFF"/>
                  </a:solidFill>
                  <a:latin typeface="Montserrat Semi-Bold Italics"/>
                  <a:ea typeface="Montserrat Semi-Bold Italics"/>
                  <a:cs typeface="Montserrat Semi-Bold Italics"/>
                  <a:sym typeface="Montserrat Semi-Bold Italics"/>
                </a:rPr>
                <a:t>(The goal was 70)</a:t>
              </a:r>
            </a:p>
          </p:txBody>
        </p:sp>
        <p:sp>
          <p:nvSpPr>
            <p:cNvPr name="TextBox 6" id="6"/>
            <p:cNvSpPr txBox="true"/>
            <p:nvPr/>
          </p:nvSpPr>
          <p:spPr>
            <a:xfrm rot="0">
              <a:off x="938627" y="1399890"/>
              <a:ext cx="3634689" cy="1347077"/>
            </a:xfrm>
            <a:prstGeom prst="rect">
              <a:avLst/>
            </a:prstGeom>
          </p:spPr>
          <p:txBody>
            <a:bodyPr anchor="t" rtlCol="false" tIns="0" lIns="0" bIns="0" rIns="0">
              <a:spAutoFit/>
            </a:bodyPr>
            <a:lstStyle/>
            <a:p>
              <a:pPr algn="ctr">
                <a:lnSpc>
                  <a:spcPts val="3722"/>
                </a:lnSpc>
              </a:pPr>
              <a:r>
                <a:rPr lang="en-US" sz="7444">
                  <a:solidFill>
                    <a:srgbClr val="FFFFFF"/>
                  </a:solidFill>
                  <a:latin typeface="Montserrat Heavy"/>
                  <a:ea typeface="Montserrat Heavy"/>
                  <a:cs typeface="Montserrat Heavy"/>
                  <a:sym typeface="Montserrat Heavy"/>
                </a:rPr>
                <a:t>65</a:t>
              </a:r>
            </a:p>
            <a:p>
              <a:pPr algn="ctr">
                <a:lnSpc>
                  <a:spcPts val="6203"/>
                </a:lnSpc>
              </a:pPr>
              <a:r>
                <a:rPr lang="en-US" sz="2481">
                  <a:solidFill>
                    <a:srgbClr val="FFFFFF"/>
                  </a:solidFill>
                  <a:latin typeface="Montserrat Bold"/>
                  <a:ea typeface="Montserrat Bold"/>
                  <a:cs typeface="Montserrat Bold"/>
                  <a:sym typeface="Montserrat Bold"/>
                </a:rPr>
                <a:t>Total Responses</a:t>
              </a:r>
            </a:p>
          </p:txBody>
        </p:sp>
      </p:grpSp>
      <p:grpSp>
        <p:nvGrpSpPr>
          <p:cNvPr name="Group 7" id="7"/>
          <p:cNvGrpSpPr/>
          <p:nvPr/>
        </p:nvGrpSpPr>
        <p:grpSpPr>
          <a:xfrm rot="0">
            <a:off x="10119248" y="4935936"/>
            <a:ext cx="6375054" cy="2212572"/>
            <a:chOff x="0" y="0"/>
            <a:chExt cx="8500072" cy="2950096"/>
          </a:xfrm>
        </p:grpSpPr>
        <p:sp>
          <p:nvSpPr>
            <p:cNvPr name="Freeform 8" id="8"/>
            <p:cNvSpPr/>
            <p:nvPr/>
          </p:nvSpPr>
          <p:spPr>
            <a:xfrm flipH="false" flipV="false" rot="0">
              <a:off x="0" y="0"/>
              <a:ext cx="8500072" cy="2950096"/>
            </a:xfrm>
            <a:custGeom>
              <a:avLst/>
              <a:gdLst/>
              <a:ahLst/>
              <a:cxnLst/>
              <a:rect r="r" b="b" t="t" l="l"/>
              <a:pathLst>
                <a:path h="2950096" w="8500072">
                  <a:moveTo>
                    <a:pt x="0" y="0"/>
                  </a:moveTo>
                  <a:lnTo>
                    <a:pt x="8500072" y="0"/>
                  </a:lnTo>
                  <a:lnTo>
                    <a:pt x="8500072" y="2950096"/>
                  </a:lnTo>
                  <a:lnTo>
                    <a:pt x="0" y="295009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316704" y="470306"/>
              <a:ext cx="2098014" cy="993775"/>
            </a:xfrm>
            <a:prstGeom prst="rect">
              <a:avLst/>
            </a:prstGeom>
          </p:spPr>
          <p:txBody>
            <a:bodyPr anchor="t" rtlCol="false" tIns="0" lIns="0" bIns="0" rIns="0">
              <a:spAutoFit/>
            </a:bodyPr>
            <a:lstStyle/>
            <a:p>
              <a:pPr algn="l">
                <a:lnSpc>
                  <a:spcPts val="5999"/>
                </a:lnSpc>
              </a:pPr>
              <a:r>
                <a:rPr lang="en-US" sz="4999">
                  <a:solidFill>
                    <a:srgbClr val="FFFFFF"/>
                  </a:solidFill>
                  <a:latin typeface="Montserrat Heavy"/>
                  <a:ea typeface="Montserrat Heavy"/>
                  <a:cs typeface="Montserrat Heavy"/>
                  <a:sym typeface="Montserrat Heavy"/>
                </a:rPr>
                <a:t>24</a:t>
              </a:r>
            </a:p>
          </p:txBody>
        </p:sp>
      </p:grpSp>
      <p:sp>
        <p:nvSpPr>
          <p:cNvPr name="TextBox 10" id="10"/>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Who took the Survey</a:t>
            </a:r>
          </a:p>
        </p:txBody>
      </p:sp>
      <p:sp>
        <p:nvSpPr>
          <p:cNvPr name="TextBox 11" id="11"/>
          <p:cNvSpPr txBox="true"/>
          <p:nvPr/>
        </p:nvSpPr>
        <p:spPr>
          <a:xfrm rot="0">
            <a:off x="11781477" y="5229225"/>
            <a:ext cx="3725780" cy="945004"/>
          </a:xfrm>
          <a:prstGeom prst="rect">
            <a:avLst/>
          </a:prstGeom>
        </p:spPr>
        <p:txBody>
          <a:bodyPr anchor="t" rtlCol="false" tIns="0" lIns="0" bIns="0" rIns="0">
            <a:spAutoFit/>
          </a:bodyPr>
          <a:lstStyle/>
          <a:p>
            <a:pPr algn="l">
              <a:lnSpc>
                <a:spcPts val="1920"/>
              </a:lnSpc>
            </a:pPr>
            <a:r>
              <a:rPr lang="en-US" sz="1600">
                <a:solidFill>
                  <a:srgbClr val="FFFFFF"/>
                </a:solidFill>
                <a:latin typeface="Montserrat Bold"/>
                <a:ea typeface="Montserrat Bold"/>
                <a:cs typeface="Montserrat Bold"/>
                <a:sym typeface="Montserrat Bold"/>
              </a:rPr>
              <a:t>Number of people who expressed an interest in volunteering to better the community</a:t>
            </a:r>
          </a:p>
          <a:p>
            <a:pPr algn="l">
              <a:lnSpc>
                <a:spcPts val="1959"/>
              </a:lnSpc>
            </a:pPr>
            <a:r>
              <a:rPr lang="en-US" sz="1399">
                <a:solidFill>
                  <a:srgbClr val="FFFFFF"/>
                </a:solidFill>
                <a:latin typeface="Montserrat Semi-Bold Italics"/>
                <a:ea typeface="Montserrat Semi-Bold Italics"/>
                <a:cs typeface="Montserrat Semi-Bold Italics"/>
                <a:sym typeface="Montserrat Semi-Bold Italics"/>
              </a:rPr>
              <a:t>24 of 65 (37%)</a:t>
            </a:r>
          </a:p>
        </p:txBody>
      </p:sp>
      <p:grpSp>
        <p:nvGrpSpPr>
          <p:cNvPr name="Group 12" id="12"/>
          <p:cNvGrpSpPr/>
          <p:nvPr/>
        </p:nvGrpSpPr>
        <p:grpSpPr>
          <a:xfrm rot="0">
            <a:off x="679075" y="609390"/>
            <a:ext cx="16846925" cy="1448511"/>
            <a:chOff x="0" y="0"/>
            <a:chExt cx="22462566" cy="1931348"/>
          </a:xfrm>
        </p:grpSpPr>
        <p:sp>
          <p:nvSpPr>
            <p:cNvPr name="Freeform 13" id="13"/>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4" id="14"/>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5" id="15"/>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11"/>
              <a:stretch>
                <a:fillRect l="0" t="0" r="0" b="0"/>
              </a:stretch>
            </a:blipFill>
          </p:spPr>
        </p:sp>
        <p:sp>
          <p:nvSpPr>
            <p:cNvPr name="Freeform 16" id="1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2"/>
              <a:stretch>
                <a:fillRect l="0" t="0" r="0" b="0"/>
              </a:stretch>
            </a:blipFill>
          </p:spPr>
        </p:sp>
        <p:sp>
          <p:nvSpPr>
            <p:cNvPr name="Freeform 17" id="17"/>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8" id="18"/>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grpSp>
        <p:nvGrpSpPr>
          <p:cNvPr name="Group 3" id="3"/>
          <p:cNvGrpSpPr/>
          <p:nvPr/>
        </p:nvGrpSpPr>
        <p:grpSpPr>
          <a:xfrm rot="0">
            <a:off x="2021642" y="2733238"/>
            <a:ext cx="9385805" cy="1423667"/>
            <a:chOff x="0" y="0"/>
            <a:chExt cx="12514406" cy="1898222"/>
          </a:xfrm>
        </p:grpSpPr>
        <p:sp>
          <p:nvSpPr>
            <p:cNvPr name="TextBox 4" id="4"/>
            <p:cNvSpPr txBox="true"/>
            <p:nvPr/>
          </p:nvSpPr>
          <p:spPr>
            <a:xfrm rot="0">
              <a:off x="0" y="9525"/>
              <a:ext cx="12514406"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What Makes Our Community </a:t>
              </a:r>
            </a:p>
          </p:txBody>
        </p:sp>
        <p:sp>
          <p:nvSpPr>
            <p:cNvPr name="TextBox 5" id="5"/>
            <p:cNvSpPr txBox="true"/>
            <p:nvPr/>
          </p:nvSpPr>
          <p:spPr>
            <a:xfrm rot="0">
              <a:off x="4301466" y="956756"/>
              <a:ext cx="3505614" cy="941466"/>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Special?</a:t>
              </a:r>
            </a:p>
          </p:txBody>
        </p:sp>
      </p:grpSp>
      <p:sp>
        <p:nvSpPr>
          <p:cNvPr name="TextBox 6" id="6"/>
          <p:cNvSpPr txBox="true"/>
          <p:nvPr/>
        </p:nvSpPr>
        <p:spPr>
          <a:xfrm rot="0">
            <a:off x="2145894" y="5318955"/>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Local Leaders</a:t>
            </a:r>
          </a:p>
        </p:txBody>
      </p:sp>
      <p:grpSp>
        <p:nvGrpSpPr>
          <p:cNvPr name="Group 7" id="7"/>
          <p:cNvGrpSpPr/>
          <p:nvPr/>
        </p:nvGrpSpPr>
        <p:grpSpPr>
          <a:xfrm rot="0">
            <a:off x="679075" y="609390"/>
            <a:ext cx="16846925" cy="1448511"/>
            <a:chOff x="0" y="0"/>
            <a:chExt cx="22462566" cy="1931348"/>
          </a:xfrm>
        </p:grpSpPr>
        <p:sp>
          <p:nvSpPr>
            <p:cNvPr name="Freeform 8" id="8"/>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11" id="11"/>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12" id="12"/>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1494442" y="3802616"/>
            <a:ext cx="15229417" cy="5806000"/>
            <a:chOff x="0" y="0"/>
            <a:chExt cx="20305889" cy="7741334"/>
          </a:xfrm>
        </p:grpSpPr>
        <p:sp>
          <p:nvSpPr>
            <p:cNvPr name="Freeform 5" id="5"/>
            <p:cNvSpPr/>
            <p:nvPr/>
          </p:nvSpPr>
          <p:spPr>
            <a:xfrm flipH="false" flipV="false" rot="0">
              <a:off x="0" y="0"/>
              <a:ext cx="20305889" cy="7741334"/>
            </a:xfrm>
            <a:custGeom>
              <a:avLst/>
              <a:gdLst/>
              <a:ahLst/>
              <a:cxnLst/>
              <a:rect r="r" b="b" t="t" l="l"/>
              <a:pathLst>
                <a:path h="7741334" w="20305889">
                  <a:moveTo>
                    <a:pt x="0" y="0"/>
                  </a:moveTo>
                  <a:lnTo>
                    <a:pt x="20305889" y="0"/>
                  </a:lnTo>
                  <a:lnTo>
                    <a:pt x="20305889" y="7741334"/>
                  </a:lnTo>
                  <a:lnTo>
                    <a:pt x="0" y="774133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391277" y="1222232"/>
              <a:ext cx="9388497" cy="5805192"/>
            </a:xfrm>
            <a:custGeom>
              <a:avLst/>
              <a:gdLst/>
              <a:ahLst/>
              <a:cxnLst/>
              <a:rect r="r" b="b" t="t" l="l"/>
              <a:pathLst>
                <a:path h="5805192" w="9388497">
                  <a:moveTo>
                    <a:pt x="0" y="0"/>
                  </a:moveTo>
                  <a:lnTo>
                    <a:pt x="9388497" y="0"/>
                  </a:lnTo>
                  <a:lnTo>
                    <a:pt x="9388497" y="5805192"/>
                  </a:lnTo>
                  <a:lnTo>
                    <a:pt x="0" y="5805192"/>
                  </a:lnTo>
                  <a:lnTo>
                    <a:pt x="0" y="0"/>
                  </a:lnTo>
                  <a:close/>
                </a:path>
              </a:pathLst>
            </a:custGeom>
            <a:blipFill>
              <a:blip r:embed="rId5"/>
              <a:stretch>
                <a:fillRect l="0" t="0" r="0" b="0"/>
              </a:stretch>
            </a:blipFill>
          </p:spPr>
        </p:sp>
        <p:sp>
          <p:nvSpPr>
            <p:cNvPr name="Freeform 7" id="7"/>
            <p:cNvSpPr/>
            <p:nvPr/>
          </p:nvSpPr>
          <p:spPr>
            <a:xfrm flipH="false" flipV="false" rot="0">
              <a:off x="10526099" y="1222216"/>
              <a:ext cx="9388497" cy="5805208"/>
            </a:xfrm>
            <a:custGeom>
              <a:avLst/>
              <a:gdLst/>
              <a:ahLst/>
              <a:cxnLst/>
              <a:rect r="r" b="b" t="t" l="l"/>
              <a:pathLst>
                <a:path h="5805208" w="9388497">
                  <a:moveTo>
                    <a:pt x="0" y="0"/>
                  </a:moveTo>
                  <a:lnTo>
                    <a:pt x="9388497" y="0"/>
                  </a:lnTo>
                  <a:lnTo>
                    <a:pt x="9388497" y="5805208"/>
                  </a:lnTo>
                  <a:lnTo>
                    <a:pt x="0" y="58052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0526099" y="1222216"/>
              <a:ext cx="9388497" cy="5805208"/>
            </a:xfrm>
            <a:custGeom>
              <a:avLst/>
              <a:gdLst/>
              <a:ahLst/>
              <a:cxnLst/>
              <a:rect r="r" b="b" t="t" l="l"/>
              <a:pathLst>
                <a:path h="5805208" w="9388497">
                  <a:moveTo>
                    <a:pt x="0" y="0"/>
                  </a:moveTo>
                  <a:lnTo>
                    <a:pt x="9388497" y="0"/>
                  </a:lnTo>
                  <a:lnTo>
                    <a:pt x="9388497" y="5805208"/>
                  </a:lnTo>
                  <a:lnTo>
                    <a:pt x="0" y="5805208"/>
                  </a:lnTo>
                  <a:lnTo>
                    <a:pt x="0" y="0"/>
                  </a:lnTo>
                  <a:close/>
                </a:path>
              </a:pathLst>
            </a:custGeom>
            <a:blipFill>
              <a:blip r:embed="rId8"/>
              <a:stretch>
                <a:fillRect l="0" t="0" r="0" b="0"/>
              </a:stretch>
            </a:blipFill>
          </p:spPr>
        </p:sp>
        <p:sp>
          <p:nvSpPr>
            <p:cNvPr name="Freeform 9" id="9"/>
            <p:cNvSpPr/>
            <p:nvPr/>
          </p:nvSpPr>
          <p:spPr>
            <a:xfrm flipH="false" flipV="false" rot="0">
              <a:off x="391277" y="6105190"/>
              <a:ext cx="881569" cy="922234"/>
            </a:xfrm>
            <a:custGeom>
              <a:avLst/>
              <a:gdLst/>
              <a:ahLst/>
              <a:cxnLst/>
              <a:rect r="r" b="b" t="t" l="l"/>
              <a:pathLst>
                <a:path h="922234" w="881569">
                  <a:moveTo>
                    <a:pt x="0" y="0"/>
                  </a:moveTo>
                  <a:lnTo>
                    <a:pt x="881568" y="0"/>
                  </a:lnTo>
                  <a:lnTo>
                    <a:pt x="881568" y="922234"/>
                  </a:lnTo>
                  <a:lnTo>
                    <a:pt x="0" y="92223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0" id="10"/>
            <p:cNvSpPr/>
            <p:nvPr/>
          </p:nvSpPr>
          <p:spPr>
            <a:xfrm flipH="false" flipV="false" rot="0">
              <a:off x="391277" y="6105190"/>
              <a:ext cx="881569" cy="922234"/>
            </a:xfrm>
            <a:custGeom>
              <a:avLst/>
              <a:gdLst/>
              <a:ahLst/>
              <a:cxnLst/>
              <a:rect r="r" b="b" t="t" l="l"/>
              <a:pathLst>
                <a:path h="922234" w="881569">
                  <a:moveTo>
                    <a:pt x="0" y="0"/>
                  </a:moveTo>
                  <a:lnTo>
                    <a:pt x="881568" y="0"/>
                  </a:lnTo>
                  <a:lnTo>
                    <a:pt x="881568" y="922234"/>
                  </a:lnTo>
                  <a:lnTo>
                    <a:pt x="0" y="922234"/>
                  </a:lnTo>
                  <a:lnTo>
                    <a:pt x="0" y="0"/>
                  </a:lnTo>
                  <a:close/>
                </a:path>
              </a:pathLst>
            </a:custGeom>
            <a:blipFill>
              <a:blip r:embed="rId11"/>
              <a:stretch>
                <a:fillRect l="0" t="0" r="-187840" b="0"/>
              </a:stretch>
            </a:blipFill>
          </p:spPr>
        </p:sp>
        <p:sp>
          <p:nvSpPr>
            <p:cNvPr name="TextBox 11" id="11"/>
            <p:cNvSpPr txBox="true"/>
            <p:nvPr/>
          </p:nvSpPr>
          <p:spPr>
            <a:xfrm rot="0">
              <a:off x="280202" y="224675"/>
              <a:ext cx="5661536" cy="524620"/>
            </a:xfrm>
            <a:prstGeom prst="rect">
              <a:avLst/>
            </a:prstGeom>
          </p:spPr>
          <p:txBody>
            <a:bodyPr anchor="t" rtlCol="false" tIns="0" lIns="0" bIns="0" rIns="0">
              <a:spAutoFit/>
            </a:bodyPr>
            <a:lstStyle/>
            <a:p>
              <a:pPr algn="l">
                <a:lnSpc>
                  <a:spcPts val="3273"/>
                </a:lnSpc>
              </a:pPr>
              <a:r>
                <a:rPr lang="en-US" sz="2338">
                  <a:solidFill>
                    <a:srgbClr val="4B4459"/>
                  </a:solidFill>
                  <a:latin typeface="Montserrat Bold"/>
                  <a:ea typeface="Montserrat Bold"/>
                  <a:cs typeface="Montserrat Bold"/>
                  <a:sym typeface="Montserrat Bold"/>
                </a:rPr>
                <a:t>Our Economic Perceptions</a:t>
              </a:r>
            </a:p>
          </p:txBody>
        </p:sp>
        <p:sp>
          <p:nvSpPr>
            <p:cNvPr name="TextBox 12" id="12"/>
            <p:cNvSpPr txBox="true"/>
            <p:nvPr/>
          </p:nvSpPr>
          <p:spPr>
            <a:xfrm rot="0">
              <a:off x="10420287" y="226572"/>
              <a:ext cx="7927932" cy="524620"/>
            </a:xfrm>
            <a:prstGeom prst="rect">
              <a:avLst/>
            </a:prstGeom>
          </p:spPr>
          <p:txBody>
            <a:bodyPr anchor="t" rtlCol="false" tIns="0" lIns="0" bIns="0" rIns="0">
              <a:spAutoFit/>
            </a:bodyPr>
            <a:lstStyle/>
            <a:p>
              <a:pPr algn="l">
                <a:lnSpc>
                  <a:spcPts val="3273"/>
                </a:lnSpc>
              </a:pPr>
              <a:r>
                <a:rPr lang="en-US" sz="2338">
                  <a:solidFill>
                    <a:srgbClr val="4B4459"/>
                  </a:solidFill>
                  <a:latin typeface="Montserrat Bold"/>
                  <a:ea typeface="Montserrat Bold"/>
                  <a:cs typeface="Montserrat Bold"/>
                  <a:sym typeface="Montserrat Bold"/>
                </a:rPr>
                <a:t>Year Over Year Change (2023 vs 2024)</a:t>
              </a:r>
            </a:p>
          </p:txBody>
        </p:sp>
        <p:sp>
          <p:nvSpPr>
            <p:cNvPr name="TextBox 13" id="13"/>
            <p:cNvSpPr txBox="true"/>
            <p:nvPr/>
          </p:nvSpPr>
          <p:spPr>
            <a:xfrm rot="0">
              <a:off x="266708" y="7178149"/>
              <a:ext cx="6610181" cy="349383"/>
            </a:xfrm>
            <a:prstGeom prst="rect">
              <a:avLst/>
            </a:prstGeom>
          </p:spPr>
          <p:txBody>
            <a:bodyPr anchor="t" rtlCol="false" tIns="0" lIns="0" bIns="0" rIns="0">
              <a:spAutoFit/>
            </a:bodyPr>
            <a:lstStyle/>
            <a:p>
              <a:pPr algn="l">
                <a:lnSpc>
                  <a:spcPts val="2182"/>
                </a:lnSpc>
              </a:pPr>
              <a:r>
                <a:rPr lang="en-US" sz="1558">
                  <a:solidFill>
                    <a:srgbClr val="000000"/>
                  </a:solidFill>
                  <a:latin typeface="Arimo"/>
                  <a:ea typeface="Arimo"/>
                  <a:cs typeface="Arimo"/>
                  <a:sym typeface="Arimo"/>
                </a:rPr>
                <a:t>Marquette residents have a very positive future outlook.</a:t>
              </a:r>
            </a:p>
          </p:txBody>
        </p:sp>
        <p:sp>
          <p:nvSpPr>
            <p:cNvPr name="TextBox 14" id="14"/>
            <p:cNvSpPr txBox="true"/>
            <p:nvPr/>
          </p:nvSpPr>
          <p:spPr>
            <a:xfrm rot="0">
              <a:off x="10401530" y="7178149"/>
              <a:ext cx="7148909" cy="349383"/>
            </a:xfrm>
            <a:prstGeom prst="rect">
              <a:avLst/>
            </a:prstGeom>
          </p:spPr>
          <p:txBody>
            <a:bodyPr anchor="t" rtlCol="false" tIns="0" lIns="0" bIns="0" rIns="0">
              <a:spAutoFit/>
            </a:bodyPr>
            <a:lstStyle/>
            <a:p>
              <a:pPr algn="l">
                <a:lnSpc>
                  <a:spcPts val="2182"/>
                </a:lnSpc>
              </a:pPr>
              <a:r>
                <a:rPr lang="en-US" sz="1558">
                  <a:solidFill>
                    <a:srgbClr val="000000"/>
                  </a:solidFill>
                  <a:latin typeface="Arimo"/>
                  <a:ea typeface="Arimo"/>
                  <a:cs typeface="Arimo"/>
                  <a:sym typeface="Arimo"/>
                </a:rPr>
                <a:t>Future perceptions have even increased from last year also.</a:t>
              </a:r>
            </a:p>
          </p:txBody>
        </p:sp>
      </p:grpSp>
      <p:grpSp>
        <p:nvGrpSpPr>
          <p:cNvPr name="Group 15" id="15"/>
          <p:cNvGrpSpPr/>
          <p:nvPr/>
        </p:nvGrpSpPr>
        <p:grpSpPr>
          <a:xfrm rot="0">
            <a:off x="679075" y="609390"/>
            <a:ext cx="16846925" cy="1448511"/>
            <a:chOff x="0" y="0"/>
            <a:chExt cx="22462566" cy="1931348"/>
          </a:xfrm>
        </p:grpSpPr>
        <p:sp>
          <p:nvSpPr>
            <p:cNvPr name="Freeform 16" id="16"/>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8" id="18"/>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16"/>
              <a:stretch>
                <a:fillRect l="0" t="0" r="0" b="0"/>
              </a:stretch>
            </a:blipFill>
          </p:spPr>
        </p:sp>
        <p:sp>
          <p:nvSpPr>
            <p:cNvPr name="Freeform 19" id="19"/>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17"/>
              <a:stretch>
                <a:fillRect l="0" t="0" r="0" b="0"/>
              </a:stretch>
            </a:blipFill>
          </p:spPr>
        </p:sp>
        <p:sp>
          <p:nvSpPr>
            <p:cNvPr name="Freeform 20" id="20"/>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21" id="21"/>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Economic Confidence</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grpSp>
        <p:nvGrpSpPr>
          <p:cNvPr name="Group 11" id="11"/>
          <p:cNvGrpSpPr/>
          <p:nvPr/>
        </p:nvGrpSpPr>
        <p:grpSpPr>
          <a:xfrm rot="0">
            <a:off x="2501825" y="3600450"/>
            <a:ext cx="14757475" cy="3976693"/>
            <a:chOff x="0" y="0"/>
            <a:chExt cx="3886742" cy="1047360"/>
          </a:xfrm>
        </p:grpSpPr>
        <p:sp>
          <p:nvSpPr>
            <p:cNvPr name="Freeform 12" id="12"/>
            <p:cNvSpPr/>
            <p:nvPr/>
          </p:nvSpPr>
          <p:spPr>
            <a:xfrm flipH="false" flipV="false" rot="0">
              <a:off x="0" y="0"/>
              <a:ext cx="3886742" cy="1047360"/>
            </a:xfrm>
            <a:custGeom>
              <a:avLst/>
              <a:gdLst/>
              <a:ahLst/>
              <a:cxnLst/>
              <a:rect r="r" b="b" t="t" l="l"/>
              <a:pathLst>
                <a:path h="1047360" w="3886742">
                  <a:moveTo>
                    <a:pt x="0" y="0"/>
                  </a:moveTo>
                  <a:lnTo>
                    <a:pt x="3886742" y="0"/>
                  </a:lnTo>
                  <a:lnTo>
                    <a:pt x="3886742" y="1047360"/>
                  </a:lnTo>
                  <a:lnTo>
                    <a:pt x="0" y="1047360"/>
                  </a:lnTo>
                  <a:close/>
                </a:path>
              </a:pathLst>
            </a:custGeom>
            <a:solidFill>
              <a:srgbClr val="ECEAE0">
                <a:alpha val="49804"/>
              </a:srgbClr>
            </a:solidFill>
          </p:spPr>
        </p:sp>
        <p:sp>
          <p:nvSpPr>
            <p:cNvPr name="TextBox 13" id="13"/>
            <p:cNvSpPr txBox="true"/>
            <p:nvPr/>
          </p:nvSpPr>
          <p:spPr>
            <a:xfrm>
              <a:off x="0" y="-76200"/>
              <a:ext cx="3886742" cy="1123560"/>
            </a:xfrm>
            <a:prstGeom prst="rect">
              <a:avLst/>
            </a:prstGeom>
          </p:spPr>
          <p:txBody>
            <a:bodyPr anchor="ctr" rtlCol="false" tIns="50800" lIns="50800" bIns="50800" rIns="50800"/>
            <a:lstStyle/>
            <a:p>
              <a:pPr algn="ctr">
                <a:lnSpc>
                  <a:spcPts val="6299"/>
                </a:lnSpc>
              </a:pPr>
            </a:p>
          </p:txBody>
        </p:sp>
      </p:grpSp>
      <p:sp>
        <p:nvSpPr>
          <p:cNvPr name="TextBox 14" id="14"/>
          <p:cNvSpPr txBox="true"/>
          <p:nvPr/>
        </p:nvSpPr>
        <p:spPr>
          <a:xfrm rot="0">
            <a:off x="2743089" y="3787422"/>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Current confidence is a bit lower than last year, specifically with employment opportunity. Why do think this is the case?</a:t>
            </a:r>
          </a:p>
        </p:txBody>
      </p:sp>
      <p:sp>
        <p:nvSpPr>
          <p:cNvPr name="TextBox 15" id="15"/>
          <p:cNvSpPr txBox="true"/>
          <p:nvPr/>
        </p:nvSpPr>
        <p:spPr>
          <a:xfrm rot="0">
            <a:off x="2743089" y="6429375"/>
            <a:ext cx="13782607" cy="6858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could be causing future optimism?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9050512"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grpSp>
        <p:nvGrpSpPr>
          <p:cNvPr name="Group 11" id="11"/>
          <p:cNvGrpSpPr/>
          <p:nvPr/>
        </p:nvGrpSpPr>
        <p:grpSpPr>
          <a:xfrm rot="0">
            <a:off x="679075" y="3802616"/>
            <a:ext cx="8223028" cy="4951426"/>
            <a:chOff x="0" y="0"/>
            <a:chExt cx="10964038" cy="6601901"/>
          </a:xfrm>
        </p:grpSpPr>
        <p:sp>
          <p:nvSpPr>
            <p:cNvPr name="Freeform 12" id="12"/>
            <p:cNvSpPr/>
            <p:nvPr/>
          </p:nvSpPr>
          <p:spPr>
            <a:xfrm flipH="false" flipV="false" rot="0">
              <a:off x="0" y="0"/>
              <a:ext cx="10964038" cy="6601901"/>
            </a:xfrm>
            <a:custGeom>
              <a:avLst/>
              <a:gdLst/>
              <a:ahLst/>
              <a:cxnLst/>
              <a:rect r="r" b="b" t="t" l="l"/>
              <a:pathLst>
                <a:path h="6601901" w="10964038">
                  <a:moveTo>
                    <a:pt x="0" y="0"/>
                  </a:moveTo>
                  <a:lnTo>
                    <a:pt x="10964038" y="0"/>
                  </a:lnTo>
                  <a:lnTo>
                    <a:pt x="10964038" y="6601901"/>
                  </a:lnTo>
                  <a:lnTo>
                    <a:pt x="0" y="660190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3" id="13"/>
            <p:cNvSpPr/>
            <p:nvPr/>
          </p:nvSpPr>
          <p:spPr>
            <a:xfrm flipH="false" flipV="false" rot="5400000">
              <a:off x="2616302" y="-559795"/>
              <a:ext cx="5668265" cy="8482242"/>
            </a:xfrm>
            <a:custGeom>
              <a:avLst/>
              <a:gdLst/>
              <a:ahLst/>
              <a:cxnLst/>
              <a:rect r="r" b="b" t="t" l="l"/>
              <a:pathLst>
                <a:path h="8482242" w="5668265">
                  <a:moveTo>
                    <a:pt x="0" y="0"/>
                  </a:moveTo>
                  <a:lnTo>
                    <a:pt x="5668265" y="0"/>
                  </a:lnTo>
                  <a:lnTo>
                    <a:pt x="5668265" y="8482242"/>
                  </a:lnTo>
                  <a:lnTo>
                    <a:pt x="0" y="8482242"/>
                  </a:lnTo>
                  <a:lnTo>
                    <a:pt x="0" y="0"/>
                  </a:lnTo>
                  <a:close/>
                </a:path>
              </a:pathLst>
            </a:custGeom>
            <a:blipFill>
              <a:blip r:embed="rId13"/>
              <a:stretch>
                <a:fillRect l="0" t="0" r="0" b="0"/>
              </a:stretch>
            </a:blipFill>
          </p:spPr>
        </p:sp>
        <p:sp>
          <p:nvSpPr>
            <p:cNvPr name="TextBox 14" id="14"/>
            <p:cNvSpPr txBox="true"/>
            <p:nvPr/>
          </p:nvSpPr>
          <p:spPr>
            <a:xfrm rot="0">
              <a:off x="203134" y="169416"/>
              <a:ext cx="7288799" cy="412991"/>
            </a:xfrm>
            <a:prstGeom prst="rect">
              <a:avLst/>
            </a:prstGeom>
          </p:spPr>
          <p:txBody>
            <a:bodyPr anchor="t" rtlCol="false" tIns="0" lIns="0" bIns="0" rIns="0">
              <a:spAutoFit/>
            </a:bodyPr>
            <a:lstStyle/>
            <a:p>
              <a:pPr algn="l">
                <a:lnSpc>
                  <a:spcPts val="2572"/>
                </a:lnSpc>
              </a:pPr>
              <a:r>
                <a:rPr lang="en-US" sz="1837">
                  <a:solidFill>
                    <a:srgbClr val="4B4459"/>
                  </a:solidFill>
                  <a:latin typeface="Montserrat Bold"/>
                  <a:ea typeface="Montserrat Bold"/>
                  <a:cs typeface="Montserrat Bold"/>
                  <a:sym typeface="Montserrat Bold"/>
                </a:rPr>
                <a:t>How do our residents view our community?</a:t>
              </a:r>
            </a:p>
          </p:txBody>
        </p:sp>
      </p:grpSp>
      <p:grpSp>
        <p:nvGrpSpPr>
          <p:cNvPr name="Group 15" id="15"/>
          <p:cNvGrpSpPr/>
          <p:nvPr/>
        </p:nvGrpSpPr>
        <p:grpSpPr>
          <a:xfrm rot="0">
            <a:off x="8964174" y="3860962"/>
            <a:ext cx="8774388" cy="5569834"/>
            <a:chOff x="0" y="0"/>
            <a:chExt cx="11699184" cy="7426446"/>
          </a:xfrm>
        </p:grpSpPr>
        <p:sp>
          <p:nvSpPr>
            <p:cNvPr name="Freeform 16" id="16"/>
            <p:cNvSpPr/>
            <p:nvPr/>
          </p:nvSpPr>
          <p:spPr>
            <a:xfrm flipH="false" flipV="false" rot="0">
              <a:off x="0" y="0"/>
              <a:ext cx="11699184" cy="685900"/>
            </a:xfrm>
            <a:custGeom>
              <a:avLst/>
              <a:gdLst/>
              <a:ahLst/>
              <a:cxnLst/>
              <a:rect r="r" b="b" t="t" l="l"/>
              <a:pathLst>
                <a:path h="685900" w="11699184">
                  <a:moveTo>
                    <a:pt x="0" y="0"/>
                  </a:moveTo>
                  <a:lnTo>
                    <a:pt x="11699184" y="0"/>
                  </a:lnTo>
                  <a:lnTo>
                    <a:pt x="11699184" y="685900"/>
                  </a:lnTo>
                  <a:lnTo>
                    <a:pt x="0" y="68590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1322033" y="685900"/>
              <a:ext cx="9055133" cy="6740546"/>
            </a:xfrm>
            <a:custGeom>
              <a:avLst/>
              <a:gdLst/>
              <a:ahLst/>
              <a:cxnLst/>
              <a:rect r="r" b="b" t="t" l="l"/>
              <a:pathLst>
                <a:path h="6740546" w="9055133">
                  <a:moveTo>
                    <a:pt x="0" y="0"/>
                  </a:moveTo>
                  <a:lnTo>
                    <a:pt x="9055132" y="0"/>
                  </a:lnTo>
                  <a:lnTo>
                    <a:pt x="9055132" y="6740546"/>
                  </a:lnTo>
                  <a:lnTo>
                    <a:pt x="0" y="6740546"/>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5400000">
              <a:off x="2479312" y="-471393"/>
              <a:ext cx="6740546" cy="9055133"/>
            </a:xfrm>
            <a:custGeom>
              <a:avLst/>
              <a:gdLst/>
              <a:ahLst/>
              <a:cxnLst/>
              <a:rect r="r" b="b" t="t" l="l"/>
              <a:pathLst>
                <a:path h="9055133" w="6740546">
                  <a:moveTo>
                    <a:pt x="0" y="0"/>
                  </a:moveTo>
                  <a:lnTo>
                    <a:pt x="6740546" y="0"/>
                  </a:lnTo>
                  <a:lnTo>
                    <a:pt x="6740546" y="9055132"/>
                  </a:lnTo>
                  <a:lnTo>
                    <a:pt x="0" y="9055132"/>
                  </a:lnTo>
                  <a:lnTo>
                    <a:pt x="0" y="0"/>
                  </a:lnTo>
                  <a:close/>
                </a:path>
              </a:pathLst>
            </a:custGeom>
            <a:blipFill>
              <a:blip r:embed="rId18"/>
              <a:stretch>
                <a:fillRect l="0" t="0" r="0" b="0"/>
              </a:stretch>
            </a:blipFill>
          </p:spPr>
        </p:sp>
        <p:sp>
          <p:nvSpPr>
            <p:cNvPr name="TextBox 19" id="19"/>
            <p:cNvSpPr txBox="true"/>
            <p:nvPr/>
          </p:nvSpPr>
          <p:spPr>
            <a:xfrm rot="0">
              <a:off x="127354" y="94051"/>
              <a:ext cx="6890993" cy="447246"/>
            </a:xfrm>
            <a:prstGeom prst="rect">
              <a:avLst/>
            </a:prstGeom>
          </p:spPr>
          <p:txBody>
            <a:bodyPr anchor="t" rtlCol="false" tIns="0" lIns="0" bIns="0" rIns="0">
              <a:spAutoFit/>
            </a:bodyPr>
            <a:lstStyle/>
            <a:p>
              <a:pPr algn="l">
                <a:lnSpc>
                  <a:spcPts val="2807"/>
                </a:lnSpc>
              </a:pPr>
              <a:r>
                <a:rPr lang="en-US" sz="2005">
                  <a:solidFill>
                    <a:srgbClr val="4B4459"/>
                  </a:solidFill>
                  <a:latin typeface="Montserrat Bold"/>
                  <a:ea typeface="Montserrat Bold"/>
                  <a:cs typeface="Montserrat Bold"/>
                  <a:sym typeface="Montserrat Bold"/>
                </a:rPr>
                <a:t>Year Over Year Change (2023 vs. 2024)</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2021642" y="2742763"/>
            <a:ext cx="12047283"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Engagement </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grpSp>
        <p:nvGrpSpPr>
          <p:cNvPr name="Group 11" id="11"/>
          <p:cNvGrpSpPr/>
          <p:nvPr/>
        </p:nvGrpSpPr>
        <p:grpSpPr>
          <a:xfrm rot="0">
            <a:off x="2501825" y="3600450"/>
            <a:ext cx="14757475" cy="5008026"/>
            <a:chOff x="0" y="0"/>
            <a:chExt cx="3886742" cy="1318986"/>
          </a:xfrm>
        </p:grpSpPr>
        <p:sp>
          <p:nvSpPr>
            <p:cNvPr name="Freeform 12" id="12"/>
            <p:cNvSpPr/>
            <p:nvPr/>
          </p:nvSpPr>
          <p:spPr>
            <a:xfrm flipH="false" flipV="false" rot="0">
              <a:off x="0" y="0"/>
              <a:ext cx="3886742" cy="1318986"/>
            </a:xfrm>
            <a:custGeom>
              <a:avLst/>
              <a:gdLst/>
              <a:ahLst/>
              <a:cxnLst/>
              <a:rect r="r" b="b" t="t" l="l"/>
              <a:pathLst>
                <a:path h="1318986" w="3886742">
                  <a:moveTo>
                    <a:pt x="0" y="0"/>
                  </a:moveTo>
                  <a:lnTo>
                    <a:pt x="3886742" y="0"/>
                  </a:lnTo>
                  <a:lnTo>
                    <a:pt x="3886742" y="1318986"/>
                  </a:lnTo>
                  <a:lnTo>
                    <a:pt x="0" y="1318986"/>
                  </a:lnTo>
                  <a:close/>
                </a:path>
              </a:pathLst>
            </a:custGeom>
            <a:solidFill>
              <a:srgbClr val="ECEAE0">
                <a:alpha val="49804"/>
              </a:srgbClr>
            </a:solidFill>
          </p:spPr>
        </p:sp>
        <p:sp>
          <p:nvSpPr>
            <p:cNvPr name="TextBox 13" id="13"/>
            <p:cNvSpPr txBox="true"/>
            <p:nvPr/>
          </p:nvSpPr>
          <p:spPr>
            <a:xfrm>
              <a:off x="0" y="-76200"/>
              <a:ext cx="3886742" cy="1395186"/>
            </a:xfrm>
            <a:prstGeom prst="rect">
              <a:avLst/>
            </a:prstGeom>
          </p:spPr>
          <p:txBody>
            <a:bodyPr anchor="ctr" rtlCol="false" tIns="50800" lIns="50800" bIns="50800" rIns="50800"/>
            <a:lstStyle/>
            <a:p>
              <a:pPr algn="ctr">
                <a:lnSpc>
                  <a:spcPts val="6299"/>
                </a:lnSpc>
              </a:pPr>
            </a:p>
          </p:txBody>
        </p:sp>
      </p:grpSp>
      <p:sp>
        <p:nvSpPr>
          <p:cNvPr name="TextBox 14" id="14"/>
          <p:cNvSpPr txBox="true"/>
          <p:nvPr/>
        </p:nvSpPr>
        <p:spPr>
          <a:xfrm rot="0">
            <a:off x="2743089" y="3768372"/>
            <a:ext cx="13782607" cy="13716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What can Marquette Leadership do to foster personal commitment to the community? </a:t>
            </a:r>
          </a:p>
        </p:txBody>
      </p:sp>
      <p:sp>
        <p:nvSpPr>
          <p:cNvPr name="TextBox 15" id="15"/>
          <p:cNvSpPr txBox="true"/>
          <p:nvPr/>
        </p:nvSpPr>
        <p:spPr>
          <a:xfrm rot="0">
            <a:off x="2743089" y="5740047"/>
            <a:ext cx="13782607" cy="2057400"/>
          </a:xfrm>
          <a:prstGeom prst="rect">
            <a:avLst/>
          </a:prstGeom>
        </p:spPr>
        <p:txBody>
          <a:bodyPr anchor="t" rtlCol="false" tIns="0" lIns="0" bIns="0" rIns="0">
            <a:spAutoFit/>
          </a:bodyPr>
          <a:lstStyle/>
          <a:p>
            <a:pPr algn="l">
              <a:lnSpc>
                <a:spcPts val="5400"/>
              </a:lnSpc>
            </a:pPr>
            <a:r>
              <a:rPr lang="en-US" sz="4500">
                <a:solidFill>
                  <a:srgbClr val="045B5C"/>
                </a:solidFill>
                <a:latin typeface="Montserrat"/>
                <a:ea typeface="Montserrat"/>
                <a:cs typeface="Montserrat"/>
                <a:sym typeface="Montserrat"/>
              </a:rPr>
              <a:t>There is a considerable difference in planning and doing. What would help raise the planning level?</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8888" r="0" b="-8888"/>
            </a:stretch>
          </a:blipFill>
        </p:spPr>
      </p:sp>
      <p:sp>
        <p:nvSpPr>
          <p:cNvPr name="TextBox 3" id="3"/>
          <p:cNvSpPr txBox="true"/>
          <p:nvPr/>
        </p:nvSpPr>
        <p:spPr>
          <a:xfrm rot="0">
            <a:off x="1418133" y="2276878"/>
            <a:ext cx="9385805" cy="678698"/>
          </a:xfrm>
          <a:prstGeom prst="rect">
            <a:avLst/>
          </a:prstGeom>
        </p:spPr>
        <p:txBody>
          <a:bodyPr anchor="t" rtlCol="false" tIns="0" lIns="0" bIns="0" rIns="0">
            <a:spAutoFit/>
          </a:bodyPr>
          <a:lstStyle/>
          <a:p>
            <a:pPr algn="l">
              <a:lnSpc>
                <a:spcPts val="5593"/>
              </a:lnSpc>
            </a:pPr>
            <a:r>
              <a:rPr lang="en-US" sz="4661">
                <a:solidFill>
                  <a:srgbClr val="045B5C"/>
                </a:solidFill>
                <a:latin typeface="Montserrat Bold"/>
                <a:ea typeface="Montserrat Bold"/>
                <a:cs typeface="Montserrat Bold"/>
                <a:sym typeface="Montserrat Bold"/>
              </a:rPr>
              <a:t>Community Priorities</a:t>
            </a:r>
          </a:p>
        </p:txBody>
      </p:sp>
      <p:grpSp>
        <p:nvGrpSpPr>
          <p:cNvPr name="Group 4" id="4"/>
          <p:cNvGrpSpPr/>
          <p:nvPr/>
        </p:nvGrpSpPr>
        <p:grpSpPr>
          <a:xfrm rot="0">
            <a:off x="679075" y="609390"/>
            <a:ext cx="16846925" cy="1448511"/>
            <a:chOff x="0" y="0"/>
            <a:chExt cx="22462566" cy="1931348"/>
          </a:xfrm>
        </p:grpSpPr>
        <p:sp>
          <p:nvSpPr>
            <p:cNvPr name="Freeform 5" id="5"/>
            <p:cNvSpPr/>
            <p:nvPr/>
          </p:nvSpPr>
          <p:spPr>
            <a:xfrm flipH="false" flipV="false" rot="0">
              <a:off x="4687464" y="45069"/>
              <a:ext cx="5391258" cy="1335871"/>
            </a:xfrm>
            <a:custGeom>
              <a:avLst/>
              <a:gdLst/>
              <a:ahLst/>
              <a:cxnLst/>
              <a:rect r="r" b="b" t="t" l="l"/>
              <a:pathLst>
                <a:path h="1335871" w="5391258">
                  <a:moveTo>
                    <a:pt x="0" y="0"/>
                  </a:moveTo>
                  <a:lnTo>
                    <a:pt x="5391258" y="0"/>
                  </a:lnTo>
                  <a:lnTo>
                    <a:pt x="5391258" y="1335871"/>
                  </a:lnTo>
                  <a:lnTo>
                    <a:pt x="0" y="133587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4687464" y="45069"/>
              <a:ext cx="5391258" cy="1335852"/>
            </a:xfrm>
            <a:custGeom>
              <a:avLst/>
              <a:gdLst/>
              <a:ahLst/>
              <a:cxnLst/>
              <a:rect r="r" b="b" t="t" l="l"/>
              <a:pathLst>
                <a:path h="1335852" w="5391258">
                  <a:moveTo>
                    <a:pt x="0" y="0"/>
                  </a:moveTo>
                  <a:lnTo>
                    <a:pt x="5391258" y="0"/>
                  </a:lnTo>
                  <a:lnTo>
                    <a:pt x="5391258" y="1335853"/>
                  </a:lnTo>
                  <a:lnTo>
                    <a:pt x="0" y="1335853"/>
                  </a:lnTo>
                  <a:lnTo>
                    <a:pt x="0" y="0"/>
                  </a:lnTo>
                  <a:close/>
                </a:path>
              </a:pathLst>
            </a:custGeom>
            <a:blipFill>
              <a:blip r:embed="rId7"/>
              <a:stretch>
                <a:fillRect l="0" t="0" r="0" b="0"/>
              </a:stretch>
            </a:blipFill>
          </p:spPr>
        </p:sp>
        <p:sp>
          <p:nvSpPr>
            <p:cNvPr name="Freeform 8" id="8"/>
            <p:cNvSpPr/>
            <p:nvPr/>
          </p:nvSpPr>
          <p:spPr>
            <a:xfrm flipH="false" flipV="false" rot="0">
              <a:off x="0" y="45088"/>
              <a:ext cx="3473430" cy="1886260"/>
            </a:xfrm>
            <a:custGeom>
              <a:avLst/>
              <a:gdLst/>
              <a:ahLst/>
              <a:cxnLst/>
              <a:rect r="r" b="b" t="t" l="l"/>
              <a:pathLst>
                <a:path h="1886260" w="3473430">
                  <a:moveTo>
                    <a:pt x="0" y="0"/>
                  </a:moveTo>
                  <a:lnTo>
                    <a:pt x="3473430" y="0"/>
                  </a:lnTo>
                  <a:lnTo>
                    <a:pt x="3473430" y="1886260"/>
                  </a:lnTo>
                  <a:lnTo>
                    <a:pt x="0" y="1886260"/>
                  </a:lnTo>
                  <a:lnTo>
                    <a:pt x="0" y="0"/>
                  </a:lnTo>
                  <a:close/>
                </a:path>
              </a:pathLst>
            </a:custGeom>
            <a:blipFill>
              <a:blip r:embed="rId8"/>
              <a:stretch>
                <a:fillRect l="0" t="0" r="0" b="0"/>
              </a:stretch>
            </a:blipFill>
          </p:spPr>
        </p:sp>
        <p:sp>
          <p:nvSpPr>
            <p:cNvPr name="Freeform 9" id="9"/>
            <p:cNvSpPr/>
            <p:nvPr/>
          </p:nvSpPr>
          <p:spPr>
            <a:xfrm flipH="false" flipV="false" rot="0">
              <a:off x="12516573" y="0"/>
              <a:ext cx="9945993" cy="1426010"/>
            </a:xfrm>
            <a:custGeom>
              <a:avLst/>
              <a:gdLst/>
              <a:ahLst/>
              <a:cxnLst/>
              <a:rect r="r" b="b" t="t" l="l"/>
              <a:pathLst>
                <a:path h="1426010" w="9945993">
                  <a:moveTo>
                    <a:pt x="0" y="0"/>
                  </a:moveTo>
                  <a:lnTo>
                    <a:pt x="9945993" y="0"/>
                  </a:lnTo>
                  <a:lnTo>
                    <a:pt x="9945993" y="1426010"/>
                  </a:lnTo>
                  <a:lnTo>
                    <a:pt x="0" y="142601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0" id="10"/>
            <p:cNvSpPr txBox="true"/>
            <p:nvPr/>
          </p:nvSpPr>
          <p:spPr>
            <a:xfrm rot="0">
              <a:off x="14315418" y="-5596"/>
              <a:ext cx="8139092" cy="1319308"/>
            </a:xfrm>
            <a:prstGeom prst="rect">
              <a:avLst/>
            </a:prstGeom>
          </p:spPr>
          <p:txBody>
            <a:bodyPr anchor="t" rtlCol="false" tIns="0" lIns="0" bIns="0" rIns="0">
              <a:spAutoFit/>
            </a:bodyPr>
            <a:lstStyle/>
            <a:p>
              <a:pPr algn="r">
                <a:lnSpc>
                  <a:spcPts val="4080"/>
                </a:lnSpc>
              </a:pPr>
              <a:r>
                <a:rPr lang="en-US" sz="2661">
                  <a:solidFill>
                    <a:srgbClr val="2E2920"/>
                  </a:solidFill>
                  <a:latin typeface="Montserrat Medium"/>
                  <a:ea typeface="Montserrat Medium"/>
                  <a:cs typeface="Montserrat Medium"/>
                  <a:sym typeface="Montserrat Medium"/>
                </a:rPr>
                <a:t>Community Benchmarking Report </a:t>
              </a:r>
              <a:r>
                <a:rPr lang="en-US" sz="2661">
                  <a:solidFill>
                    <a:srgbClr val="476372"/>
                  </a:solidFill>
                  <a:latin typeface="Montserrat"/>
                  <a:ea typeface="Montserrat"/>
                  <a:cs typeface="Montserrat"/>
                  <a:sym typeface="Montserrat"/>
                </a:rPr>
                <a:t>City of Marquette, KS | 2024</a:t>
              </a:r>
            </a:p>
          </p:txBody>
        </p:sp>
      </p:grpSp>
      <p:sp>
        <p:nvSpPr>
          <p:cNvPr name="Freeform 11" id="11"/>
          <p:cNvSpPr/>
          <p:nvPr/>
        </p:nvSpPr>
        <p:spPr>
          <a:xfrm flipH="false" flipV="false" rot="0">
            <a:off x="1904714" y="3166266"/>
            <a:ext cx="7026887" cy="6258820"/>
          </a:xfrm>
          <a:custGeom>
            <a:avLst/>
            <a:gdLst/>
            <a:ahLst/>
            <a:cxnLst/>
            <a:rect r="r" b="b" t="t" l="l"/>
            <a:pathLst>
              <a:path h="6258820" w="7026887">
                <a:moveTo>
                  <a:pt x="0" y="0"/>
                </a:moveTo>
                <a:lnTo>
                  <a:pt x="7026888" y="0"/>
                </a:lnTo>
                <a:lnTo>
                  <a:pt x="7026888" y="6258820"/>
                </a:lnTo>
                <a:lnTo>
                  <a:pt x="0" y="625882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2" id="12"/>
          <p:cNvSpPr/>
          <p:nvPr/>
        </p:nvSpPr>
        <p:spPr>
          <a:xfrm flipH="false" flipV="false" rot="5400000">
            <a:off x="2874803" y="3376990"/>
            <a:ext cx="5086710" cy="5979849"/>
          </a:xfrm>
          <a:custGeom>
            <a:avLst/>
            <a:gdLst/>
            <a:ahLst/>
            <a:cxnLst/>
            <a:rect r="r" b="b" t="t" l="l"/>
            <a:pathLst>
              <a:path h="5979849" w="5086710">
                <a:moveTo>
                  <a:pt x="0" y="0"/>
                </a:moveTo>
                <a:lnTo>
                  <a:pt x="5086710" y="0"/>
                </a:lnTo>
                <a:lnTo>
                  <a:pt x="5086710" y="5979849"/>
                </a:lnTo>
                <a:lnTo>
                  <a:pt x="0" y="5979849"/>
                </a:lnTo>
                <a:lnTo>
                  <a:pt x="0" y="0"/>
                </a:lnTo>
                <a:close/>
              </a:path>
            </a:pathLst>
          </a:custGeom>
          <a:blipFill>
            <a:blip r:embed="rId13"/>
            <a:stretch>
              <a:fillRect l="0" t="0" r="0" b="0"/>
            </a:stretch>
          </a:blipFill>
        </p:spPr>
      </p:sp>
      <p:sp>
        <p:nvSpPr>
          <p:cNvPr name="TextBox 13" id="13"/>
          <p:cNvSpPr txBox="true"/>
          <p:nvPr/>
        </p:nvSpPr>
        <p:spPr>
          <a:xfrm rot="0">
            <a:off x="2080619" y="3307714"/>
            <a:ext cx="3299571" cy="352619"/>
          </a:xfrm>
          <a:prstGeom prst="rect">
            <a:avLst/>
          </a:prstGeom>
        </p:spPr>
        <p:txBody>
          <a:bodyPr anchor="t" rtlCol="false" tIns="0" lIns="0" bIns="0" rIns="0">
            <a:spAutoFit/>
          </a:bodyPr>
          <a:lstStyle/>
          <a:p>
            <a:pPr algn="l">
              <a:lnSpc>
                <a:spcPts val="2877"/>
              </a:lnSpc>
            </a:pPr>
            <a:r>
              <a:rPr lang="en-US" sz="2055">
                <a:solidFill>
                  <a:srgbClr val="4B4459"/>
                </a:solidFill>
                <a:latin typeface="Montserrat Bold"/>
                <a:ea typeface="Montserrat Bold"/>
                <a:cs typeface="Montserrat Bold"/>
                <a:sym typeface="Montserrat Bold"/>
              </a:rPr>
              <a:t>2024 Program Priorities</a:t>
            </a:r>
          </a:p>
        </p:txBody>
      </p:sp>
      <p:sp>
        <p:nvSpPr>
          <p:cNvPr name="TextBox 14" id="14"/>
          <p:cNvSpPr txBox="true"/>
          <p:nvPr/>
        </p:nvSpPr>
        <p:spPr>
          <a:xfrm rot="0">
            <a:off x="2080575" y="9080490"/>
            <a:ext cx="4070466" cy="238255"/>
          </a:xfrm>
          <a:prstGeom prst="rect">
            <a:avLst/>
          </a:prstGeom>
        </p:spPr>
        <p:txBody>
          <a:bodyPr anchor="t" rtlCol="false" tIns="0" lIns="0" bIns="0" rIns="0">
            <a:spAutoFit/>
          </a:bodyPr>
          <a:lstStyle/>
          <a:p>
            <a:pPr algn="l">
              <a:lnSpc>
                <a:spcPts val="1918"/>
              </a:lnSpc>
            </a:pPr>
            <a:r>
              <a:rPr lang="en-US" sz="1370">
                <a:solidFill>
                  <a:srgbClr val="000000"/>
                </a:solidFill>
                <a:latin typeface="Montserrat"/>
                <a:ea typeface="Montserrat"/>
                <a:cs typeface="Montserrat"/>
                <a:sym typeface="Montserrat"/>
              </a:rPr>
              <a:t>Economics and placemaking are the top two. </a:t>
            </a:r>
          </a:p>
        </p:txBody>
      </p:sp>
      <p:grpSp>
        <p:nvGrpSpPr>
          <p:cNvPr name="Group 15" id="15"/>
          <p:cNvGrpSpPr/>
          <p:nvPr/>
        </p:nvGrpSpPr>
        <p:grpSpPr>
          <a:xfrm rot="0">
            <a:off x="9115517" y="3157096"/>
            <a:ext cx="6421497" cy="6267990"/>
            <a:chOff x="0" y="0"/>
            <a:chExt cx="8561996" cy="8357320"/>
          </a:xfrm>
        </p:grpSpPr>
        <p:sp>
          <p:nvSpPr>
            <p:cNvPr name="Freeform 16" id="16"/>
            <p:cNvSpPr/>
            <p:nvPr/>
          </p:nvSpPr>
          <p:spPr>
            <a:xfrm flipH="false" flipV="false" rot="0">
              <a:off x="0" y="0"/>
              <a:ext cx="8561996" cy="8357320"/>
            </a:xfrm>
            <a:custGeom>
              <a:avLst/>
              <a:gdLst/>
              <a:ahLst/>
              <a:cxnLst/>
              <a:rect r="r" b="b" t="t" l="l"/>
              <a:pathLst>
                <a:path h="8357320" w="8561996">
                  <a:moveTo>
                    <a:pt x="0" y="0"/>
                  </a:moveTo>
                  <a:lnTo>
                    <a:pt x="8561996" y="0"/>
                  </a:lnTo>
                  <a:lnTo>
                    <a:pt x="8561996" y="8357320"/>
                  </a:lnTo>
                  <a:lnTo>
                    <a:pt x="0" y="835732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7" id="17"/>
            <p:cNvSpPr/>
            <p:nvPr/>
          </p:nvSpPr>
          <p:spPr>
            <a:xfrm flipH="false" flipV="false" rot="0">
              <a:off x="244619" y="949004"/>
              <a:ext cx="8252429" cy="6673139"/>
            </a:xfrm>
            <a:custGeom>
              <a:avLst/>
              <a:gdLst/>
              <a:ahLst/>
              <a:cxnLst/>
              <a:rect r="r" b="b" t="t" l="l"/>
              <a:pathLst>
                <a:path h="6673139" w="8252429">
                  <a:moveTo>
                    <a:pt x="0" y="0"/>
                  </a:moveTo>
                  <a:lnTo>
                    <a:pt x="8252429" y="0"/>
                  </a:lnTo>
                  <a:lnTo>
                    <a:pt x="8252429" y="6673139"/>
                  </a:lnTo>
                  <a:lnTo>
                    <a:pt x="0" y="667313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8" id="18"/>
            <p:cNvSpPr/>
            <p:nvPr/>
          </p:nvSpPr>
          <p:spPr>
            <a:xfrm flipH="false" flipV="false" rot="5400000">
              <a:off x="1034271" y="159352"/>
              <a:ext cx="6673139" cy="8252429"/>
            </a:xfrm>
            <a:custGeom>
              <a:avLst/>
              <a:gdLst/>
              <a:ahLst/>
              <a:cxnLst/>
              <a:rect r="r" b="b" t="t" l="l"/>
              <a:pathLst>
                <a:path h="8252429" w="6673139">
                  <a:moveTo>
                    <a:pt x="0" y="0"/>
                  </a:moveTo>
                  <a:lnTo>
                    <a:pt x="6673140" y="0"/>
                  </a:lnTo>
                  <a:lnTo>
                    <a:pt x="6673140" y="8252429"/>
                  </a:lnTo>
                  <a:lnTo>
                    <a:pt x="0" y="8252429"/>
                  </a:lnTo>
                  <a:lnTo>
                    <a:pt x="0" y="0"/>
                  </a:lnTo>
                  <a:close/>
                </a:path>
              </a:pathLst>
            </a:custGeom>
            <a:blipFill>
              <a:blip r:embed="rId18"/>
              <a:stretch>
                <a:fillRect l="0" t="0" r="0" b="0"/>
              </a:stretch>
            </a:blipFill>
          </p:spPr>
        </p:sp>
        <p:sp>
          <p:nvSpPr>
            <p:cNvPr name="TextBox 19" id="19"/>
            <p:cNvSpPr txBox="true"/>
            <p:nvPr/>
          </p:nvSpPr>
          <p:spPr>
            <a:xfrm rot="0">
              <a:off x="234597" y="201283"/>
              <a:ext cx="5063014" cy="457459"/>
            </a:xfrm>
            <a:prstGeom prst="rect">
              <a:avLst/>
            </a:prstGeom>
          </p:spPr>
          <p:txBody>
            <a:bodyPr anchor="t" rtlCol="false" tIns="0" lIns="0" bIns="0" rIns="0">
              <a:spAutoFit/>
            </a:bodyPr>
            <a:lstStyle/>
            <a:p>
              <a:pPr algn="l">
                <a:lnSpc>
                  <a:spcPts val="2877"/>
                </a:lnSpc>
              </a:pPr>
              <a:r>
                <a:rPr lang="en-US" sz="2055">
                  <a:solidFill>
                    <a:srgbClr val="4B4459"/>
                  </a:solidFill>
                  <a:latin typeface="Montserrat Bold"/>
                  <a:ea typeface="Montserrat Bold"/>
                  <a:cs typeface="Montserrat Bold"/>
                  <a:sym typeface="Montserrat Bold"/>
                </a:rPr>
                <a:t>Priority Shift (2023 vs 2024)</a:t>
              </a:r>
            </a:p>
          </p:txBody>
        </p:sp>
        <p:sp>
          <p:nvSpPr>
            <p:cNvPr name="TextBox 20" id="20"/>
            <p:cNvSpPr txBox="true"/>
            <p:nvPr/>
          </p:nvSpPr>
          <p:spPr>
            <a:xfrm rot="0">
              <a:off x="234481" y="7907370"/>
              <a:ext cx="7210819" cy="308148"/>
            </a:xfrm>
            <a:prstGeom prst="rect">
              <a:avLst/>
            </a:prstGeom>
          </p:spPr>
          <p:txBody>
            <a:bodyPr anchor="t" rtlCol="false" tIns="0" lIns="0" bIns="0" rIns="0">
              <a:spAutoFit/>
            </a:bodyPr>
            <a:lstStyle/>
            <a:p>
              <a:pPr algn="l">
                <a:lnSpc>
                  <a:spcPts val="1918"/>
                </a:lnSpc>
              </a:pPr>
              <a:r>
                <a:rPr lang="en-US" sz="1370">
                  <a:solidFill>
                    <a:srgbClr val="000000"/>
                  </a:solidFill>
                  <a:latin typeface="Montserrat"/>
                  <a:ea typeface="Montserrat"/>
                  <a:cs typeface="Montserrat"/>
                  <a:sym typeface="Montserrat"/>
                </a:rPr>
                <a:t>Has there been a priority on beautifying public spaces lately?</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DAGL4rxXBOE</dc:identifier>
  <dcterms:modified xsi:type="dcterms:W3CDTF">2011-08-01T06:04:30Z</dcterms:modified>
  <cp:revision>1</cp:revision>
  <dc:title>2024 -McPherson Benchmarking Report - Marquette (Presentation)</dc:title>
</cp:coreProperties>
</file>