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Montserrat Medium" charset="1" panose="00000600000000000000"/>
      <p:regular r:id="rId18"/>
    </p:embeddedFont>
    <p:embeddedFont>
      <p:font typeface="Montserrat Semi-Bold" charset="1" panose="00000700000000000000"/>
      <p:regular r:id="rId19"/>
    </p:embeddedFont>
    <p:embeddedFont>
      <p:font typeface="Montserrat Bold" charset="1" panose="00000800000000000000"/>
      <p:regular r:id="rId20"/>
    </p:embeddedFont>
    <p:embeddedFont>
      <p:font typeface="Montserrat" charset="1" panose="00000500000000000000"/>
      <p:regular r:id="rId21"/>
    </p:embeddedFont>
    <p:embeddedFont>
      <p:font typeface="Montserrat Semi-Bold Italics" charset="1" panose="00000700000000000000"/>
      <p:regular r:id="rId22"/>
    </p:embeddedFont>
    <p:embeddedFont>
      <p:font typeface="Montserrat Heavy" charset="1" panose="00000A00000000000000"/>
      <p:regular r:id="rId23"/>
    </p:embeddedFont>
    <p:embeddedFont>
      <p:font typeface="IBM Plex Sans" charset="1" panose="020B0503050203000203"/>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2" Target="../media/image12.jpe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 Id="rId7" Target="../media/image17.png" Type="http://schemas.openxmlformats.org/officeDocument/2006/relationships/image"/><Relationship Id="rId8" Target="../media/image18.svg" Type="http://schemas.openxmlformats.org/officeDocument/2006/relationships/image"/><Relationship Id="rId9" Target="../media/image10.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2" Target="../media/image12.jpe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 Id="rId7" Target="../media/image17.png" Type="http://schemas.openxmlformats.org/officeDocument/2006/relationships/image"/><Relationship Id="rId8" Target="../media/image18.svg" Type="http://schemas.openxmlformats.org/officeDocument/2006/relationships/image"/><Relationship Id="rId9" Target="../media/image10.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svg" Type="http://schemas.openxmlformats.org/officeDocument/2006/relationships/image"/><Relationship Id="rId11" Target="../media/image8.png" Type="http://schemas.openxmlformats.org/officeDocument/2006/relationships/image"/><Relationship Id="rId12" Target="../media/image9.svg" Type="http://schemas.openxmlformats.org/officeDocument/2006/relationships/image"/><Relationship Id="rId13" Target="../media/image10.png" Type="http://schemas.openxmlformats.org/officeDocument/2006/relationships/image"/><Relationship Id="rId14" Target="../media/image11.png" Type="http://schemas.openxmlformats.org/officeDocument/2006/relationships/image"/><Relationship Id="rId2" Target="../media/image1.jpeg" Type="http://schemas.openxmlformats.org/officeDocument/2006/relationships/image"/><Relationship Id="rId3" Target="../media/image60.png" Type="http://schemas.openxmlformats.org/officeDocument/2006/relationships/image"/><Relationship Id="rId4" Target="../media/image61.sv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 Id="rId7" Target="../media/image62.png" Type="http://schemas.openxmlformats.org/officeDocument/2006/relationships/image"/><Relationship Id="rId8" Target="../media/image63.svg" Type="http://schemas.openxmlformats.org/officeDocument/2006/relationships/image"/><Relationship Id="rId9"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svg" Type="http://schemas.openxmlformats.org/officeDocument/2006/relationships/image"/><Relationship Id="rId11" Target="../media/image19.png" Type="http://schemas.openxmlformats.org/officeDocument/2006/relationships/image"/><Relationship Id="rId12" Target="../media/image20.svg" Type="http://schemas.openxmlformats.org/officeDocument/2006/relationships/image"/><Relationship Id="rId13" Target="../media/image21.png" Type="http://schemas.openxmlformats.org/officeDocument/2006/relationships/image"/><Relationship Id="rId14" Target="../media/image22.png" Type="http://schemas.openxmlformats.org/officeDocument/2006/relationships/image"/><Relationship Id="rId15" Target="../media/image23.svg" Type="http://schemas.openxmlformats.org/officeDocument/2006/relationships/image"/><Relationship Id="rId16" Target="../media/image24.png" Type="http://schemas.openxmlformats.org/officeDocument/2006/relationships/image"/><Relationship Id="rId17" Target="../media/image25.svg" Type="http://schemas.openxmlformats.org/officeDocument/2006/relationships/image"/><Relationship Id="rId18" Target="../media/image26.jpeg" Type="http://schemas.openxmlformats.org/officeDocument/2006/relationships/image"/><Relationship Id="rId19" Target="../media/image27.png" Type="http://schemas.openxmlformats.org/officeDocument/2006/relationships/image"/><Relationship Id="rId2" Target="../media/image12.jpeg" Type="http://schemas.openxmlformats.org/officeDocument/2006/relationships/image"/><Relationship Id="rId20" Target="../media/image28.svg" Type="http://schemas.openxmlformats.org/officeDocument/2006/relationships/image"/><Relationship Id="rId21" Target="../media/image29.png" Type="http://schemas.openxmlformats.org/officeDocument/2006/relationships/image"/><Relationship Id="rId22" Target="../media/image30.svg" Type="http://schemas.openxmlformats.org/officeDocument/2006/relationships/image"/><Relationship Id="rId23" Target="../media/image31.png" Type="http://schemas.openxmlformats.org/officeDocument/2006/relationships/image"/><Relationship Id="rId24" Target="../media/image32.svg" Type="http://schemas.openxmlformats.org/officeDocument/2006/relationships/image"/><Relationship Id="rId25" Target="../media/image33.png" Type="http://schemas.openxmlformats.org/officeDocument/2006/relationships/image"/><Relationship Id="rId26" Target="../media/image34.svg" Type="http://schemas.openxmlformats.org/officeDocument/2006/relationships/image"/><Relationship Id="rId27" Target="../media/image35.jpeg" Type="http://schemas.openxmlformats.org/officeDocument/2006/relationships/image"/><Relationship Id="rId28" Target="../media/image36.png" Type="http://schemas.openxmlformats.org/officeDocument/2006/relationships/image"/><Relationship Id="rId29" Target="../media/image37.sv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 Id="rId7" Target="../media/image10.png" Type="http://schemas.openxmlformats.org/officeDocument/2006/relationships/image"/><Relationship Id="rId8" Target="../media/image11.png" Type="http://schemas.openxmlformats.org/officeDocument/2006/relationships/image"/><Relationship Id="rId9" Target="../media/image1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38.png" Type="http://schemas.openxmlformats.org/officeDocument/2006/relationships/image"/><Relationship Id="rId12" Target="../media/image39.svg" Type="http://schemas.openxmlformats.org/officeDocument/2006/relationships/image"/><Relationship Id="rId13" Target="../media/image40.png" Type="http://schemas.openxmlformats.org/officeDocument/2006/relationships/image"/><Relationship Id="rId14" Target="../media/image41.svg" Type="http://schemas.openxmlformats.org/officeDocument/2006/relationships/image"/><Relationship Id="rId2" Target="../media/image12.jpe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 Id="rId7" Target="../media/image17.png" Type="http://schemas.openxmlformats.org/officeDocument/2006/relationships/image"/><Relationship Id="rId8" Target="../media/image18.svg" Type="http://schemas.openxmlformats.org/officeDocument/2006/relationships/image"/><Relationship Id="rId9" Target="../media/image10.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2" Target="../media/image12.jpe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 Id="rId7" Target="../media/image17.png" Type="http://schemas.openxmlformats.org/officeDocument/2006/relationships/image"/><Relationship Id="rId8" Target="../media/image18.svg" Type="http://schemas.openxmlformats.org/officeDocument/2006/relationships/image"/><Relationship Id="rId9" Target="../media/image10.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42.png" Type="http://schemas.openxmlformats.org/officeDocument/2006/relationships/image"/><Relationship Id="rId12" Target="../media/image43.svg" Type="http://schemas.openxmlformats.org/officeDocument/2006/relationships/image"/><Relationship Id="rId13" Target="../media/image44.jpeg" Type="http://schemas.openxmlformats.org/officeDocument/2006/relationships/image"/><Relationship Id="rId14" Target="../media/image45.png" Type="http://schemas.openxmlformats.org/officeDocument/2006/relationships/image"/><Relationship Id="rId15" Target="../media/image46.svg" Type="http://schemas.openxmlformats.org/officeDocument/2006/relationships/image"/><Relationship Id="rId16" Target="../media/image47.jpeg" Type="http://schemas.openxmlformats.org/officeDocument/2006/relationships/image"/><Relationship Id="rId17" Target="../media/image48.png" Type="http://schemas.openxmlformats.org/officeDocument/2006/relationships/image"/><Relationship Id="rId18" Target="../media/image49.svg" Type="http://schemas.openxmlformats.org/officeDocument/2006/relationships/image"/><Relationship Id="rId19" Target="../media/image50.jpeg" Type="http://schemas.openxmlformats.org/officeDocument/2006/relationships/image"/><Relationship Id="rId2" Target="../media/image12.jpeg" Type="http://schemas.openxmlformats.org/officeDocument/2006/relationships/image"/><Relationship Id="rId20" Target="../media/image51.sv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 Id="rId7" Target="../media/image17.png" Type="http://schemas.openxmlformats.org/officeDocument/2006/relationships/image"/><Relationship Id="rId8" Target="../media/image18.svg" Type="http://schemas.openxmlformats.org/officeDocument/2006/relationships/image"/><Relationship Id="rId9" Target="../media/image1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2" Target="../media/image12.jpe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 Id="rId7" Target="../media/image17.png" Type="http://schemas.openxmlformats.org/officeDocument/2006/relationships/image"/><Relationship Id="rId8" Target="../media/image18.svg" Type="http://schemas.openxmlformats.org/officeDocument/2006/relationships/image"/><Relationship Id="rId9" Target="../media/image1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52.png" Type="http://schemas.openxmlformats.org/officeDocument/2006/relationships/image"/><Relationship Id="rId12" Target="../media/image53.svg" Type="http://schemas.openxmlformats.org/officeDocument/2006/relationships/image"/><Relationship Id="rId13" Target="../media/image54.jpeg" Type="http://schemas.openxmlformats.org/officeDocument/2006/relationships/image"/><Relationship Id="rId14" Target="../media/image55.png" Type="http://schemas.openxmlformats.org/officeDocument/2006/relationships/image"/><Relationship Id="rId15" Target="../media/image56.svg" Type="http://schemas.openxmlformats.org/officeDocument/2006/relationships/image"/><Relationship Id="rId16" Target="../media/image57.jpeg" Type="http://schemas.openxmlformats.org/officeDocument/2006/relationships/image"/><Relationship Id="rId2" Target="../media/image12.jpe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 Id="rId7" Target="../media/image17.png" Type="http://schemas.openxmlformats.org/officeDocument/2006/relationships/image"/><Relationship Id="rId8" Target="../media/image18.svg" Type="http://schemas.openxmlformats.org/officeDocument/2006/relationships/image"/><Relationship Id="rId9" Target="../media/image10.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2" Target="../media/image12.jpe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 Id="rId7" Target="../media/image17.png" Type="http://schemas.openxmlformats.org/officeDocument/2006/relationships/image"/><Relationship Id="rId8" Target="../media/image18.svg" Type="http://schemas.openxmlformats.org/officeDocument/2006/relationships/image"/><Relationship Id="rId9" Target="../media/image1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58.png" Type="http://schemas.openxmlformats.org/officeDocument/2006/relationships/image"/><Relationship Id="rId12" Target="../media/image59.png" Type="http://schemas.openxmlformats.org/officeDocument/2006/relationships/image"/><Relationship Id="rId2" Target="../media/image12.jpe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 Id="rId7" Target="../media/image17.png" Type="http://schemas.openxmlformats.org/officeDocument/2006/relationships/image"/><Relationship Id="rId8" Target="../media/image18.svg" Type="http://schemas.openxmlformats.org/officeDocument/2006/relationships/image"/><Relationship Id="rId9" Target="../media/image10.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59" r="0" b="-9259"/>
            </a:stretch>
          </a:blipFill>
        </p:spPr>
      </p:sp>
      <p:sp>
        <p:nvSpPr>
          <p:cNvPr name="Freeform 3" id="3"/>
          <p:cNvSpPr/>
          <p:nvPr/>
        </p:nvSpPr>
        <p:spPr>
          <a:xfrm flipH="false" flipV="false" rot="0">
            <a:off x="8028934" y="7632170"/>
            <a:ext cx="2159510" cy="1167472"/>
          </a:xfrm>
          <a:custGeom>
            <a:avLst/>
            <a:gdLst/>
            <a:ahLst/>
            <a:cxnLst/>
            <a:rect r="r" b="b" t="t" l="l"/>
            <a:pathLst>
              <a:path h="1167472" w="2159510">
                <a:moveTo>
                  <a:pt x="0" y="0"/>
                </a:moveTo>
                <a:lnTo>
                  <a:pt x="2159510" y="0"/>
                </a:lnTo>
                <a:lnTo>
                  <a:pt x="2159510" y="1167472"/>
                </a:lnTo>
                <a:lnTo>
                  <a:pt x="0" y="116747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5284868" y="3319668"/>
            <a:ext cx="7718265" cy="1500539"/>
          </a:xfrm>
          <a:custGeom>
            <a:avLst/>
            <a:gdLst/>
            <a:ahLst/>
            <a:cxnLst/>
            <a:rect r="r" b="b" t="t" l="l"/>
            <a:pathLst>
              <a:path h="1500539" w="7718265">
                <a:moveTo>
                  <a:pt x="0" y="0"/>
                </a:moveTo>
                <a:lnTo>
                  <a:pt x="7718264" y="0"/>
                </a:lnTo>
                <a:lnTo>
                  <a:pt x="7718264" y="1500539"/>
                </a:lnTo>
                <a:lnTo>
                  <a:pt x="0" y="150053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5" id="5"/>
          <p:cNvGrpSpPr/>
          <p:nvPr/>
        </p:nvGrpSpPr>
        <p:grpSpPr>
          <a:xfrm rot="0">
            <a:off x="1000296" y="9603441"/>
            <a:ext cx="4634251" cy="416364"/>
            <a:chOff x="0" y="0"/>
            <a:chExt cx="6179002" cy="555152"/>
          </a:xfrm>
        </p:grpSpPr>
        <p:sp>
          <p:nvSpPr>
            <p:cNvPr name="Freeform 6" id="6"/>
            <p:cNvSpPr/>
            <p:nvPr/>
          </p:nvSpPr>
          <p:spPr>
            <a:xfrm flipH="false" flipV="false" rot="0">
              <a:off x="0" y="0"/>
              <a:ext cx="6179002" cy="555152"/>
            </a:xfrm>
            <a:custGeom>
              <a:avLst/>
              <a:gdLst/>
              <a:ahLst/>
              <a:cxnLst/>
              <a:rect r="r" b="b" t="t" l="l"/>
              <a:pathLst>
                <a:path h="555152" w="6179002">
                  <a:moveTo>
                    <a:pt x="0" y="0"/>
                  </a:moveTo>
                  <a:lnTo>
                    <a:pt x="6179002" y="0"/>
                  </a:lnTo>
                  <a:lnTo>
                    <a:pt x="6179002" y="555152"/>
                  </a:lnTo>
                  <a:lnTo>
                    <a:pt x="0" y="55515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7" id="7"/>
            <p:cNvSpPr txBox="true"/>
            <p:nvPr/>
          </p:nvSpPr>
          <p:spPr>
            <a:xfrm rot="0">
              <a:off x="531587" y="125370"/>
              <a:ext cx="5221302" cy="277347"/>
            </a:xfrm>
            <a:prstGeom prst="rect">
              <a:avLst/>
            </a:prstGeom>
          </p:spPr>
          <p:txBody>
            <a:bodyPr anchor="t" rtlCol="false" tIns="0" lIns="0" bIns="0" rIns="0">
              <a:spAutoFit/>
            </a:bodyPr>
            <a:lstStyle/>
            <a:p>
              <a:pPr algn="l">
                <a:lnSpc>
                  <a:spcPts val="1772"/>
                </a:lnSpc>
              </a:pPr>
              <a:r>
                <a:rPr lang="en-US" sz="1266">
                  <a:solidFill>
                    <a:srgbClr val="000000"/>
                  </a:solidFill>
                  <a:latin typeface="Montserrat Medium"/>
                  <a:ea typeface="Montserrat Medium"/>
                  <a:cs typeface="Montserrat Medium"/>
                  <a:sym typeface="Montserrat Medium"/>
                </a:rPr>
                <a:t>Betsy Davis | betsy@mcphersonfoundation.org</a:t>
              </a:r>
            </a:p>
          </p:txBody>
        </p:sp>
      </p:grpSp>
      <p:sp>
        <p:nvSpPr>
          <p:cNvPr name="Freeform 8" id="8"/>
          <p:cNvSpPr/>
          <p:nvPr/>
        </p:nvSpPr>
        <p:spPr>
          <a:xfrm flipH="true" flipV="true" rot="0">
            <a:off x="-1394090" y="235710"/>
            <a:ext cx="9423024" cy="9168995"/>
          </a:xfrm>
          <a:custGeom>
            <a:avLst/>
            <a:gdLst/>
            <a:ahLst/>
            <a:cxnLst/>
            <a:rect r="r" b="b" t="t" l="l"/>
            <a:pathLst>
              <a:path h="9168995" w="9423024">
                <a:moveTo>
                  <a:pt x="9423024" y="9168995"/>
                </a:moveTo>
                <a:lnTo>
                  <a:pt x="0" y="9168995"/>
                </a:lnTo>
                <a:lnTo>
                  <a:pt x="0" y="0"/>
                </a:lnTo>
                <a:lnTo>
                  <a:pt x="9423024" y="0"/>
                </a:lnTo>
                <a:lnTo>
                  <a:pt x="9423024" y="9168995"/>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0">
            <a:off x="1803427" y="2224578"/>
            <a:ext cx="2953178" cy="728457"/>
          </a:xfrm>
          <a:custGeom>
            <a:avLst/>
            <a:gdLst/>
            <a:ahLst/>
            <a:cxnLst/>
            <a:rect r="r" b="b" t="t" l="l"/>
            <a:pathLst>
              <a:path h="728457" w="2953178">
                <a:moveTo>
                  <a:pt x="0" y="0"/>
                </a:moveTo>
                <a:lnTo>
                  <a:pt x="2953178" y="0"/>
                </a:lnTo>
                <a:lnTo>
                  <a:pt x="2953178" y="728457"/>
                </a:lnTo>
                <a:lnTo>
                  <a:pt x="0" y="728457"/>
                </a:lnTo>
                <a:lnTo>
                  <a:pt x="0" y="0"/>
                </a:lnTo>
                <a:close/>
              </a:path>
            </a:pathLst>
          </a:custGeom>
          <a:blipFill>
            <a:blip r:embed="rId11"/>
            <a:stretch>
              <a:fillRect l="0" t="0" r="0" b="0"/>
            </a:stretch>
          </a:blipFill>
        </p:spPr>
      </p:sp>
      <p:sp>
        <p:nvSpPr>
          <p:cNvPr name="Freeform 10" id="10"/>
          <p:cNvSpPr/>
          <p:nvPr/>
        </p:nvSpPr>
        <p:spPr>
          <a:xfrm flipH="false" flipV="false" rot="0">
            <a:off x="2225558" y="7479336"/>
            <a:ext cx="2042138" cy="1104018"/>
          </a:xfrm>
          <a:custGeom>
            <a:avLst/>
            <a:gdLst/>
            <a:ahLst/>
            <a:cxnLst/>
            <a:rect r="r" b="b" t="t" l="l"/>
            <a:pathLst>
              <a:path h="1104018" w="2042138">
                <a:moveTo>
                  <a:pt x="0" y="0"/>
                </a:moveTo>
                <a:lnTo>
                  <a:pt x="2042138" y="0"/>
                </a:lnTo>
                <a:lnTo>
                  <a:pt x="2042138" y="1104018"/>
                </a:lnTo>
                <a:lnTo>
                  <a:pt x="0" y="1104018"/>
                </a:lnTo>
                <a:lnTo>
                  <a:pt x="0" y="0"/>
                </a:lnTo>
                <a:close/>
              </a:path>
            </a:pathLst>
          </a:custGeom>
          <a:blipFill>
            <a:blip r:embed="rId12"/>
            <a:stretch>
              <a:fillRect l="0" t="0" r="0" b="0"/>
            </a:stretch>
          </a:blipFill>
        </p:spPr>
      </p:sp>
      <p:sp>
        <p:nvSpPr>
          <p:cNvPr name="TextBox 11" id="11"/>
          <p:cNvSpPr txBox="true"/>
          <p:nvPr/>
        </p:nvSpPr>
        <p:spPr>
          <a:xfrm rot="0">
            <a:off x="1328359" y="4969461"/>
            <a:ext cx="3872188" cy="462858"/>
          </a:xfrm>
          <a:prstGeom prst="rect">
            <a:avLst/>
          </a:prstGeom>
        </p:spPr>
        <p:txBody>
          <a:bodyPr anchor="t" rtlCol="false" tIns="0" lIns="0" bIns="0" rIns="0">
            <a:spAutoFit/>
          </a:bodyPr>
          <a:lstStyle/>
          <a:p>
            <a:pPr algn="l">
              <a:lnSpc>
                <a:spcPts val="3712"/>
              </a:lnSpc>
            </a:pPr>
            <a:r>
              <a:rPr lang="en-US" sz="2651">
                <a:solidFill>
                  <a:srgbClr val="476372"/>
                </a:solidFill>
                <a:latin typeface="Montserrat Semi-Bold"/>
                <a:ea typeface="Montserrat Semi-Bold"/>
                <a:cs typeface="Montserrat Semi-Bold"/>
                <a:sym typeface="Montserrat Semi-Bold"/>
              </a:rPr>
              <a:t>City of McPherson, KS</a:t>
            </a:r>
          </a:p>
        </p:txBody>
      </p:sp>
      <p:sp>
        <p:nvSpPr>
          <p:cNvPr name="TextBox 12" id="12"/>
          <p:cNvSpPr txBox="true"/>
          <p:nvPr/>
        </p:nvSpPr>
        <p:spPr>
          <a:xfrm rot="0">
            <a:off x="2703942" y="3344074"/>
            <a:ext cx="1065717" cy="568004"/>
          </a:xfrm>
          <a:prstGeom prst="rect">
            <a:avLst/>
          </a:prstGeom>
        </p:spPr>
        <p:txBody>
          <a:bodyPr anchor="t" rtlCol="false" tIns="0" lIns="0" bIns="0" rIns="0">
            <a:spAutoFit/>
          </a:bodyPr>
          <a:lstStyle/>
          <a:p>
            <a:pPr algn="l">
              <a:lnSpc>
                <a:spcPts val="4674"/>
              </a:lnSpc>
            </a:pPr>
            <a:r>
              <a:rPr lang="en-US" sz="3338">
                <a:solidFill>
                  <a:srgbClr val="000000"/>
                </a:solidFill>
                <a:latin typeface="Montserrat Medium"/>
                <a:ea typeface="Montserrat Medium"/>
                <a:cs typeface="Montserrat Medium"/>
                <a:sym typeface="Montserrat Medium"/>
              </a:rPr>
              <a:t>2024</a:t>
            </a:r>
          </a:p>
        </p:txBody>
      </p:sp>
      <p:sp>
        <p:nvSpPr>
          <p:cNvPr name="TextBox 13" id="13"/>
          <p:cNvSpPr txBox="true"/>
          <p:nvPr/>
        </p:nvSpPr>
        <p:spPr>
          <a:xfrm rot="0">
            <a:off x="997586" y="3911278"/>
            <a:ext cx="4546361" cy="1087178"/>
          </a:xfrm>
          <a:prstGeom prst="rect">
            <a:avLst/>
          </a:prstGeom>
        </p:spPr>
        <p:txBody>
          <a:bodyPr anchor="t" rtlCol="false" tIns="0" lIns="0" bIns="0" rIns="0">
            <a:spAutoFit/>
          </a:bodyPr>
          <a:lstStyle/>
          <a:p>
            <a:pPr algn="ctr">
              <a:lnSpc>
                <a:spcPts val="4271"/>
              </a:lnSpc>
            </a:pPr>
            <a:r>
              <a:rPr lang="en-US" sz="3559">
                <a:solidFill>
                  <a:srgbClr val="000000"/>
                </a:solidFill>
                <a:latin typeface="Montserrat Semi-Bold"/>
                <a:ea typeface="Montserrat Semi-Bold"/>
                <a:cs typeface="Montserrat Semi-Bold"/>
                <a:sym typeface="Montserrat Semi-Bold"/>
              </a:rPr>
              <a:t>Community Benchmark Report</a:t>
            </a:r>
          </a:p>
        </p:txBody>
      </p:sp>
      <p:sp>
        <p:nvSpPr>
          <p:cNvPr name="TextBox 14" id="14"/>
          <p:cNvSpPr txBox="true"/>
          <p:nvPr/>
        </p:nvSpPr>
        <p:spPr>
          <a:xfrm rot="0">
            <a:off x="953850" y="6000814"/>
            <a:ext cx="4727144" cy="1066398"/>
          </a:xfrm>
          <a:prstGeom prst="rect">
            <a:avLst/>
          </a:prstGeom>
        </p:spPr>
        <p:txBody>
          <a:bodyPr anchor="t" rtlCol="false" tIns="0" lIns="0" bIns="0" rIns="0">
            <a:spAutoFit/>
          </a:bodyPr>
          <a:lstStyle/>
          <a:p>
            <a:pPr algn="ctr">
              <a:lnSpc>
                <a:spcPts val="2121"/>
              </a:lnSpc>
            </a:pPr>
            <a:r>
              <a:rPr lang="en-US" sz="1767">
                <a:solidFill>
                  <a:srgbClr val="000000"/>
                </a:solidFill>
                <a:latin typeface="Montserrat Bold"/>
                <a:ea typeface="Montserrat Bold"/>
                <a:cs typeface="Montserrat Bold"/>
                <a:sym typeface="Montserrat Bold"/>
              </a:rPr>
              <a:t>Be The Movement! </a:t>
            </a:r>
            <a:r>
              <a:rPr lang="en-US" sz="1767">
                <a:solidFill>
                  <a:srgbClr val="000000"/>
                </a:solidFill>
                <a:latin typeface="Montserrat"/>
                <a:ea typeface="Montserrat"/>
                <a:cs typeface="Montserrat"/>
                <a:sym typeface="Montserrat"/>
              </a:rPr>
              <a:t>Connect with local changemakers, local community projects, resources &amp; grants, and much more. www.mcphersonfoundation.org.com</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4864590" y="221235"/>
            <a:ext cx="3876155" cy="960452"/>
          </a:xfrm>
          <a:custGeom>
            <a:avLst/>
            <a:gdLst/>
            <a:ahLst/>
            <a:cxnLst/>
            <a:rect r="r" b="b" t="t" l="l"/>
            <a:pathLst>
              <a:path h="960452" w="3876155">
                <a:moveTo>
                  <a:pt x="0" y="0"/>
                </a:moveTo>
                <a:lnTo>
                  <a:pt x="3876155" y="0"/>
                </a:lnTo>
                <a:lnTo>
                  <a:pt x="3876155" y="960451"/>
                </a:lnTo>
                <a:lnTo>
                  <a:pt x="0" y="9604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494442" y="221248"/>
            <a:ext cx="2497294" cy="1356165"/>
          </a:xfrm>
          <a:custGeom>
            <a:avLst/>
            <a:gdLst/>
            <a:ahLst/>
            <a:cxnLst/>
            <a:rect r="r" b="b" t="t" l="l"/>
            <a:pathLst>
              <a:path h="1356165" w="2497294">
                <a:moveTo>
                  <a:pt x="0" y="0"/>
                </a:moveTo>
                <a:lnTo>
                  <a:pt x="2497293" y="0"/>
                </a:lnTo>
                <a:lnTo>
                  <a:pt x="2497293" y="1356165"/>
                </a:lnTo>
                <a:lnTo>
                  <a:pt x="0" y="13561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493488" y="188831"/>
            <a:ext cx="7150875" cy="1025259"/>
          </a:xfrm>
          <a:custGeom>
            <a:avLst/>
            <a:gdLst/>
            <a:ahLst/>
            <a:cxnLst/>
            <a:rect r="r" b="b" t="t" l="l"/>
            <a:pathLst>
              <a:path h="1025259" w="7150875">
                <a:moveTo>
                  <a:pt x="0" y="0"/>
                </a:moveTo>
                <a:lnTo>
                  <a:pt x="7150875" y="0"/>
                </a:lnTo>
                <a:lnTo>
                  <a:pt x="7150875" y="1025259"/>
                </a:lnTo>
                <a:lnTo>
                  <a:pt x="0" y="102525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7059252" y="375357"/>
            <a:ext cx="1732469" cy="429279"/>
          </a:xfrm>
          <a:custGeom>
            <a:avLst/>
            <a:gdLst/>
            <a:ahLst/>
            <a:cxnLst/>
            <a:rect r="r" b="b" t="t" l="l"/>
            <a:pathLst>
              <a:path h="429279" w="1732469">
                <a:moveTo>
                  <a:pt x="0" y="0"/>
                </a:moveTo>
                <a:lnTo>
                  <a:pt x="1732469" y="0"/>
                </a:lnTo>
                <a:lnTo>
                  <a:pt x="1732469" y="429279"/>
                </a:lnTo>
                <a:lnTo>
                  <a:pt x="0" y="4292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5552946" y="375363"/>
            <a:ext cx="1116179" cy="606146"/>
          </a:xfrm>
          <a:custGeom>
            <a:avLst/>
            <a:gdLst/>
            <a:ahLst/>
            <a:cxnLst/>
            <a:rect r="r" b="b" t="t" l="l"/>
            <a:pathLst>
              <a:path h="606146" w="1116179">
                <a:moveTo>
                  <a:pt x="0" y="0"/>
                </a:moveTo>
                <a:lnTo>
                  <a:pt x="1116179" y="0"/>
                </a:lnTo>
                <a:lnTo>
                  <a:pt x="1116179" y="606145"/>
                </a:lnTo>
                <a:lnTo>
                  <a:pt x="0" y="6061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4252539" y="375357"/>
            <a:ext cx="4076030" cy="1009964"/>
          </a:xfrm>
          <a:custGeom>
            <a:avLst/>
            <a:gdLst/>
            <a:ahLst/>
            <a:cxnLst/>
            <a:rect r="r" b="b" t="t" l="l"/>
            <a:pathLst>
              <a:path h="1009964" w="4076030">
                <a:moveTo>
                  <a:pt x="0" y="0"/>
                </a:moveTo>
                <a:lnTo>
                  <a:pt x="4076029" y="0"/>
                </a:lnTo>
                <a:lnTo>
                  <a:pt x="4076029" y="1009963"/>
                </a:lnTo>
                <a:lnTo>
                  <a:pt x="0" y="1009963"/>
                </a:lnTo>
                <a:lnTo>
                  <a:pt x="0" y="0"/>
                </a:lnTo>
                <a:close/>
              </a:path>
            </a:pathLst>
          </a:custGeom>
          <a:blipFill>
            <a:blip r:embed="rId9"/>
            <a:stretch>
              <a:fillRect l="0" t="0" r="0" b="0"/>
            </a:stretch>
          </a:blipFill>
        </p:spPr>
      </p:sp>
      <p:sp>
        <p:nvSpPr>
          <p:cNvPr name="Freeform 9" id="9"/>
          <p:cNvSpPr/>
          <p:nvPr/>
        </p:nvSpPr>
        <p:spPr>
          <a:xfrm flipH="false" flipV="false" rot="0">
            <a:off x="708608" y="375371"/>
            <a:ext cx="2626067" cy="1426096"/>
          </a:xfrm>
          <a:custGeom>
            <a:avLst/>
            <a:gdLst/>
            <a:ahLst/>
            <a:cxnLst/>
            <a:rect r="r" b="b" t="t" l="l"/>
            <a:pathLst>
              <a:path h="1426096" w="2626067">
                <a:moveTo>
                  <a:pt x="0" y="0"/>
                </a:moveTo>
                <a:lnTo>
                  <a:pt x="2626067" y="0"/>
                </a:lnTo>
                <a:lnTo>
                  <a:pt x="2626067" y="1426096"/>
                </a:lnTo>
                <a:lnTo>
                  <a:pt x="0" y="1426096"/>
                </a:lnTo>
                <a:lnTo>
                  <a:pt x="0" y="0"/>
                </a:lnTo>
                <a:close/>
              </a:path>
            </a:pathLst>
          </a:custGeom>
          <a:blipFill>
            <a:blip r:embed="rId10"/>
            <a:stretch>
              <a:fillRect l="0" t="0" r="0" b="0"/>
            </a:stretch>
          </a:blipFill>
        </p:spPr>
      </p:sp>
      <p:sp>
        <p:nvSpPr>
          <p:cNvPr name="Freeform 10" id="10"/>
          <p:cNvSpPr/>
          <p:nvPr/>
        </p:nvSpPr>
        <p:spPr>
          <a:xfrm flipH="false" flipV="false" rot="0">
            <a:off x="9575119" y="360874"/>
            <a:ext cx="3196123" cy="458245"/>
          </a:xfrm>
          <a:custGeom>
            <a:avLst/>
            <a:gdLst/>
            <a:ahLst/>
            <a:cxnLst/>
            <a:rect r="r" b="b" t="t" l="l"/>
            <a:pathLst>
              <a:path h="458245" w="3196123">
                <a:moveTo>
                  <a:pt x="0" y="0"/>
                </a:moveTo>
                <a:lnTo>
                  <a:pt x="3196123" y="0"/>
                </a:lnTo>
                <a:lnTo>
                  <a:pt x="3196123" y="458245"/>
                </a:lnTo>
                <a:lnTo>
                  <a:pt x="0" y="4582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1" id="11"/>
          <p:cNvSpPr txBox="true"/>
          <p:nvPr/>
        </p:nvSpPr>
        <p:spPr>
          <a:xfrm rot="0">
            <a:off x="2021642" y="2742763"/>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Community Priorities</a:t>
            </a:r>
          </a:p>
        </p:txBody>
      </p:sp>
      <p:sp>
        <p:nvSpPr>
          <p:cNvPr name="TextBox 12" id="12"/>
          <p:cNvSpPr txBox="true"/>
          <p:nvPr/>
        </p:nvSpPr>
        <p:spPr>
          <a:xfrm rot="0">
            <a:off x="11531699" y="306614"/>
            <a:ext cx="6153514" cy="1027893"/>
          </a:xfrm>
          <a:prstGeom prst="rect">
            <a:avLst/>
          </a:prstGeom>
        </p:spPr>
        <p:txBody>
          <a:bodyPr anchor="t" rtlCol="false" tIns="0" lIns="0" bIns="0" rIns="0">
            <a:spAutoFit/>
          </a:bodyPr>
          <a:lstStyle/>
          <a:p>
            <a:pPr algn="r">
              <a:lnSpc>
                <a:spcPts val="4113"/>
              </a:lnSpc>
            </a:pPr>
            <a:r>
              <a:rPr lang="en-US" sz="2683">
                <a:solidFill>
                  <a:srgbClr val="2E2920"/>
                </a:solidFill>
                <a:latin typeface="Montserrat Medium"/>
                <a:ea typeface="Montserrat Medium"/>
                <a:cs typeface="Montserrat Medium"/>
                <a:sym typeface="Montserrat Medium"/>
              </a:rPr>
              <a:t>Community Benchmarking Report </a:t>
            </a:r>
            <a:r>
              <a:rPr lang="en-US" sz="2683">
                <a:solidFill>
                  <a:srgbClr val="476372"/>
                </a:solidFill>
                <a:latin typeface="Montserrat"/>
                <a:ea typeface="Montserrat"/>
                <a:cs typeface="Montserrat"/>
                <a:sym typeface="Montserrat"/>
              </a:rPr>
              <a:t>City of McPherson, KS | 2024</a:t>
            </a:r>
          </a:p>
        </p:txBody>
      </p:sp>
      <p:grpSp>
        <p:nvGrpSpPr>
          <p:cNvPr name="Group 13" id="13"/>
          <p:cNvGrpSpPr/>
          <p:nvPr/>
        </p:nvGrpSpPr>
        <p:grpSpPr>
          <a:xfrm rot="0">
            <a:off x="2652755" y="3600450"/>
            <a:ext cx="14606545" cy="4220763"/>
            <a:chOff x="0" y="0"/>
            <a:chExt cx="3886742" cy="1123128"/>
          </a:xfrm>
        </p:grpSpPr>
        <p:sp>
          <p:nvSpPr>
            <p:cNvPr name="Freeform 14" id="14"/>
            <p:cNvSpPr/>
            <p:nvPr/>
          </p:nvSpPr>
          <p:spPr>
            <a:xfrm flipH="false" flipV="false" rot="0">
              <a:off x="0" y="0"/>
              <a:ext cx="3886742" cy="1123128"/>
            </a:xfrm>
            <a:custGeom>
              <a:avLst/>
              <a:gdLst/>
              <a:ahLst/>
              <a:cxnLst/>
              <a:rect r="r" b="b" t="t" l="l"/>
              <a:pathLst>
                <a:path h="1123128" w="3886742">
                  <a:moveTo>
                    <a:pt x="0" y="0"/>
                  </a:moveTo>
                  <a:lnTo>
                    <a:pt x="3886742" y="0"/>
                  </a:lnTo>
                  <a:lnTo>
                    <a:pt x="3886742" y="1123128"/>
                  </a:lnTo>
                  <a:lnTo>
                    <a:pt x="0" y="1123128"/>
                  </a:lnTo>
                  <a:close/>
                </a:path>
              </a:pathLst>
            </a:custGeom>
            <a:solidFill>
              <a:srgbClr val="ECEAE0">
                <a:alpha val="49804"/>
              </a:srgbClr>
            </a:solidFill>
          </p:spPr>
        </p:sp>
        <p:sp>
          <p:nvSpPr>
            <p:cNvPr name="TextBox 15" id="15"/>
            <p:cNvSpPr txBox="true"/>
            <p:nvPr/>
          </p:nvSpPr>
          <p:spPr>
            <a:xfrm>
              <a:off x="0" y="-47625"/>
              <a:ext cx="3886742" cy="1170753"/>
            </a:xfrm>
            <a:prstGeom prst="rect">
              <a:avLst/>
            </a:prstGeom>
          </p:spPr>
          <p:txBody>
            <a:bodyPr anchor="ctr" rtlCol="false" tIns="50800" lIns="50800" bIns="50800" rIns="50800"/>
            <a:lstStyle/>
            <a:p>
              <a:pPr algn="ctr">
                <a:lnSpc>
                  <a:spcPts val="3919"/>
                </a:lnSpc>
              </a:pPr>
            </a:p>
          </p:txBody>
        </p:sp>
      </p:grpSp>
      <p:sp>
        <p:nvSpPr>
          <p:cNvPr name="TextBox 16" id="16"/>
          <p:cNvSpPr txBox="true"/>
          <p:nvPr/>
        </p:nvSpPr>
        <p:spPr>
          <a:xfrm rot="0">
            <a:off x="2891550" y="3785510"/>
            <a:ext cx="13641648" cy="1371600"/>
          </a:xfrm>
          <a:prstGeom prst="rect">
            <a:avLst/>
          </a:prstGeom>
        </p:spPr>
        <p:txBody>
          <a:bodyPr anchor="t" rtlCol="false" tIns="0" lIns="0" bIns="0" rIns="0">
            <a:spAutoFit/>
          </a:bodyPr>
          <a:lstStyle/>
          <a:p>
            <a:pPr algn="l">
              <a:lnSpc>
                <a:spcPts val="5400"/>
              </a:lnSpc>
            </a:pPr>
            <a:r>
              <a:rPr lang="en-US" sz="4500">
                <a:solidFill>
                  <a:srgbClr val="045B5C"/>
                </a:solidFill>
                <a:latin typeface="Montserrat"/>
                <a:ea typeface="Montserrat"/>
                <a:cs typeface="Montserrat"/>
                <a:sym typeface="Montserrat"/>
              </a:rPr>
              <a:t>What are some steps that could be taken to address the highlighted issues?</a:t>
            </a:r>
          </a:p>
        </p:txBody>
      </p:sp>
      <p:sp>
        <p:nvSpPr>
          <p:cNvPr name="TextBox 17" id="17"/>
          <p:cNvSpPr txBox="true"/>
          <p:nvPr/>
        </p:nvSpPr>
        <p:spPr>
          <a:xfrm rot="0">
            <a:off x="2891550" y="5872757"/>
            <a:ext cx="13641648" cy="1371600"/>
          </a:xfrm>
          <a:prstGeom prst="rect">
            <a:avLst/>
          </a:prstGeom>
        </p:spPr>
        <p:txBody>
          <a:bodyPr anchor="t" rtlCol="false" tIns="0" lIns="0" bIns="0" rIns="0">
            <a:spAutoFit/>
          </a:bodyPr>
          <a:lstStyle/>
          <a:p>
            <a:pPr algn="l">
              <a:lnSpc>
                <a:spcPts val="5400"/>
              </a:lnSpc>
            </a:pPr>
            <a:r>
              <a:rPr lang="en-US" sz="4500">
                <a:solidFill>
                  <a:srgbClr val="045B5C"/>
                </a:solidFill>
                <a:latin typeface="Montserrat"/>
                <a:ea typeface="Montserrat"/>
                <a:cs typeface="Montserrat"/>
                <a:sym typeface="Montserrat"/>
              </a:rPr>
              <a:t>How will McPherson measure progress on key priorities?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4864590" y="221235"/>
            <a:ext cx="3876155" cy="960452"/>
          </a:xfrm>
          <a:custGeom>
            <a:avLst/>
            <a:gdLst/>
            <a:ahLst/>
            <a:cxnLst/>
            <a:rect r="r" b="b" t="t" l="l"/>
            <a:pathLst>
              <a:path h="960452" w="3876155">
                <a:moveTo>
                  <a:pt x="0" y="0"/>
                </a:moveTo>
                <a:lnTo>
                  <a:pt x="3876155" y="0"/>
                </a:lnTo>
                <a:lnTo>
                  <a:pt x="3876155" y="960451"/>
                </a:lnTo>
                <a:lnTo>
                  <a:pt x="0" y="9604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494442" y="221248"/>
            <a:ext cx="2497294" cy="1356165"/>
          </a:xfrm>
          <a:custGeom>
            <a:avLst/>
            <a:gdLst/>
            <a:ahLst/>
            <a:cxnLst/>
            <a:rect r="r" b="b" t="t" l="l"/>
            <a:pathLst>
              <a:path h="1356165" w="2497294">
                <a:moveTo>
                  <a:pt x="0" y="0"/>
                </a:moveTo>
                <a:lnTo>
                  <a:pt x="2497293" y="0"/>
                </a:lnTo>
                <a:lnTo>
                  <a:pt x="2497293" y="1356165"/>
                </a:lnTo>
                <a:lnTo>
                  <a:pt x="0" y="13561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493488" y="188831"/>
            <a:ext cx="7150875" cy="1025259"/>
          </a:xfrm>
          <a:custGeom>
            <a:avLst/>
            <a:gdLst/>
            <a:ahLst/>
            <a:cxnLst/>
            <a:rect r="r" b="b" t="t" l="l"/>
            <a:pathLst>
              <a:path h="1025259" w="7150875">
                <a:moveTo>
                  <a:pt x="0" y="0"/>
                </a:moveTo>
                <a:lnTo>
                  <a:pt x="7150875" y="0"/>
                </a:lnTo>
                <a:lnTo>
                  <a:pt x="7150875" y="1025259"/>
                </a:lnTo>
                <a:lnTo>
                  <a:pt x="0" y="102525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7059252" y="375357"/>
            <a:ext cx="1732469" cy="429279"/>
          </a:xfrm>
          <a:custGeom>
            <a:avLst/>
            <a:gdLst/>
            <a:ahLst/>
            <a:cxnLst/>
            <a:rect r="r" b="b" t="t" l="l"/>
            <a:pathLst>
              <a:path h="429279" w="1732469">
                <a:moveTo>
                  <a:pt x="0" y="0"/>
                </a:moveTo>
                <a:lnTo>
                  <a:pt x="1732469" y="0"/>
                </a:lnTo>
                <a:lnTo>
                  <a:pt x="1732469" y="429279"/>
                </a:lnTo>
                <a:lnTo>
                  <a:pt x="0" y="4292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5552946" y="375363"/>
            <a:ext cx="1116179" cy="606146"/>
          </a:xfrm>
          <a:custGeom>
            <a:avLst/>
            <a:gdLst/>
            <a:ahLst/>
            <a:cxnLst/>
            <a:rect r="r" b="b" t="t" l="l"/>
            <a:pathLst>
              <a:path h="606146" w="1116179">
                <a:moveTo>
                  <a:pt x="0" y="0"/>
                </a:moveTo>
                <a:lnTo>
                  <a:pt x="1116179" y="0"/>
                </a:lnTo>
                <a:lnTo>
                  <a:pt x="1116179" y="606145"/>
                </a:lnTo>
                <a:lnTo>
                  <a:pt x="0" y="6061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4252539" y="375357"/>
            <a:ext cx="4076030" cy="1009964"/>
          </a:xfrm>
          <a:custGeom>
            <a:avLst/>
            <a:gdLst/>
            <a:ahLst/>
            <a:cxnLst/>
            <a:rect r="r" b="b" t="t" l="l"/>
            <a:pathLst>
              <a:path h="1009964" w="4076030">
                <a:moveTo>
                  <a:pt x="0" y="0"/>
                </a:moveTo>
                <a:lnTo>
                  <a:pt x="4076029" y="0"/>
                </a:lnTo>
                <a:lnTo>
                  <a:pt x="4076029" y="1009963"/>
                </a:lnTo>
                <a:lnTo>
                  <a:pt x="0" y="1009963"/>
                </a:lnTo>
                <a:lnTo>
                  <a:pt x="0" y="0"/>
                </a:lnTo>
                <a:close/>
              </a:path>
            </a:pathLst>
          </a:custGeom>
          <a:blipFill>
            <a:blip r:embed="rId9"/>
            <a:stretch>
              <a:fillRect l="0" t="0" r="0" b="0"/>
            </a:stretch>
          </a:blipFill>
        </p:spPr>
      </p:sp>
      <p:sp>
        <p:nvSpPr>
          <p:cNvPr name="Freeform 9" id="9"/>
          <p:cNvSpPr/>
          <p:nvPr/>
        </p:nvSpPr>
        <p:spPr>
          <a:xfrm flipH="false" flipV="false" rot="0">
            <a:off x="708608" y="375371"/>
            <a:ext cx="2626067" cy="1426096"/>
          </a:xfrm>
          <a:custGeom>
            <a:avLst/>
            <a:gdLst/>
            <a:ahLst/>
            <a:cxnLst/>
            <a:rect r="r" b="b" t="t" l="l"/>
            <a:pathLst>
              <a:path h="1426096" w="2626067">
                <a:moveTo>
                  <a:pt x="0" y="0"/>
                </a:moveTo>
                <a:lnTo>
                  <a:pt x="2626067" y="0"/>
                </a:lnTo>
                <a:lnTo>
                  <a:pt x="2626067" y="1426096"/>
                </a:lnTo>
                <a:lnTo>
                  <a:pt x="0" y="1426096"/>
                </a:lnTo>
                <a:lnTo>
                  <a:pt x="0" y="0"/>
                </a:lnTo>
                <a:close/>
              </a:path>
            </a:pathLst>
          </a:custGeom>
          <a:blipFill>
            <a:blip r:embed="rId10"/>
            <a:stretch>
              <a:fillRect l="0" t="0" r="0" b="0"/>
            </a:stretch>
          </a:blipFill>
        </p:spPr>
      </p:sp>
      <p:sp>
        <p:nvSpPr>
          <p:cNvPr name="Freeform 10" id="10"/>
          <p:cNvSpPr/>
          <p:nvPr/>
        </p:nvSpPr>
        <p:spPr>
          <a:xfrm flipH="false" flipV="false" rot="0">
            <a:off x="9575119" y="360874"/>
            <a:ext cx="3196123" cy="458245"/>
          </a:xfrm>
          <a:custGeom>
            <a:avLst/>
            <a:gdLst/>
            <a:ahLst/>
            <a:cxnLst/>
            <a:rect r="r" b="b" t="t" l="l"/>
            <a:pathLst>
              <a:path h="458245" w="3196123">
                <a:moveTo>
                  <a:pt x="0" y="0"/>
                </a:moveTo>
                <a:lnTo>
                  <a:pt x="3196123" y="0"/>
                </a:lnTo>
                <a:lnTo>
                  <a:pt x="3196123" y="458245"/>
                </a:lnTo>
                <a:lnTo>
                  <a:pt x="0" y="4582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1" id="11"/>
          <p:cNvSpPr txBox="true"/>
          <p:nvPr/>
        </p:nvSpPr>
        <p:spPr>
          <a:xfrm rot="0">
            <a:off x="2021642" y="2742763"/>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Moving forward</a:t>
            </a:r>
          </a:p>
        </p:txBody>
      </p:sp>
      <p:sp>
        <p:nvSpPr>
          <p:cNvPr name="TextBox 12" id="12"/>
          <p:cNvSpPr txBox="true"/>
          <p:nvPr/>
        </p:nvSpPr>
        <p:spPr>
          <a:xfrm rot="0">
            <a:off x="11531699" y="306614"/>
            <a:ext cx="6153514" cy="1027893"/>
          </a:xfrm>
          <a:prstGeom prst="rect">
            <a:avLst/>
          </a:prstGeom>
        </p:spPr>
        <p:txBody>
          <a:bodyPr anchor="t" rtlCol="false" tIns="0" lIns="0" bIns="0" rIns="0">
            <a:spAutoFit/>
          </a:bodyPr>
          <a:lstStyle/>
          <a:p>
            <a:pPr algn="r">
              <a:lnSpc>
                <a:spcPts val="4113"/>
              </a:lnSpc>
            </a:pPr>
            <a:r>
              <a:rPr lang="en-US" sz="2683">
                <a:solidFill>
                  <a:srgbClr val="2E2920"/>
                </a:solidFill>
                <a:latin typeface="Montserrat Medium"/>
                <a:ea typeface="Montserrat Medium"/>
                <a:cs typeface="Montserrat Medium"/>
                <a:sym typeface="Montserrat Medium"/>
              </a:rPr>
              <a:t>Community Benchmarking Report </a:t>
            </a:r>
            <a:r>
              <a:rPr lang="en-US" sz="2683">
                <a:solidFill>
                  <a:srgbClr val="476372"/>
                </a:solidFill>
                <a:latin typeface="Montserrat"/>
                <a:ea typeface="Montserrat"/>
                <a:cs typeface="Montserrat"/>
                <a:sym typeface="Montserrat"/>
              </a:rPr>
              <a:t>City of McPherson, KS | 2024</a:t>
            </a:r>
          </a:p>
        </p:txBody>
      </p:sp>
      <p:grpSp>
        <p:nvGrpSpPr>
          <p:cNvPr name="Group 13" id="13"/>
          <p:cNvGrpSpPr/>
          <p:nvPr/>
        </p:nvGrpSpPr>
        <p:grpSpPr>
          <a:xfrm rot="0">
            <a:off x="2402259" y="3600450"/>
            <a:ext cx="14606545" cy="4721755"/>
            <a:chOff x="0" y="0"/>
            <a:chExt cx="3886742" cy="1256440"/>
          </a:xfrm>
        </p:grpSpPr>
        <p:sp>
          <p:nvSpPr>
            <p:cNvPr name="Freeform 14" id="14"/>
            <p:cNvSpPr/>
            <p:nvPr/>
          </p:nvSpPr>
          <p:spPr>
            <a:xfrm flipH="false" flipV="false" rot="0">
              <a:off x="0" y="0"/>
              <a:ext cx="3886742" cy="1256440"/>
            </a:xfrm>
            <a:custGeom>
              <a:avLst/>
              <a:gdLst/>
              <a:ahLst/>
              <a:cxnLst/>
              <a:rect r="r" b="b" t="t" l="l"/>
              <a:pathLst>
                <a:path h="1256440" w="3886742">
                  <a:moveTo>
                    <a:pt x="0" y="0"/>
                  </a:moveTo>
                  <a:lnTo>
                    <a:pt x="3886742" y="0"/>
                  </a:lnTo>
                  <a:lnTo>
                    <a:pt x="3886742" y="1256440"/>
                  </a:lnTo>
                  <a:lnTo>
                    <a:pt x="0" y="1256440"/>
                  </a:lnTo>
                  <a:close/>
                </a:path>
              </a:pathLst>
            </a:custGeom>
            <a:solidFill>
              <a:srgbClr val="ECEAE0">
                <a:alpha val="49804"/>
              </a:srgbClr>
            </a:solidFill>
          </p:spPr>
        </p:sp>
        <p:sp>
          <p:nvSpPr>
            <p:cNvPr name="TextBox 15" id="15"/>
            <p:cNvSpPr txBox="true"/>
            <p:nvPr/>
          </p:nvSpPr>
          <p:spPr>
            <a:xfrm>
              <a:off x="0" y="-47625"/>
              <a:ext cx="3886742" cy="1304065"/>
            </a:xfrm>
            <a:prstGeom prst="rect">
              <a:avLst/>
            </a:prstGeom>
          </p:spPr>
          <p:txBody>
            <a:bodyPr anchor="ctr" rtlCol="false" tIns="50800" lIns="50800" bIns="50800" rIns="50800"/>
            <a:lstStyle/>
            <a:p>
              <a:pPr algn="ctr">
                <a:lnSpc>
                  <a:spcPts val="3919"/>
                </a:lnSpc>
              </a:pPr>
            </a:p>
          </p:txBody>
        </p:sp>
      </p:grpSp>
      <p:sp>
        <p:nvSpPr>
          <p:cNvPr name="TextBox 16" id="16"/>
          <p:cNvSpPr txBox="true"/>
          <p:nvPr/>
        </p:nvSpPr>
        <p:spPr>
          <a:xfrm rot="0">
            <a:off x="2743089" y="3796947"/>
            <a:ext cx="9385805" cy="695325"/>
          </a:xfrm>
          <a:prstGeom prst="rect">
            <a:avLst/>
          </a:prstGeom>
        </p:spPr>
        <p:txBody>
          <a:bodyPr anchor="t" rtlCol="false" tIns="0" lIns="0" bIns="0" rIns="0">
            <a:spAutoFit/>
          </a:bodyPr>
          <a:lstStyle/>
          <a:p>
            <a:pPr algn="l">
              <a:lnSpc>
                <a:spcPts val="5593"/>
              </a:lnSpc>
            </a:pPr>
            <a:r>
              <a:rPr lang="en-US" sz="4661">
                <a:solidFill>
                  <a:srgbClr val="045B5C"/>
                </a:solidFill>
                <a:latin typeface="Montserrat"/>
                <a:ea typeface="Montserrat"/>
                <a:cs typeface="Montserrat"/>
                <a:sym typeface="Montserrat"/>
              </a:rPr>
              <a:t>Community Priorities Shift</a:t>
            </a:r>
          </a:p>
        </p:txBody>
      </p:sp>
      <p:sp>
        <p:nvSpPr>
          <p:cNvPr name="TextBox 17" id="17"/>
          <p:cNvSpPr txBox="true"/>
          <p:nvPr/>
        </p:nvSpPr>
        <p:spPr>
          <a:xfrm rot="0">
            <a:off x="2743089" y="4808914"/>
            <a:ext cx="9385805" cy="2105025"/>
          </a:xfrm>
          <a:prstGeom prst="rect">
            <a:avLst/>
          </a:prstGeom>
        </p:spPr>
        <p:txBody>
          <a:bodyPr anchor="t" rtlCol="false" tIns="0" lIns="0" bIns="0" rIns="0">
            <a:spAutoFit/>
          </a:bodyPr>
          <a:lstStyle/>
          <a:p>
            <a:pPr algn="l">
              <a:lnSpc>
                <a:spcPts val="5593"/>
              </a:lnSpc>
            </a:pPr>
            <a:r>
              <a:rPr lang="en-US" sz="4661">
                <a:solidFill>
                  <a:srgbClr val="045B5C"/>
                </a:solidFill>
                <a:latin typeface="Montserrat"/>
                <a:ea typeface="Montserrat"/>
                <a:cs typeface="Montserrat"/>
                <a:sym typeface="Montserrat"/>
              </a:rPr>
              <a:t>Grant opportunities </a:t>
            </a:r>
          </a:p>
          <a:p>
            <a:pPr algn="l" marL="1006434" indent="-503217" lvl="1">
              <a:lnSpc>
                <a:spcPts val="5593"/>
              </a:lnSpc>
              <a:buFont typeface="Arial"/>
              <a:buChar char="•"/>
            </a:pPr>
            <a:r>
              <a:rPr lang="en-US" sz="4661">
                <a:solidFill>
                  <a:srgbClr val="045B5C"/>
                </a:solidFill>
                <a:latin typeface="Montserrat"/>
                <a:ea typeface="Montserrat"/>
                <a:cs typeface="Montserrat"/>
                <a:sym typeface="Montserrat"/>
              </a:rPr>
              <a:t>Mastermind</a:t>
            </a:r>
          </a:p>
          <a:p>
            <a:pPr algn="l" marL="1006434" indent="-503217" lvl="1">
              <a:lnSpc>
                <a:spcPts val="5593"/>
              </a:lnSpc>
              <a:buFont typeface="Arial"/>
              <a:buChar char="•"/>
            </a:pPr>
            <a:r>
              <a:rPr lang="en-US" sz="4661">
                <a:solidFill>
                  <a:srgbClr val="045B5C"/>
                </a:solidFill>
                <a:latin typeface="Montserrat"/>
                <a:ea typeface="Montserrat"/>
                <a:cs typeface="Montserrat"/>
                <a:sym typeface="Montserrat"/>
              </a:rPr>
              <a:t>County Grants</a:t>
            </a:r>
          </a:p>
        </p:txBody>
      </p:sp>
      <p:sp>
        <p:nvSpPr>
          <p:cNvPr name="TextBox 18" id="18"/>
          <p:cNvSpPr txBox="true"/>
          <p:nvPr/>
        </p:nvSpPr>
        <p:spPr>
          <a:xfrm rot="0">
            <a:off x="2743089" y="7247314"/>
            <a:ext cx="9385805" cy="695325"/>
          </a:xfrm>
          <a:prstGeom prst="rect">
            <a:avLst/>
          </a:prstGeom>
        </p:spPr>
        <p:txBody>
          <a:bodyPr anchor="t" rtlCol="false" tIns="0" lIns="0" bIns="0" rIns="0">
            <a:spAutoFit/>
          </a:bodyPr>
          <a:lstStyle/>
          <a:p>
            <a:pPr algn="l">
              <a:lnSpc>
                <a:spcPts val="5593"/>
              </a:lnSpc>
            </a:pPr>
            <a:r>
              <a:rPr lang="en-US" sz="4661">
                <a:solidFill>
                  <a:srgbClr val="045B5C"/>
                </a:solidFill>
                <a:latin typeface="Montserrat"/>
                <a:ea typeface="Montserrat"/>
                <a:cs typeface="Montserrat"/>
                <a:sym typeface="Montserrat"/>
              </a:rPr>
              <a:t>County Convenings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59" r="0" b="-9259"/>
            </a:stretch>
          </a:blipFill>
        </p:spPr>
      </p:sp>
      <p:sp>
        <p:nvSpPr>
          <p:cNvPr name="Freeform 3" id="3"/>
          <p:cNvSpPr/>
          <p:nvPr/>
        </p:nvSpPr>
        <p:spPr>
          <a:xfrm flipH="false" flipV="false" rot="0">
            <a:off x="0" y="-7043738"/>
            <a:ext cx="18288000" cy="24383990"/>
          </a:xfrm>
          <a:custGeom>
            <a:avLst/>
            <a:gdLst/>
            <a:ahLst/>
            <a:cxnLst/>
            <a:rect r="r" b="b" t="t" l="l"/>
            <a:pathLst>
              <a:path h="24383990" w="18288000">
                <a:moveTo>
                  <a:pt x="0" y="0"/>
                </a:moveTo>
                <a:lnTo>
                  <a:pt x="18288000" y="0"/>
                </a:lnTo>
                <a:lnTo>
                  <a:pt x="18288000" y="24383991"/>
                </a:lnTo>
                <a:lnTo>
                  <a:pt x="0" y="243839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8028934" y="7632170"/>
            <a:ext cx="2159510" cy="1167472"/>
          </a:xfrm>
          <a:custGeom>
            <a:avLst/>
            <a:gdLst/>
            <a:ahLst/>
            <a:cxnLst/>
            <a:rect r="r" b="b" t="t" l="l"/>
            <a:pathLst>
              <a:path h="1167472" w="2159510">
                <a:moveTo>
                  <a:pt x="0" y="0"/>
                </a:moveTo>
                <a:lnTo>
                  <a:pt x="2159510" y="0"/>
                </a:lnTo>
                <a:lnTo>
                  <a:pt x="2159510" y="1167472"/>
                </a:lnTo>
                <a:lnTo>
                  <a:pt x="0" y="116747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7080335" y="5555288"/>
            <a:ext cx="4153506" cy="1520100"/>
          </a:xfrm>
          <a:custGeom>
            <a:avLst/>
            <a:gdLst/>
            <a:ahLst/>
            <a:cxnLst/>
            <a:rect r="r" b="b" t="t" l="l"/>
            <a:pathLst>
              <a:path h="1520100" w="4153506">
                <a:moveTo>
                  <a:pt x="0" y="0"/>
                </a:moveTo>
                <a:lnTo>
                  <a:pt x="4153506" y="0"/>
                </a:lnTo>
                <a:lnTo>
                  <a:pt x="4153506" y="1520100"/>
                </a:lnTo>
                <a:lnTo>
                  <a:pt x="0" y="15201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6" id="6"/>
          <p:cNvGrpSpPr/>
          <p:nvPr/>
        </p:nvGrpSpPr>
        <p:grpSpPr>
          <a:xfrm rot="0">
            <a:off x="1000296" y="9603441"/>
            <a:ext cx="4634251" cy="416364"/>
            <a:chOff x="0" y="0"/>
            <a:chExt cx="6179002" cy="555152"/>
          </a:xfrm>
        </p:grpSpPr>
        <p:sp>
          <p:nvSpPr>
            <p:cNvPr name="Freeform 7" id="7"/>
            <p:cNvSpPr/>
            <p:nvPr/>
          </p:nvSpPr>
          <p:spPr>
            <a:xfrm flipH="false" flipV="false" rot="0">
              <a:off x="0" y="0"/>
              <a:ext cx="6179002" cy="555152"/>
            </a:xfrm>
            <a:custGeom>
              <a:avLst/>
              <a:gdLst/>
              <a:ahLst/>
              <a:cxnLst/>
              <a:rect r="r" b="b" t="t" l="l"/>
              <a:pathLst>
                <a:path h="555152" w="6179002">
                  <a:moveTo>
                    <a:pt x="0" y="0"/>
                  </a:moveTo>
                  <a:lnTo>
                    <a:pt x="6179002" y="0"/>
                  </a:lnTo>
                  <a:lnTo>
                    <a:pt x="6179002" y="555152"/>
                  </a:lnTo>
                  <a:lnTo>
                    <a:pt x="0" y="55515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8" id="8"/>
            <p:cNvSpPr txBox="true"/>
            <p:nvPr/>
          </p:nvSpPr>
          <p:spPr>
            <a:xfrm rot="0">
              <a:off x="531587" y="125370"/>
              <a:ext cx="5221302" cy="277347"/>
            </a:xfrm>
            <a:prstGeom prst="rect">
              <a:avLst/>
            </a:prstGeom>
          </p:spPr>
          <p:txBody>
            <a:bodyPr anchor="t" rtlCol="false" tIns="0" lIns="0" bIns="0" rIns="0">
              <a:spAutoFit/>
            </a:bodyPr>
            <a:lstStyle/>
            <a:p>
              <a:pPr algn="l">
                <a:lnSpc>
                  <a:spcPts val="1772"/>
                </a:lnSpc>
              </a:pPr>
              <a:r>
                <a:rPr lang="en-US" sz="1266">
                  <a:solidFill>
                    <a:srgbClr val="000000"/>
                  </a:solidFill>
                  <a:latin typeface="Montserrat Medium"/>
                  <a:ea typeface="Montserrat Medium"/>
                  <a:cs typeface="Montserrat Medium"/>
                  <a:sym typeface="Montserrat Medium"/>
                </a:rPr>
                <a:t>Betsy Davis | betsy@mcphersonfoundation.org</a:t>
              </a:r>
            </a:p>
          </p:txBody>
        </p:sp>
      </p:grpSp>
      <p:sp>
        <p:nvSpPr>
          <p:cNvPr name="Freeform 9" id="9"/>
          <p:cNvSpPr/>
          <p:nvPr/>
        </p:nvSpPr>
        <p:spPr>
          <a:xfrm flipH="true" flipV="true" rot="0">
            <a:off x="-1394090" y="235710"/>
            <a:ext cx="9423024" cy="9168995"/>
          </a:xfrm>
          <a:custGeom>
            <a:avLst/>
            <a:gdLst/>
            <a:ahLst/>
            <a:cxnLst/>
            <a:rect r="r" b="b" t="t" l="l"/>
            <a:pathLst>
              <a:path h="9168995" w="9423024">
                <a:moveTo>
                  <a:pt x="9423024" y="9168995"/>
                </a:moveTo>
                <a:lnTo>
                  <a:pt x="0" y="9168995"/>
                </a:lnTo>
                <a:lnTo>
                  <a:pt x="0" y="0"/>
                </a:lnTo>
                <a:lnTo>
                  <a:pt x="9423024" y="0"/>
                </a:lnTo>
                <a:lnTo>
                  <a:pt x="9423024" y="9168995"/>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0" id="10"/>
          <p:cNvSpPr/>
          <p:nvPr/>
        </p:nvSpPr>
        <p:spPr>
          <a:xfrm flipH="false" flipV="false" rot="0">
            <a:off x="1787864" y="1028700"/>
            <a:ext cx="2953178" cy="728457"/>
          </a:xfrm>
          <a:custGeom>
            <a:avLst/>
            <a:gdLst/>
            <a:ahLst/>
            <a:cxnLst/>
            <a:rect r="r" b="b" t="t" l="l"/>
            <a:pathLst>
              <a:path h="728457" w="2953178">
                <a:moveTo>
                  <a:pt x="0" y="0"/>
                </a:moveTo>
                <a:lnTo>
                  <a:pt x="2953178" y="0"/>
                </a:lnTo>
                <a:lnTo>
                  <a:pt x="2953178" y="728457"/>
                </a:lnTo>
                <a:lnTo>
                  <a:pt x="0" y="728457"/>
                </a:lnTo>
                <a:lnTo>
                  <a:pt x="0" y="0"/>
                </a:lnTo>
                <a:close/>
              </a:path>
            </a:pathLst>
          </a:custGeom>
          <a:blipFill>
            <a:blip r:embed="rId13"/>
            <a:stretch>
              <a:fillRect l="0" t="0" r="0" b="0"/>
            </a:stretch>
          </a:blipFill>
        </p:spPr>
      </p:sp>
      <p:sp>
        <p:nvSpPr>
          <p:cNvPr name="Freeform 11" id="11"/>
          <p:cNvSpPr/>
          <p:nvPr/>
        </p:nvSpPr>
        <p:spPr>
          <a:xfrm flipH="false" flipV="false" rot="0">
            <a:off x="2225558" y="7479336"/>
            <a:ext cx="2042138" cy="1104018"/>
          </a:xfrm>
          <a:custGeom>
            <a:avLst/>
            <a:gdLst/>
            <a:ahLst/>
            <a:cxnLst/>
            <a:rect r="r" b="b" t="t" l="l"/>
            <a:pathLst>
              <a:path h="1104018" w="2042138">
                <a:moveTo>
                  <a:pt x="0" y="0"/>
                </a:moveTo>
                <a:lnTo>
                  <a:pt x="2042138" y="0"/>
                </a:lnTo>
                <a:lnTo>
                  <a:pt x="2042138" y="1104018"/>
                </a:lnTo>
                <a:lnTo>
                  <a:pt x="0" y="1104018"/>
                </a:lnTo>
                <a:lnTo>
                  <a:pt x="0" y="0"/>
                </a:lnTo>
                <a:close/>
              </a:path>
            </a:pathLst>
          </a:custGeom>
          <a:blipFill>
            <a:blip r:embed="rId14"/>
            <a:stretch>
              <a:fillRect l="0" t="0" r="0" b="0"/>
            </a:stretch>
          </a:blipFill>
        </p:spPr>
      </p:sp>
      <p:sp>
        <p:nvSpPr>
          <p:cNvPr name="TextBox 12" id="12"/>
          <p:cNvSpPr txBox="true"/>
          <p:nvPr/>
        </p:nvSpPr>
        <p:spPr>
          <a:xfrm rot="0">
            <a:off x="1021541" y="4209784"/>
            <a:ext cx="4591762" cy="2790149"/>
          </a:xfrm>
          <a:prstGeom prst="rect">
            <a:avLst/>
          </a:prstGeom>
        </p:spPr>
        <p:txBody>
          <a:bodyPr anchor="t" rtlCol="false" tIns="0" lIns="0" bIns="0" rIns="0">
            <a:spAutoFit/>
          </a:bodyPr>
          <a:lstStyle/>
          <a:p>
            <a:pPr algn="l" marL="572487" indent="-286244" lvl="1">
              <a:lnSpc>
                <a:spcPts val="3712"/>
              </a:lnSpc>
              <a:buFont typeface="Arial"/>
              <a:buChar char="•"/>
            </a:pPr>
            <a:r>
              <a:rPr lang="en-US" sz="2651">
                <a:solidFill>
                  <a:srgbClr val="476372"/>
                </a:solidFill>
                <a:latin typeface="Montserrat Semi-Bold"/>
                <a:ea typeface="Montserrat Semi-Bold"/>
                <a:cs typeface="Montserrat Semi-Bold"/>
                <a:sym typeface="Montserrat Semi-Bold"/>
              </a:rPr>
              <a:t>Fill Out the Card on your table </a:t>
            </a:r>
          </a:p>
          <a:p>
            <a:pPr algn="l" marL="572487" indent="-286244" lvl="1">
              <a:lnSpc>
                <a:spcPts val="3712"/>
              </a:lnSpc>
              <a:buFont typeface="Arial"/>
              <a:buChar char="•"/>
            </a:pPr>
            <a:r>
              <a:rPr lang="en-US" sz="2651">
                <a:solidFill>
                  <a:srgbClr val="476372"/>
                </a:solidFill>
                <a:latin typeface="Montserrat Semi-Bold"/>
                <a:ea typeface="Montserrat Semi-Bold"/>
                <a:cs typeface="Montserrat Semi-Bold"/>
                <a:sym typeface="Montserrat Semi-Bold"/>
              </a:rPr>
              <a:t>Sign up for Our Newsletter</a:t>
            </a:r>
          </a:p>
          <a:p>
            <a:pPr algn="l" marL="572487" indent="-286244" lvl="1">
              <a:lnSpc>
                <a:spcPts val="3712"/>
              </a:lnSpc>
              <a:buFont typeface="Arial"/>
              <a:buChar char="•"/>
            </a:pPr>
            <a:r>
              <a:rPr lang="en-US" sz="2651">
                <a:solidFill>
                  <a:srgbClr val="476372"/>
                </a:solidFill>
                <a:latin typeface="Montserrat Semi-Bold"/>
                <a:ea typeface="Montserrat Semi-Bold"/>
                <a:cs typeface="Montserrat Semi-Bold"/>
                <a:sym typeface="Montserrat Semi-Bold"/>
              </a:rPr>
              <a:t>Participate in continuing projects</a:t>
            </a:r>
          </a:p>
        </p:txBody>
      </p:sp>
      <p:sp>
        <p:nvSpPr>
          <p:cNvPr name="TextBox 13" id="13"/>
          <p:cNvSpPr txBox="true"/>
          <p:nvPr/>
        </p:nvSpPr>
        <p:spPr>
          <a:xfrm rot="0">
            <a:off x="1044241" y="2472130"/>
            <a:ext cx="4546361" cy="1080429"/>
          </a:xfrm>
          <a:prstGeom prst="rect">
            <a:avLst/>
          </a:prstGeom>
        </p:spPr>
        <p:txBody>
          <a:bodyPr anchor="t" rtlCol="false" tIns="0" lIns="0" bIns="0" rIns="0">
            <a:spAutoFit/>
          </a:bodyPr>
          <a:lstStyle/>
          <a:p>
            <a:pPr algn="ctr">
              <a:lnSpc>
                <a:spcPts val="4271"/>
              </a:lnSpc>
            </a:pPr>
            <a:r>
              <a:rPr lang="en-US" sz="3559">
                <a:solidFill>
                  <a:srgbClr val="000000"/>
                </a:solidFill>
                <a:latin typeface="Montserrat Semi-Bold"/>
                <a:ea typeface="Montserrat Semi-Bold"/>
                <a:cs typeface="Montserrat Semi-Bold"/>
                <a:sym typeface="Montserrat Semi-Bold"/>
              </a:rPr>
              <a:t>Lets Continue the Conversation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7059252" y="375357"/>
            <a:ext cx="1732469" cy="429279"/>
          </a:xfrm>
          <a:custGeom>
            <a:avLst/>
            <a:gdLst/>
            <a:ahLst/>
            <a:cxnLst/>
            <a:rect r="r" b="b" t="t" l="l"/>
            <a:pathLst>
              <a:path h="429279" w="1732469">
                <a:moveTo>
                  <a:pt x="0" y="0"/>
                </a:moveTo>
                <a:lnTo>
                  <a:pt x="1732469" y="0"/>
                </a:lnTo>
                <a:lnTo>
                  <a:pt x="1732469" y="429279"/>
                </a:lnTo>
                <a:lnTo>
                  <a:pt x="0" y="4292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5552946" y="375363"/>
            <a:ext cx="1116179" cy="606146"/>
          </a:xfrm>
          <a:custGeom>
            <a:avLst/>
            <a:gdLst/>
            <a:ahLst/>
            <a:cxnLst/>
            <a:rect r="r" b="b" t="t" l="l"/>
            <a:pathLst>
              <a:path h="606146" w="1116179">
                <a:moveTo>
                  <a:pt x="0" y="0"/>
                </a:moveTo>
                <a:lnTo>
                  <a:pt x="1116179" y="0"/>
                </a:lnTo>
                <a:lnTo>
                  <a:pt x="1116179" y="606145"/>
                </a:lnTo>
                <a:lnTo>
                  <a:pt x="0" y="6061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4252539" y="375357"/>
            <a:ext cx="4076030" cy="1009964"/>
          </a:xfrm>
          <a:custGeom>
            <a:avLst/>
            <a:gdLst/>
            <a:ahLst/>
            <a:cxnLst/>
            <a:rect r="r" b="b" t="t" l="l"/>
            <a:pathLst>
              <a:path h="1009964" w="4076030">
                <a:moveTo>
                  <a:pt x="0" y="0"/>
                </a:moveTo>
                <a:lnTo>
                  <a:pt x="4076029" y="0"/>
                </a:lnTo>
                <a:lnTo>
                  <a:pt x="4076029" y="1009963"/>
                </a:lnTo>
                <a:lnTo>
                  <a:pt x="0" y="1009963"/>
                </a:lnTo>
                <a:lnTo>
                  <a:pt x="0" y="0"/>
                </a:lnTo>
                <a:close/>
              </a:path>
            </a:pathLst>
          </a:custGeom>
          <a:blipFill>
            <a:blip r:embed="rId7"/>
            <a:stretch>
              <a:fillRect l="0" t="0" r="0" b="0"/>
            </a:stretch>
          </a:blipFill>
        </p:spPr>
      </p:sp>
      <p:sp>
        <p:nvSpPr>
          <p:cNvPr name="Freeform 6" id="6"/>
          <p:cNvSpPr/>
          <p:nvPr/>
        </p:nvSpPr>
        <p:spPr>
          <a:xfrm flipH="false" flipV="false" rot="0">
            <a:off x="708608" y="375371"/>
            <a:ext cx="2626067" cy="1426096"/>
          </a:xfrm>
          <a:custGeom>
            <a:avLst/>
            <a:gdLst/>
            <a:ahLst/>
            <a:cxnLst/>
            <a:rect r="r" b="b" t="t" l="l"/>
            <a:pathLst>
              <a:path h="1426096" w="2626067">
                <a:moveTo>
                  <a:pt x="0" y="0"/>
                </a:moveTo>
                <a:lnTo>
                  <a:pt x="2626067" y="0"/>
                </a:lnTo>
                <a:lnTo>
                  <a:pt x="2626067" y="1426096"/>
                </a:lnTo>
                <a:lnTo>
                  <a:pt x="0" y="1426096"/>
                </a:lnTo>
                <a:lnTo>
                  <a:pt x="0" y="0"/>
                </a:lnTo>
                <a:close/>
              </a:path>
            </a:pathLst>
          </a:custGeom>
          <a:blipFill>
            <a:blip r:embed="rId8"/>
            <a:stretch>
              <a:fillRect l="0" t="0" r="0" b="0"/>
            </a:stretch>
          </a:blipFill>
        </p:spPr>
      </p:sp>
      <p:sp>
        <p:nvSpPr>
          <p:cNvPr name="Freeform 7" id="7"/>
          <p:cNvSpPr/>
          <p:nvPr/>
        </p:nvSpPr>
        <p:spPr>
          <a:xfrm flipH="false" flipV="false" rot="0">
            <a:off x="9575119" y="360874"/>
            <a:ext cx="3196123" cy="458245"/>
          </a:xfrm>
          <a:custGeom>
            <a:avLst/>
            <a:gdLst/>
            <a:ahLst/>
            <a:cxnLst/>
            <a:rect r="r" b="b" t="t" l="l"/>
            <a:pathLst>
              <a:path h="458245" w="3196123">
                <a:moveTo>
                  <a:pt x="0" y="0"/>
                </a:moveTo>
                <a:lnTo>
                  <a:pt x="3196123" y="0"/>
                </a:lnTo>
                <a:lnTo>
                  <a:pt x="3196123" y="458245"/>
                </a:lnTo>
                <a:lnTo>
                  <a:pt x="0" y="45824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8" id="8"/>
          <p:cNvGrpSpPr/>
          <p:nvPr/>
        </p:nvGrpSpPr>
        <p:grpSpPr>
          <a:xfrm rot="0">
            <a:off x="1706516" y="2372908"/>
            <a:ext cx="14874968" cy="5541185"/>
            <a:chOff x="0" y="0"/>
            <a:chExt cx="19833291" cy="7388246"/>
          </a:xfrm>
        </p:grpSpPr>
        <p:sp>
          <p:nvSpPr>
            <p:cNvPr name="Freeform 9" id="9"/>
            <p:cNvSpPr/>
            <p:nvPr/>
          </p:nvSpPr>
          <p:spPr>
            <a:xfrm flipH="false" flipV="false" rot="0">
              <a:off x="0" y="0"/>
              <a:ext cx="19833291" cy="7388246"/>
            </a:xfrm>
            <a:custGeom>
              <a:avLst/>
              <a:gdLst/>
              <a:ahLst/>
              <a:cxnLst/>
              <a:rect r="r" b="b" t="t" l="l"/>
              <a:pathLst>
                <a:path h="7388246" w="19833291">
                  <a:moveTo>
                    <a:pt x="0" y="0"/>
                  </a:moveTo>
                  <a:lnTo>
                    <a:pt x="19833291" y="0"/>
                  </a:lnTo>
                  <a:lnTo>
                    <a:pt x="19833291" y="7388246"/>
                  </a:lnTo>
                  <a:lnTo>
                    <a:pt x="0" y="738824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0" id="10"/>
            <p:cNvSpPr/>
            <p:nvPr/>
          </p:nvSpPr>
          <p:spPr>
            <a:xfrm flipH="false" flipV="false" rot="0">
              <a:off x="4972681" y="5518504"/>
              <a:ext cx="609029" cy="560225"/>
            </a:xfrm>
            <a:custGeom>
              <a:avLst/>
              <a:gdLst/>
              <a:ahLst/>
              <a:cxnLst/>
              <a:rect r="r" b="b" t="t" l="l"/>
              <a:pathLst>
                <a:path h="560225" w="609029">
                  <a:moveTo>
                    <a:pt x="0" y="0"/>
                  </a:moveTo>
                  <a:lnTo>
                    <a:pt x="609029" y="0"/>
                  </a:lnTo>
                  <a:lnTo>
                    <a:pt x="609029" y="560225"/>
                  </a:lnTo>
                  <a:lnTo>
                    <a:pt x="0" y="560225"/>
                  </a:lnTo>
                  <a:lnTo>
                    <a:pt x="0" y="0"/>
                  </a:lnTo>
                  <a:close/>
                </a:path>
              </a:pathLst>
            </a:custGeom>
            <a:blipFill>
              <a:blip r:embed="rId13"/>
              <a:stretch>
                <a:fillRect l="0" t="0" r="0" b="0"/>
              </a:stretch>
            </a:blipFill>
          </p:spPr>
        </p:sp>
        <p:sp>
          <p:nvSpPr>
            <p:cNvPr name="Freeform 11" id="11"/>
            <p:cNvSpPr/>
            <p:nvPr/>
          </p:nvSpPr>
          <p:spPr>
            <a:xfrm flipH="false" flipV="false" rot="0">
              <a:off x="9236747" y="5508370"/>
              <a:ext cx="609029" cy="560225"/>
            </a:xfrm>
            <a:custGeom>
              <a:avLst/>
              <a:gdLst/>
              <a:ahLst/>
              <a:cxnLst/>
              <a:rect r="r" b="b" t="t" l="l"/>
              <a:pathLst>
                <a:path h="560225" w="609029">
                  <a:moveTo>
                    <a:pt x="0" y="0"/>
                  </a:moveTo>
                  <a:lnTo>
                    <a:pt x="609029" y="0"/>
                  </a:lnTo>
                  <a:lnTo>
                    <a:pt x="609029" y="560224"/>
                  </a:lnTo>
                  <a:lnTo>
                    <a:pt x="0" y="560224"/>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2" id="12"/>
            <p:cNvSpPr/>
            <p:nvPr/>
          </p:nvSpPr>
          <p:spPr>
            <a:xfrm flipH="false" flipV="false" rot="0">
              <a:off x="9236747" y="5508370"/>
              <a:ext cx="609029" cy="560225"/>
            </a:xfrm>
            <a:custGeom>
              <a:avLst/>
              <a:gdLst/>
              <a:ahLst/>
              <a:cxnLst/>
              <a:rect r="r" b="b" t="t" l="l"/>
              <a:pathLst>
                <a:path h="560225" w="609029">
                  <a:moveTo>
                    <a:pt x="0" y="0"/>
                  </a:moveTo>
                  <a:lnTo>
                    <a:pt x="609029" y="0"/>
                  </a:lnTo>
                  <a:lnTo>
                    <a:pt x="609029" y="560224"/>
                  </a:lnTo>
                  <a:lnTo>
                    <a:pt x="0" y="560224"/>
                  </a:lnTo>
                  <a:lnTo>
                    <a:pt x="0" y="0"/>
                  </a:lnTo>
                  <a:close/>
                </a:path>
              </a:pathLst>
            </a:custGeom>
            <a:blipFill>
              <a:blip r:embed="rId13"/>
              <a:stretch>
                <a:fillRect l="0" t="0" r="0" b="0"/>
              </a:stretch>
            </a:blipFill>
          </p:spPr>
        </p:sp>
        <p:sp>
          <p:nvSpPr>
            <p:cNvPr name="Freeform 13" id="13"/>
            <p:cNvSpPr/>
            <p:nvPr/>
          </p:nvSpPr>
          <p:spPr>
            <a:xfrm flipH="false" flipV="false" rot="0">
              <a:off x="13693380" y="5606198"/>
              <a:ext cx="479950" cy="378592"/>
            </a:xfrm>
            <a:custGeom>
              <a:avLst/>
              <a:gdLst/>
              <a:ahLst/>
              <a:cxnLst/>
              <a:rect r="r" b="b" t="t" l="l"/>
              <a:pathLst>
                <a:path h="378592" w="479950">
                  <a:moveTo>
                    <a:pt x="0" y="0"/>
                  </a:moveTo>
                  <a:lnTo>
                    <a:pt x="479950" y="0"/>
                  </a:lnTo>
                  <a:lnTo>
                    <a:pt x="479950" y="378592"/>
                  </a:lnTo>
                  <a:lnTo>
                    <a:pt x="0" y="378592"/>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4" id="14"/>
            <p:cNvSpPr/>
            <p:nvPr/>
          </p:nvSpPr>
          <p:spPr>
            <a:xfrm flipH="false" flipV="false" rot="0">
              <a:off x="13693380" y="5606198"/>
              <a:ext cx="479950" cy="378576"/>
            </a:xfrm>
            <a:custGeom>
              <a:avLst/>
              <a:gdLst/>
              <a:ahLst/>
              <a:cxnLst/>
              <a:rect r="r" b="b" t="t" l="l"/>
              <a:pathLst>
                <a:path h="378576" w="479950">
                  <a:moveTo>
                    <a:pt x="0" y="0"/>
                  </a:moveTo>
                  <a:lnTo>
                    <a:pt x="479950" y="0"/>
                  </a:lnTo>
                  <a:lnTo>
                    <a:pt x="479950" y="378577"/>
                  </a:lnTo>
                  <a:lnTo>
                    <a:pt x="0" y="378577"/>
                  </a:lnTo>
                  <a:lnTo>
                    <a:pt x="0" y="0"/>
                  </a:lnTo>
                  <a:close/>
                </a:path>
              </a:pathLst>
            </a:custGeom>
            <a:blipFill>
              <a:blip r:embed="rId18"/>
              <a:stretch>
                <a:fillRect l="0" t="0" r="0" b="-4"/>
              </a:stretch>
            </a:blipFill>
          </p:spPr>
        </p:sp>
        <p:sp>
          <p:nvSpPr>
            <p:cNvPr name="Freeform 15" id="15"/>
            <p:cNvSpPr/>
            <p:nvPr/>
          </p:nvSpPr>
          <p:spPr>
            <a:xfrm flipH="false" flipV="false" rot="0">
              <a:off x="10017290" y="5315081"/>
              <a:ext cx="1149660" cy="905276"/>
            </a:xfrm>
            <a:custGeom>
              <a:avLst/>
              <a:gdLst/>
              <a:ahLst/>
              <a:cxnLst/>
              <a:rect r="r" b="b" t="t" l="l"/>
              <a:pathLst>
                <a:path h="905276" w="1149660">
                  <a:moveTo>
                    <a:pt x="0" y="0"/>
                  </a:moveTo>
                  <a:lnTo>
                    <a:pt x="1149660" y="0"/>
                  </a:lnTo>
                  <a:lnTo>
                    <a:pt x="1149660" y="905276"/>
                  </a:lnTo>
                  <a:lnTo>
                    <a:pt x="0" y="905276"/>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16" id="16"/>
            <p:cNvSpPr/>
            <p:nvPr/>
          </p:nvSpPr>
          <p:spPr>
            <a:xfrm flipH="false" flipV="false" rot="0">
              <a:off x="14204533" y="5230932"/>
              <a:ext cx="3779927" cy="1135274"/>
            </a:xfrm>
            <a:custGeom>
              <a:avLst/>
              <a:gdLst/>
              <a:ahLst/>
              <a:cxnLst/>
              <a:rect r="r" b="b" t="t" l="l"/>
              <a:pathLst>
                <a:path h="1135274" w="3779927">
                  <a:moveTo>
                    <a:pt x="0" y="0"/>
                  </a:moveTo>
                  <a:lnTo>
                    <a:pt x="3779927" y="0"/>
                  </a:lnTo>
                  <a:lnTo>
                    <a:pt x="3779927" y="1135274"/>
                  </a:lnTo>
                  <a:lnTo>
                    <a:pt x="0" y="1135274"/>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17" id="17"/>
            <p:cNvSpPr/>
            <p:nvPr/>
          </p:nvSpPr>
          <p:spPr>
            <a:xfrm flipH="false" flipV="false" rot="0">
              <a:off x="5788317" y="5374867"/>
              <a:ext cx="1054074" cy="884521"/>
            </a:xfrm>
            <a:custGeom>
              <a:avLst/>
              <a:gdLst/>
              <a:ahLst/>
              <a:cxnLst/>
              <a:rect r="r" b="b" t="t" l="l"/>
              <a:pathLst>
                <a:path h="884521" w="1054074">
                  <a:moveTo>
                    <a:pt x="0" y="0"/>
                  </a:moveTo>
                  <a:lnTo>
                    <a:pt x="1054075" y="0"/>
                  </a:lnTo>
                  <a:lnTo>
                    <a:pt x="1054075" y="884521"/>
                  </a:lnTo>
                  <a:lnTo>
                    <a:pt x="0" y="884521"/>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18" id="18"/>
            <p:cNvSpPr/>
            <p:nvPr/>
          </p:nvSpPr>
          <p:spPr>
            <a:xfrm flipH="false" flipV="false" rot="0">
              <a:off x="1501378" y="5331789"/>
              <a:ext cx="1203076" cy="913402"/>
            </a:xfrm>
            <a:custGeom>
              <a:avLst/>
              <a:gdLst/>
              <a:ahLst/>
              <a:cxnLst/>
              <a:rect r="r" b="b" t="t" l="l"/>
              <a:pathLst>
                <a:path h="913402" w="1203076">
                  <a:moveTo>
                    <a:pt x="0" y="0"/>
                  </a:moveTo>
                  <a:lnTo>
                    <a:pt x="1203077" y="0"/>
                  </a:lnTo>
                  <a:lnTo>
                    <a:pt x="1203077" y="913402"/>
                  </a:lnTo>
                  <a:lnTo>
                    <a:pt x="0" y="913402"/>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19" id="19"/>
            <p:cNvSpPr/>
            <p:nvPr/>
          </p:nvSpPr>
          <p:spPr>
            <a:xfrm flipH="false" flipV="false" rot="0">
              <a:off x="10017290" y="5315081"/>
              <a:ext cx="1149660" cy="905276"/>
            </a:xfrm>
            <a:custGeom>
              <a:avLst/>
              <a:gdLst/>
              <a:ahLst/>
              <a:cxnLst/>
              <a:rect r="r" b="b" t="t" l="l"/>
              <a:pathLst>
                <a:path h="905276" w="1149660">
                  <a:moveTo>
                    <a:pt x="0" y="0"/>
                  </a:moveTo>
                  <a:lnTo>
                    <a:pt x="1149660" y="0"/>
                  </a:lnTo>
                  <a:lnTo>
                    <a:pt x="1149660" y="905276"/>
                  </a:lnTo>
                  <a:lnTo>
                    <a:pt x="0" y="905276"/>
                  </a:lnTo>
                  <a:lnTo>
                    <a:pt x="0" y="0"/>
                  </a:lnTo>
                  <a:close/>
                </a:path>
              </a:pathLst>
            </a:custGeom>
            <a:blipFill>
              <a:blip r:embed="rId27"/>
              <a:stretch>
                <a:fillRect l="-377400" t="-42409" r="-205380" b="-411484"/>
              </a:stretch>
            </a:blipFill>
          </p:spPr>
        </p:sp>
        <p:sp>
          <p:nvSpPr>
            <p:cNvPr name="Freeform 20" id="20"/>
            <p:cNvSpPr/>
            <p:nvPr/>
          </p:nvSpPr>
          <p:spPr>
            <a:xfrm flipH="false" flipV="false" rot="0">
              <a:off x="5788317" y="5374867"/>
              <a:ext cx="1054074" cy="884521"/>
            </a:xfrm>
            <a:custGeom>
              <a:avLst/>
              <a:gdLst/>
              <a:ahLst/>
              <a:cxnLst/>
              <a:rect r="r" b="b" t="t" l="l"/>
              <a:pathLst>
                <a:path h="884521" w="1054074">
                  <a:moveTo>
                    <a:pt x="0" y="0"/>
                  </a:moveTo>
                  <a:lnTo>
                    <a:pt x="1054075" y="0"/>
                  </a:lnTo>
                  <a:lnTo>
                    <a:pt x="1054075" y="884521"/>
                  </a:lnTo>
                  <a:lnTo>
                    <a:pt x="0" y="884521"/>
                  </a:lnTo>
                  <a:lnTo>
                    <a:pt x="0" y="0"/>
                  </a:lnTo>
                  <a:close/>
                </a:path>
              </a:pathLst>
            </a:custGeom>
            <a:blipFill>
              <a:blip r:embed="rId27"/>
              <a:stretch>
                <a:fillRect l="-226970" t="-42409" r="-400671" b="-411482"/>
              </a:stretch>
            </a:blipFill>
          </p:spPr>
        </p:sp>
        <p:sp>
          <p:nvSpPr>
            <p:cNvPr name="Freeform 21" id="21"/>
            <p:cNvSpPr/>
            <p:nvPr/>
          </p:nvSpPr>
          <p:spPr>
            <a:xfrm flipH="false" flipV="false" rot="0">
              <a:off x="1501378" y="5331789"/>
              <a:ext cx="1203076" cy="913402"/>
            </a:xfrm>
            <a:custGeom>
              <a:avLst/>
              <a:gdLst/>
              <a:ahLst/>
              <a:cxnLst/>
              <a:rect r="r" b="b" t="t" l="l"/>
              <a:pathLst>
                <a:path h="913402" w="1203076">
                  <a:moveTo>
                    <a:pt x="0" y="0"/>
                  </a:moveTo>
                  <a:lnTo>
                    <a:pt x="1203077" y="0"/>
                  </a:lnTo>
                  <a:lnTo>
                    <a:pt x="1203077" y="913402"/>
                  </a:lnTo>
                  <a:lnTo>
                    <a:pt x="0" y="913402"/>
                  </a:lnTo>
                  <a:lnTo>
                    <a:pt x="0" y="0"/>
                  </a:lnTo>
                  <a:close/>
                </a:path>
              </a:pathLst>
            </a:custGeom>
            <a:blipFill>
              <a:blip r:embed="rId27"/>
              <a:stretch>
                <a:fillRect l="-49159" t="-42410" r="-509166" b="-411476"/>
              </a:stretch>
            </a:blipFill>
          </p:spPr>
        </p:sp>
        <p:sp>
          <p:nvSpPr>
            <p:cNvPr name="Freeform 22" id="22"/>
            <p:cNvSpPr/>
            <p:nvPr/>
          </p:nvSpPr>
          <p:spPr>
            <a:xfrm flipH="false" flipV="false" rot="0">
              <a:off x="809001" y="507388"/>
              <a:ext cx="17689343" cy="3042180"/>
            </a:xfrm>
            <a:custGeom>
              <a:avLst/>
              <a:gdLst/>
              <a:ahLst/>
              <a:cxnLst/>
              <a:rect r="r" b="b" t="t" l="l"/>
              <a:pathLst>
                <a:path h="3042180" w="17689343">
                  <a:moveTo>
                    <a:pt x="0" y="0"/>
                  </a:moveTo>
                  <a:lnTo>
                    <a:pt x="17689342" y="0"/>
                  </a:lnTo>
                  <a:lnTo>
                    <a:pt x="17689342" y="3042180"/>
                  </a:lnTo>
                  <a:lnTo>
                    <a:pt x="0" y="3042180"/>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TextBox 23" id="23"/>
            <p:cNvSpPr txBox="true"/>
            <p:nvPr/>
          </p:nvSpPr>
          <p:spPr>
            <a:xfrm rot="0">
              <a:off x="950190" y="652390"/>
              <a:ext cx="17816570" cy="2635539"/>
            </a:xfrm>
            <a:prstGeom prst="rect">
              <a:avLst/>
            </a:prstGeom>
          </p:spPr>
          <p:txBody>
            <a:bodyPr anchor="t" rtlCol="false" tIns="0" lIns="0" bIns="0" rIns="0">
              <a:spAutoFit/>
            </a:bodyPr>
            <a:lstStyle/>
            <a:p>
              <a:pPr algn="just">
                <a:lnSpc>
                  <a:spcPts val="2668"/>
                </a:lnSpc>
              </a:pPr>
              <a:r>
                <a:rPr lang="en-US" sz="2223" spc="15">
                  <a:solidFill>
                    <a:srgbClr val="000000"/>
                  </a:solidFill>
                  <a:latin typeface="Montserrat"/>
                  <a:ea typeface="Montserrat"/>
                  <a:cs typeface="Montserrat"/>
                  <a:sym typeface="Montserrat"/>
                </a:rPr>
                <a:t>The Community Benchmarking report has been commissioned by McPherson County Community Foundation to help local residents gain a better understanding of the most pressing opportunities that the local towns face. The annual reports that are generated will help leaders determine the extent to which the efforts are having an impact on the local residents. The reports are also a way for the the various towns in McPherson County to pursue grants to help further their local efforts.</a:t>
              </a:r>
            </a:p>
          </p:txBody>
        </p:sp>
        <p:sp>
          <p:nvSpPr>
            <p:cNvPr name="TextBox 24" id="24"/>
            <p:cNvSpPr txBox="true"/>
            <p:nvPr/>
          </p:nvSpPr>
          <p:spPr>
            <a:xfrm rot="0">
              <a:off x="2651697" y="3637252"/>
              <a:ext cx="14284196" cy="1184764"/>
            </a:xfrm>
            <a:prstGeom prst="rect">
              <a:avLst/>
            </a:prstGeom>
          </p:spPr>
          <p:txBody>
            <a:bodyPr anchor="t" rtlCol="false" tIns="0" lIns="0" bIns="0" rIns="0">
              <a:spAutoFit/>
            </a:bodyPr>
            <a:lstStyle/>
            <a:p>
              <a:pPr algn="ctr">
                <a:lnSpc>
                  <a:spcPts val="5558"/>
                </a:lnSpc>
              </a:pPr>
              <a:r>
                <a:rPr lang="en-US" sz="2223">
                  <a:solidFill>
                    <a:srgbClr val="476372"/>
                  </a:solidFill>
                  <a:latin typeface="Montserrat Bold"/>
                  <a:ea typeface="Montserrat Bold"/>
                  <a:cs typeface="Montserrat Bold"/>
                  <a:sym typeface="Montserrat Bold"/>
                </a:rPr>
                <a:t>Local leaders can use this framework to help inspire change. </a:t>
              </a:r>
            </a:p>
            <a:p>
              <a:pPr algn="ctr">
                <a:lnSpc>
                  <a:spcPts val="1111"/>
                </a:lnSpc>
              </a:pPr>
              <a:r>
                <a:rPr lang="en-US" sz="2223">
                  <a:solidFill>
                    <a:srgbClr val="476372"/>
                  </a:solidFill>
                  <a:latin typeface="Montserrat Bold"/>
                  <a:ea typeface="Montserrat Bold"/>
                  <a:cs typeface="Montserrat Bold"/>
                  <a:sym typeface="Montserrat Bold"/>
                </a:rPr>
                <a:t>This report provides the clues on what the fellow residents are craving.</a:t>
              </a:r>
            </a:p>
          </p:txBody>
        </p:sp>
        <p:sp>
          <p:nvSpPr>
            <p:cNvPr name="TextBox 25" id="25"/>
            <p:cNvSpPr txBox="true"/>
            <p:nvPr/>
          </p:nvSpPr>
          <p:spPr>
            <a:xfrm rot="0">
              <a:off x="2779191" y="5490501"/>
              <a:ext cx="1728160" cy="603601"/>
            </a:xfrm>
            <a:prstGeom prst="rect">
              <a:avLst/>
            </a:prstGeom>
          </p:spPr>
          <p:txBody>
            <a:bodyPr anchor="t" rtlCol="false" tIns="0" lIns="0" bIns="0" rIns="0">
              <a:spAutoFit/>
            </a:bodyPr>
            <a:lstStyle/>
            <a:p>
              <a:pPr algn="ctr">
                <a:lnSpc>
                  <a:spcPts val="1778"/>
                </a:lnSpc>
              </a:pPr>
              <a:r>
                <a:rPr lang="en-US" sz="1482">
                  <a:solidFill>
                    <a:srgbClr val="4B4459"/>
                  </a:solidFill>
                  <a:latin typeface="Montserrat Semi-Bold"/>
                  <a:ea typeface="Montserrat Semi-Bold"/>
                  <a:cs typeface="Montserrat Semi-Bold"/>
                  <a:sym typeface="Montserrat Semi-Bold"/>
                </a:rPr>
                <a:t>Collaborative Leadership</a:t>
              </a:r>
            </a:p>
          </p:txBody>
        </p:sp>
        <p:sp>
          <p:nvSpPr>
            <p:cNvPr name="TextBox 26" id="26"/>
            <p:cNvSpPr txBox="true"/>
            <p:nvPr/>
          </p:nvSpPr>
          <p:spPr>
            <a:xfrm rot="0">
              <a:off x="7179380" y="5504699"/>
              <a:ext cx="1504140" cy="603601"/>
            </a:xfrm>
            <a:prstGeom prst="rect">
              <a:avLst/>
            </a:prstGeom>
          </p:spPr>
          <p:txBody>
            <a:bodyPr anchor="t" rtlCol="false" tIns="0" lIns="0" bIns="0" rIns="0">
              <a:spAutoFit/>
            </a:bodyPr>
            <a:lstStyle/>
            <a:p>
              <a:pPr algn="just">
                <a:lnSpc>
                  <a:spcPts val="1778"/>
                </a:lnSpc>
              </a:pPr>
              <a:r>
                <a:rPr lang="en-US" sz="1482">
                  <a:solidFill>
                    <a:srgbClr val="4B4459"/>
                  </a:solidFill>
                  <a:latin typeface="Montserrat Semi-Bold"/>
                  <a:ea typeface="Montserrat Semi-Bold"/>
                  <a:cs typeface="Montserrat Semi-Bold"/>
                  <a:sym typeface="Montserrat Semi-Bold"/>
                </a:rPr>
                <a:t>Committed Citizenship</a:t>
              </a:r>
            </a:p>
          </p:txBody>
        </p:sp>
        <p:sp>
          <p:nvSpPr>
            <p:cNvPr name="TextBox 27" id="27"/>
            <p:cNvSpPr txBox="true"/>
            <p:nvPr/>
          </p:nvSpPr>
          <p:spPr>
            <a:xfrm rot="0">
              <a:off x="11477849" y="5461652"/>
              <a:ext cx="1633689" cy="302397"/>
            </a:xfrm>
            <a:prstGeom prst="rect">
              <a:avLst/>
            </a:prstGeom>
          </p:spPr>
          <p:txBody>
            <a:bodyPr anchor="t" rtlCol="false" tIns="0" lIns="0" bIns="0" rIns="0">
              <a:spAutoFit/>
            </a:bodyPr>
            <a:lstStyle/>
            <a:p>
              <a:pPr algn="l">
                <a:lnSpc>
                  <a:spcPts val="1778"/>
                </a:lnSpc>
              </a:pPr>
              <a:r>
                <a:rPr lang="en-US" sz="1482">
                  <a:solidFill>
                    <a:srgbClr val="4B4459"/>
                  </a:solidFill>
                  <a:latin typeface="Montserrat Semi-Bold"/>
                  <a:ea typeface="Montserrat Semi-Bold"/>
                  <a:cs typeface="Montserrat Semi-Bold"/>
                  <a:sym typeface="Montserrat Semi-Bold"/>
                </a:rPr>
                <a:t>Community </a:t>
              </a:r>
            </a:p>
          </p:txBody>
        </p:sp>
        <p:sp>
          <p:nvSpPr>
            <p:cNvPr name="TextBox 28" id="28"/>
            <p:cNvSpPr txBox="true"/>
            <p:nvPr/>
          </p:nvSpPr>
          <p:spPr>
            <a:xfrm rot="0">
              <a:off x="11268261" y="5762856"/>
              <a:ext cx="1990334" cy="302397"/>
            </a:xfrm>
            <a:prstGeom prst="rect">
              <a:avLst/>
            </a:prstGeom>
          </p:spPr>
          <p:txBody>
            <a:bodyPr anchor="t" rtlCol="false" tIns="0" lIns="0" bIns="0" rIns="0">
              <a:spAutoFit/>
            </a:bodyPr>
            <a:lstStyle/>
            <a:p>
              <a:pPr algn="l">
                <a:lnSpc>
                  <a:spcPts val="1778"/>
                </a:lnSpc>
              </a:pPr>
              <a:r>
                <a:rPr lang="en-US" sz="1482">
                  <a:solidFill>
                    <a:srgbClr val="4B4459"/>
                  </a:solidFill>
                  <a:latin typeface="Montserrat Semi-Bold"/>
                  <a:ea typeface="Montserrat Semi-Bold"/>
                  <a:cs typeface="Montserrat Semi-Bold"/>
                  <a:sym typeface="Montserrat Semi-Bold"/>
                </a:rPr>
                <a:t>Vision &amp; Action</a:t>
              </a:r>
            </a:p>
          </p:txBody>
        </p:sp>
        <p:sp>
          <p:nvSpPr>
            <p:cNvPr name="TextBox 29" id="29"/>
            <p:cNvSpPr txBox="true"/>
            <p:nvPr/>
          </p:nvSpPr>
          <p:spPr>
            <a:xfrm rot="0">
              <a:off x="14525724" y="5500651"/>
              <a:ext cx="3270954" cy="302397"/>
            </a:xfrm>
            <a:prstGeom prst="rect">
              <a:avLst/>
            </a:prstGeom>
          </p:spPr>
          <p:txBody>
            <a:bodyPr anchor="t" rtlCol="false" tIns="0" lIns="0" bIns="0" rIns="0">
              <a:spAutoFit/>
            </a:bodyPr>
            <a:lstStyle/>
            <a:p>
              <a:pPr algn="l">
                <a:lnSpc>
                  <a:spcPts val="1778"/>
                </a:lnSpc>
              </a:pPr>
              <a:r>
                <a:rPr lang="en-US" sz="1482">
                  <a:solidFill>
                    <a:srgbClr val="4B4459"/>
                  </a:solidFill>
                  <a:latin typeface="Montserrat Semi-Bold"/>
                  <a:ea typeface="Montserrat Semi-Bold"/>
                  <a:cs typeface="Montserrat Semi-Bold"/>
                  <a:sym typeface="Montserrat Semi-Bold"/>
                </a:rPr>
                <a:t>Economic &amp; Community </a:t>
              </a:r>
            </a:p>
          </p:txBody>
        </p:sp>
        <p:sp>
          <p:nvSpPr>
            <p:cNvPr name="TextBox 30" id="30"/>
            <p:cNvSpPr txBox="true"/>
            <p:nvPr/>
          </p:nvSpPr>
          <p:spPr>
            <a:xfrm rot="0">
              <a:off x="15218243" y="5801856"/>
              <a:ext cx="1787554" cy="302397"/>
            </a:xfrm>
            <a:prstGeom prst="rect">
              <a:avLst/>
            </a:prstGeom>
          </p:spPr>
          <p:txBody>
            <a:bodyPr anchor="t" rtlCol="false" tIns="0" lIns="0" bIns="0" rIns="0">
              <a:spAutoFit/>
            </a:bodyPr>
            <a:lstStyle/>
            <a:p>
              <a:pPr algn="l">
                <a:lnSpc>
                  <a:spcPts val="1778"/>
                </a:lnSpc>
              </a:pPr>
              <a:r>
                <a:rPr lang="en-US" sz="1482">
                  <a:solidFill>
                    <a:srgbClr val="4B4459"/>
                  </a:solidFill>
                  <a:latin typeface="Montserrat Semi-Bold"/>
                  <a:ea typeface="Montserrat Semi-Bold"/>
                  <a:cs typeface="Montserrat Semi-Bold"/>
                  <a:sym typeface="Montserrat Semi-Bold"/>
                </a:rPr>
                <a:t>Sustainability</a:t>
              </a:r>
            </a:p>
          </p:txBody>
        </p:sp>
      </p:grpSp>
      <p:sp>
        <p:nvSpPr>
          <p:cNvPr name="TextBox 31" id="31"/>
          <p:cNvSpPr txBox="true"/>
          <p:nvPr/>
        </p:nvSpPr>
        <p:spPr>
          <a:xfrm rot="0">
            <a:off x="11531699" y="306614"/>
            <a:ext cx="6153514" cy="1027893"/>
          </a:xfrm>
          <a:prstGeom prst="rect">
            <a:avLst/>
          </a:prstGeom>
        </p:spPr>
        <p:txBody>
          <a:bodyPr anchor="t" rtlCol="false" tIns="0" lIns="0" bIns="0" rIns="0">
            <a:spAutoFit/>
          </a:bodyPr>
          <a:lstStyle/>
          <a:p>
            <a:pPr algn="r">
              <a:lnSpc>
                <a:spcPts val="4113"/>
              </a:lnSpc>
            </a:pPr>
            <a:r>
              <a:rPr lang="en-US" sz="2683">
                <a:solidFill>
                  <a:srgbClr val="2E2920"/>
                </a:solidFill>
                <a:latin typeface="Montserrat Medium"/>
                <a:ea typeface="Montserrat Medium"/>
                <a:cs typeface="Montserrat Medium"/>
                <a:sym typeface="Montserrat Medium"/>
              </a:rPr>
              <a:t>Community Benchmarking Report </a:t>
            </a:r>
            <a:r>
              <a:rPr lang="en-US" sz="2683">
                <a:solidFill>
                  <a:srgbClr val="476372"/>
                </a:solidFill>
                <a:latin typeface="Montserrat"/>
                <a:ea typeface="Montserrat"/>
                <a:cs typeface="Montserrat"/>
                <a:sym typeface="Montserrat"/>
              </a:rPr>
              <a:t>City of McPherson, KS | 2024</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4864590" y="221235"/>
            <a:ext cx="3876155" cy="960452"/>
          </a:xfrm>
          <a:custGeom>
            <a:avLst/>
            <a:gdLst/>
            <a:ahLst/>
            <a:cxnLst/>
            <a:rect r="r" b="b" t="t" l="l"/>
            <a:pathLst>
              <a:path h="960452" w="3876155">
                <a:moveTo>
                  <a:pt x="0" y="0"/>
                </a:moveTo>
                <a:lnTo>
                  <a:pt x="3876155" y="0"/>
                </a:lnTo>
                <a:lnTo>
                  <a:pt x="3876155" y="960451"/>
                </a:lnTo>
                <a:lnTo>
                  <a:pt x="0" y="9604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494442" y="221248"/>
            <a:ext cx="2497294" cy="1356165"/>
          </a:xfrm>
          <a:custGeom>
            <a:avLst/>
            <a:gdLst/>
            <a:ahLst/>
            <a:cxnLst/>
            <a:rect r="r" b="b" t="t" l="l"/>
            <a:pathLst>
              <a:path h="1356165" w="2497294">
                <a:moveTo>
                  <a:pt x="0" y="0"/>
                </a:moveTo>
                <a:lnTo>
                  <a:pt x="2497293" y="0"/>
                </a:lnTo>
                <a:lnTo>
                  <a:pt x="2497293" y="1356165"/>
                </a:lnTo>
                <a:lnTo>
                  <a:pt x="0" y="13561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493488" y="188831"/>
            <a:ext cx="7150875" cy="1025259"/>
          </a:xfrm>
          <a:custGeom>
            <a:avLst/>
            <a:gdLst/>
            <a:ahLst/>
            <a:cxnLst/>
            <a:rect r="r" b="b" t="t" l="l"/>
            <a:pathLst>
              <a:path h="1025259" w="7150875">
                <a:moveTo>
                  <a:pt x="0" y="0"/>
                </a:moveTo>
                <a:lnTo>
                  <a:pt x="7150875" y="0"/>
                </a:lnTo>
                <a:lnTo>
                  <a:pt x="7150875" y="1025259"/>
                </a:lnTo>
                <a:lnTo>
                  <a:pt x="0" y="102525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7059252" y="375357"/>
            <a:ext cx="1732469" cy="429279"/>
          </a:xfrm>
          <a:custGeom>
            <a:avLst/>
            <a:gdLst/>
            <a:ahLst/>
            <a:cxnLst/>
            <a:rect r="r" b="b" t="t" l="l"/>
            <a:pathLst>
              <a:path h="429279" w="1732469">
                <a:moveTo>
                  <a:pt x="0" y="0"/>
                </a:moveTo>
                <a:lnTo>
                  <a:pt x="1732469" y="0"/>
                </a:lnTo>
                <a:lnTo>
                  <a:pt x="1732469" y="429279"/>
                </a:lnTo>
                <a:lnTo>
                  <a:pt x="0" y="4292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5552946" y="375363"/>
            <a:ext cx="1116179" cy="606146"/>
          </a:xfrm>
          <a:custGeom>
            <a:avLst/>
            <a:gdLst/>
            <a:ahLst/>
            <a:cxnLst/>
            <a:rect r="r" b="b" t="t" l="l"/>
            <a:pathLst>
              <a:path h="606146" w="1116179">
                <a:moveTo>
                  <a:pt x="0" y="0"/>
                </a:moveTo>
                <a:lnTo>
                  <a:pt x="1116179" y="0"/>
                </a:lnTo>
                <a:lnTo>
                  <a:pt x="1116179" y="606145"/>
                </a:lnTo>
                <a:lnTo>
                  <a:pt x="0" y="6061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4252539" y="375357"/>
            <a:ext cx="4076030" cy="1009964"/>
          </a:xfrm>
          <a:custGeom>
            <a:avLst/>
            <a:gdLst/>
            <a:ahLst/>
            <a:cxnLst/>
            <a:rect r="r" b="b" t="t" l="l"/>
            <a:pathLst>
              <a:path h="1009964" w="4076030">
                <a:moveTo>
                  <a:pt x="0" y="0"/>
                </a:moveTo>
                <a:lnTo>
                  <a:pt x="4076029" y="0"/>
                </a:lnTo>
                <a:lnTo>
                  <a:pt x="4076029" y="1009963"/>
                </a:lnTo>
                <a:lnTo>
                  <a:pt x="0" y="1009963"/>
                </a:lnTo>
                <a:lnTo>
                  <a:pt x="0" y="0"/>
                </a:lnTo>
                <a:close/>
              </a:path>
            </a:pathLst>
          </a:custGeom>
          <a:blipFill>
            <a:blip r:embed="rId9"/>
            <a:stretch>
              <a:fillRect l="0" t="0" r="0" b="0"/>
            </a:stretch>
          </a:blipFill>
        </p:spPr>
      </p:sp>
      <p:sp>
        <p:nvSpPr>
          <p:cNvPr name="Freeform 9" id="9"/>
          <p:cNvSpPr/>
          <p:nvPr/>
        </p:nvSpPr>
        <p:spPr>
          <a:xfrm flipH="false" flipV="false" rot="0">
            <a:off x="708608" y="375371"/>
            <a:ext cx="2626067" cy="1426096"/>
          </a:xfrm>
          <a:custGeom>
            <a:avLst/>
            <a:gdLst/>
            <a:ahLst/>
            <a:cxnLst/>
            <a:rect r="r" b="b" t="t" l="l"/>
            <a:pathLst>
              <a:path h="1426096" w="2626067">
                <a:moveTo>
                  <a:pt x="0" y="0"/>
                </a:moveTo>
                <a:lnTo>
                  <a:pt x="2626067" y="0"/>
                </a:lnTo>
                <a:lnTo>
                  <a:pt x="2626067" y="1426096"/>
                </a:lnTo>
                <a:lnTo>
                  <a:pt x="0" y="1426096"/>
                </a:lnTo>
                <a:lnTo>
                  <a:pt x="0" y="0"/>
                </a:lnTo>
                <a:close/>
              </a:path>
            </a:pathLst>
          </a:custGeom>
          <a:blipFill>
            <a:blip r:embed="rId10"/>
            <a:stretch>
              <a:fillRect l="0" t="0" r="0" b="0"/>
            </a:stretch>
          </a:blipFill>
        </p:spPr>
      </p:sp>
      <p:sp>
        <p:nvSpPr>
          <p:cNvPr name="Freeform 10" id="10"/>
          <p:cNvSpPr/>
          <p:nvPr/>
        </p:nvSpPr>
        <p:spPr>
          <a:xfrm flipH="false" flipV="false" rot="0">
            <a:off x="9575119" y="360874"/>
            <a:ext cx="3196123" cy="458245"/>
          </a:xfrm>
          <a:custGeom>
            <a:avLst/>
            <a:gdLst/>
            <a:ahLst/>
            <a:cxnLst/>
            <a:rect r="r" b="b" t="t" l="l"/>
            <a:pathLst>
              <a:path h="458245" w="3196123">
                <a:moveTo>
                  <a:pt x="0" y="0"/>
                </a:moveTo>
                <a:lnTo>
                  <a:pt x="3196123" y="0"/>
                </a:lnTo>
                <a:lnTo>
                  <a:pt x="3196123" y="458245"/>
                </a:lnTo>
                <a:lnTo>
                  <a:pt x="0" y="4582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1" id="11"/>
          <p:cNvGrpSpPr/>
          <p:nvPr/>
        </p:nvGrpSpPr>
        <p:grpSpPr>
          <a:xfrm rot="0">
            <a:off x="3991735" y="3991815"/>
            <a:ext cx="4079874" cy="3776965"/>
            <a:chOff x="0" y="0"/>
            <a:chExt cx="5439831" cy="5035953"/>
          </a:xfrm>
        </p:grpSpPr>
        <p:sp>
          <p:nvSpPr>
            <p:cNvPr name="Freeform 12" id="12"/>
            <p:cNvSpPr/>
            <p:nvPr/>
          </p:nvSpPr>
          <p:spPr>
            <a:xfrm flipH="false" flipV="false" rot="0">
              <a:off x="0" y="0"/>
              <a:ext cx="5439831" cy="5035953"/>
            </a:xfrm>
            <a:custGeom>
              <a:avLst/>
              <a:gdLst/>
              <a:ahLst/>
              <a:cxnLst/>
              <a:rect r="r" b="b" t="t" l="l"/>
              <a:pathLst>
                <a:path h="5035953" w="5439831">
                  <a:moveTo>
                    <a:pt x="0" y="0"/>
                  </a:moveTo>
                  <a:lnTo>
                    <a:pt x="5439831" y="0"/>
                  </a:lnTo>
                  <a:lnTo>
                    <a:pt x="5439831" y="5035953"/>
                  </a:lnTo>
                  <a:lnTo>
                    <a:pt x="0" y="503595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3" id="13"/>
            <p:cNvSpPr txBox="true"/>
            <p:nvPr/>
          </p:nvSpPr>
          <p:spPr>
            <a:xfrm rot="0">
              <a:off x="925312" y="3212172"/>
              <a:ext cx="3663408" cy="481078"/>
            </a:xfrm>
            <a:prstGeom prst="rect">
              <a:avLst/>
            </a:prstGeom>
          </p:spPr>
          <p:txBody>
            <a:bodyPr anchor="t" rtlCol="false" tIns="0" lIns="0" bIns="0" rIns="0">
              <a:spAutoFit/>
            </a:bodyPr>
            <a:lstStyle/>
            <a:p>
              <a:pPr algn="l">
                <a:lnSpc>
                  <a:spcPts val="3039"/>
                </a:lnSpc>
              </a:pPr>
              <a:r>
                <a:rPr lang="en-US" sz="2171">
                  <a:solidFill>
                    <a:srgbClr val="FFFFFF"/>
                  </a:solidFill>
                  <a:latin typeface="Montserrat Semi-Bold Italics"/>
                  <a:ea typeface="Montserrat Semi-Bold Italics"/>
                  <a:cs typeface="Montserrat Semi-Bold Italics"/>
                  <a:sym typeface="Montserrat Semi-Bold Italics"/>
                </a:rPr>
                <a:t>(The goal was 300)</a:t>
              </a:r>
            </a:p>
          </p:txBody>
        </p:sp>
        <p:sp>
          <p:nvSpPr>
            <p:cNvPr name="TextBox 14" id="14"/>
            <p:cNvSpPr txBox="true"/>
            <p:nvPr/>
          </p:nvSpPr>
          <p:spPr>
            <a:xfrm rot="0">
              <a:off x="938627" y="1399890"/>
              <a:ext cx="3634689" cy="1500829"/>
            </a:xfrm>
            <a:prstGeom prst="rect">
              <a:avLst/>
            </a:prstGeom>
          </p:spPr>
          <p:txBody>
            <a:bodyPr anchor="t" rtlCol="false" tIns="0" lIns="0" bIns="0" rIns="0">
              <a:spAutoFit/>
            </a:bodyPr>
            <a:lstStyle/>
            <a:p>
              <a:pPr algn="ctr">
                <a:lnSpc>
                  <a:spcPts val="3722"/>
                </a:lnSpc>
              </a:pPr>
              <a:r>
                <a:rPr lang="en-US" sz="7444">
                  <a:solidFill>
                    <a:srgbClr val="FFFFFF"/>
                  </a:solidFill>
                  <a:latin typeface="Montserrat Heavy"/>
                  <a:ea typeface="Montserrat Heavy"/>
                  <a:cs typeface="Montserrat Heavy"/>
                  <a:sym typeface="Montserrat Heavy"/>
                </a:rPr>
                <a:t>370</a:t>
              </a:r>
            </a:p>
            <a:p>
              <a:pPr algn="ctr">
                <a:lnSpc>
                  <a:spcPts val="6203"/>
                </a:lnSpc>
              </a:pPr>
              <a:r>
                <a:rPr lang="en-US" sz="2481">
                  <a:solidFill>
                    <a:srgbClr val="FFFFFF"/>
                  </a:solidFill>
                  <a:latin typeface="Montserrat Bold"/>
                  <a:ea typeface="Montserrat Bold"/>
                  <a:cs typeface="Montserrat Bold"/>
                  <a:sym typeface="Montserrat Bold"/>
                </a:rPr>
                <a:t>Total Responses</a:t>
              </a:r>
            </a:p>
          </p:txBody>
        </p:sp>
      </p:grpSp>
      <p:grpSp>
        <p:nvGrpSpPr>
          <p:cNvPr name="Group 15" id="15"/>
          <p:cNvGrpSpPr/>
          <p:nvPr/>
        </p:nvGrpSpPr>
        <p:grpSpPr>
          <a:xfrm rot="0">
            <a:off x="10119248" y="4935936"/>
            <a:ext cx="6375054" cy="2212572"/>
            <a:chOff x="0" y="0"/>
            <a:chExt cx="8500072" cy="2950096"/>
          </a:xfrm>
        </p:grpSpPr>
        <p:sp>
          <p:nvSpPr>
            <p:cNvPr name="Freeform 16" id="16"/>
            <p:cNvSpPr/>
            <p:nvPr/>
          </p:nvSpPr>
          <p:spPr>
            <a:xfrm flipH="false" flipV="false" rot="0">
              <a:off x="0" y="0"/>
              <a:ext cx="8500072" cy="2950096"/>
            </a:xfrm>
            <a:custGeom>
              <a:avLst/>
              <a:gdLst/>
              <a:ahLst/>
              <a:cxnLst/>
              <a:rect r="r" b="b" t="t" l="l"/>
              <a:pathLst>
                <a:path h="2950096" w="8500072">
                  <a:moveTo>
                    <a:pt x="0" y="0"/>
                  </a:moveTo>
                  <a:lnTo>
                    <a:pt x="8500072" y="0"/>
                  </a:lnTo>
                  <a:lnTo>
                    <a:pt x="8500072" y="2950096"/>
                  </a:lnTo>
                  <a:lnTo>
                    <a:pt x="0" y="2950096"/>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7" id="17"/>
            <p:cNvSpPr txBox="true"/>
            <p:nvPr/>
          </p:nvSpPr>
          <p:spPr>
            <a:xfrm rot="0">
              <a:off x="2142036" y="388546"/>
              <a:ext cx="5393289" cy="1367950"/>
            </a:xfrm>
            <a:prstGeom prst="rect">
              <a:avLst/>
            </a:prstGeom>
          </p:spPr>
          <p:txBody>
            <a:bodyPr anchor="t" rtlCol="false" tIns="0" lIns="0" bIns="0" rIns="0">
              <a:spAutoFit/>
            </a:bodyPr>
            <a:lstStyle/>
            <a:p>
              <a:pPr algn="l">
                <a:lnSpc>
                  <a:spcPts val="2084"/>
                </a:lnSpc>
              </a:pPr>
              <a:r>
                <a:rPr lang="en-US" sz="1737">
                  <a:solidFill>
                    <a:srgbClr val="FFFFFF"/>
                  </a:solidFill>
                  <a:latin typeface="Montserrat Bold"/>
                  <a:ea typeface="Montserrat Bold"/>
                  <a:cs typeface="Montserrat Bold"/>
                  <a:sym typeface="Montserrat Bold"/>
                </a:rPr>
                <a:t>Number of people who expressed an interest in volunteering to better the community</a:t>
              </a:r>
            </a:p>
            <a:p>
              <a:pPr algn="l">
                <a:lnSpc>
                  <a:spcPts val="2127"/>
                </a:lnSpc>
              </a:pPr>
              <a:r>
                <a:rPr lang="en-US" sz="1519">
                  <a:solidFill>
                    <a:srgbClr val="FFFFFF"/>
                  </a:solidFill>
                  <a:latin typeface="Montserrat Semi-Bold Italics"/>
                  <a:ea typeface="Montserrat Semi-Bold Italics"/>
                  <a:cs typeface="Montserrat Semi-Bold Italics"/>
                  <a:sym typeface="Montserrat Semi-Bold Italics"/>
                </a:rPr>
                <a:t>133 of 370 (36%)</a:t>
              </a:r>
            </a:p>
          </p:txBody>
        </p:sp>
        <p:sp>
          <p:nvSpPr>
            <p:cNvPr name="TextBox 18" id="18"/>
            <p:cNvSpPr txBox="true"/>
            <p:nvPr/>
          </p:nvSpPr>
          <p:spPr>
            <a:xfrm rot="0">
              <a:off x="316704" y="470306"/>
              <a:ext cx="2098014" cy="993775"/>
            </a:xfrm>
            <a:prstGeom prst="rect">
              <a:avLst/>
            </a:prstGeom>
          </p:spPr>
          <p:txBody>
            <a:bodyPr anchor="t" rtlCol="false" tIns="0" lIns="0" bIns="0" rIns="0">
              <a:spAutoFit/>
            </a:bodyPr>
            <a:lstStyle/>
            <a:p>
              <a:pPr algn="l">
                <a:lnSpc>
                  <a:spcPts val="5999"/>
                </a:lnSpc>
              </a:pPr>
              <a:r>
                <a:rPr lang="en-US" sz="4999">
                  <a:solidFill>
                    <a:srgbClr val="FFFFFF"/>
                  </a:solidFill>
                  <a:latin typeface="Montserrat Heavy"/>
                  <a:ea typeface="Montserrat Heavy"/>
                  <a:cs typeface="Montserrat Heavy"/>
                  <a:sym typeface="Montserrat Heavy"/>
                </a:rPr>
                <a:t>133</a:t>
              </a:r>
            </a:p>
          </p:txBody>
        </p:sp>
      </p:grpSp>
      <p:sp>
        <p:nvSpPr>
          <p:cNvPr name="TextBox 19" id="19"/>
          <p:cNvSpPr txBox="true"/>
          <p:nvPr/>
        </p:nvSpPr>
        <p:spPr>
          <a:xfrm rot="0">
            <a:off x="2021642" y="2742763"/>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Who took the Survey</a:t>
            </a:r>
          </a:p>
        </p:txBody>
      </p:sp>
      <p:sp>
        <p:nvSpPr>
          <p:cNvPr name="TextBox 20" id="20"/>
          <p:cNvSpPr txBox="true"/>
          <p:nvPr/>
        </p:nvSpPr>
        <p:spPr>
          <a:xfrm rot="0">
            <a:off x="11531699" y="306614"/>
            <a:ext cx="6153514" cy="1027893"/>
          </a:xfrm>
          <a:prstGeom prst="rect">
            <a:avLst/>
          </a:prstGeom>
        </p:spPr>
        <p:txBody>
          <a:bodyPr anchor="t" rtlCol="false" tIns="0" lIns="0" bIns="0" rIns="0">
            <a:spAutoFit/>
          </a:bodyPr>
          <a:lstStyle/>
          <a:p>
            <a:pPr algn="r">
              <a:lnSpc>
                <a:spcPts val="4113"/>
              </a:lnSpc>
            </a:pPr>
            <a:r>
              <a:rPr lang="en-US" sz="2683">
                <a:solidFill>
                  <a:srgbClr val="2E2920"/>
                </a:solidFill>
                <a:latin typeface="Montserrat Medium"/>
                <a:ea typeface="Montserrat Medium"/>
                <a:cs typeface="Montserrat Medium"/>
                <a:sym typeface="Montserrat Medium"/>
              </a:rPr>
              <a:t>Community Benchmarking Report </a:t>
            </a:r>
            <a:r>
              <a:rPr lang="en-US" sz="2683">
                <a:solidFill>
                  <a:srgbClr val="476372"/>
                </a:solidFill>
                <a:latin typeface="Montserrat"/>
                <a:ea typeface="Montserrat"/>
                <a:cs typeface="Montserrat"/>
                <a:sym typeface="Montserrat"/>
              </a:rPr>
              <a:t>City of McPherson, KS | 2024</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4864590" y="221235"/>
            <a:ext cx="3876155" cy="960452"/>
          </a:xfrm>
          <a:custGeom>
            <a:avLst/>
            <a:gdLst/>
            <a:ahLst/>
            <a:cxnLst/>
            <a:rect r="r" b="b" t="t" l="l"/>
            <a:pathLst>
              <a:path h="960452" w="3876155">
                <a:moveTo>
                  <a:pt x="0" y="0"/>
                </a:moveTo>
                <a:lnTo>
                  <a:pt x="3876155" y="0"/>
                </a:lnTo>
                <a:lnTo>
                  <a:pt x="3876155" y="960451"/>
                </a:lnTo>
                <a:lnTo>
                  <a:pt x="0" y="9604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494442" y="221248"/>
            <a:ext cx="2497294" cy="1356165"/>
          </a:xfrm>
          <a:custGeom>
            <a:avLst/>
            <a:gdLst/>
            <a:ahLst/>
            <a:cxnLst/>
            <a:rect r="r" b="b" t="t" l="l"/>
            <a:pathLst>
              <a:path h="1356165" w="2497294">
                <a:moveTo>
                  <a:pt x="0" y="0"/>
                </a:moveTo>
                <a:lnTo>
                  <a:pt x="2497293" y="0"/>
                </a:lnTo>
                <a:lnTo>
                  <a:pt x="2497293" y="1356165"/>
                </a:lnTo>
                <a:lnTo>
                  <a:pt x="0" y="13561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493488" y="188831"/>
            <a:ext cx="7150875" cy="1025259"/>
          </a:xfrm>
          <a:custGeom>
            <a:avLst/>
            <a:gdLst/>
            <a:ahLst/>
            <a:cxnLst/>
            <a:rect r="r" b="b" t="t" l="l"/>
            <a:pathLst>
              <a:path h="1025259" w="7150875">
                <a:moveTo>
                  <a:pt x="0" y="0"/>
                </a:moveTo>
                <a:lnTo>
                  <a:pt x="7150875" y="0"/>
                </a:lnTo>
                <a:lnTo>
                  <a:pt x="7150875" y="1025259"/>
                </a:lnTo>
                <a:lnTo>
                  <a:pt x="0" y="102525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7059252" y="375357"/>
            <a:ext cx="1732469" cy="429279"/>
          </a:xfrm>
          <a:custGeom>
            <a:avLst/>
            <a:gdLst/>
            <a:ahLst/>
            <a:cxnLst/>
            <a:rect r="r" b="b" t="t" l="l"/>
            <a:pathLst>
              <a:path h="429279" w="1732469">
                <a:moveTo>
                  <a:pt x="0" y="0"/>
                </a:moveTo>
                <a:lnTo>
                  <a:pt x="1732469" y="0"/>
                </a:lnTo>
                <a:lnTo>
                  <a:pt x="1732469" y="429279"/>
                </a:lnTo>
                <a:lnTo>
                  <a:pt x="0" y="4292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5552946" y="375363"/>
            <a:ext cx="1116179" cy="606146"/>
          </a:xfrm>
          <a:custGeom>
            <a:avLst/>
            <a:gdLst/>
            <a:ahLst/>
            <a:cxnLst/>
            <a:rect r="r" b="b" t="t" l="l"/>
            <a:pathLst>
              <a:path h="606146" w="1116179">
                <a:moveTo>
                  <a:pt x="0" y="0"/>
                </a:moveTo>
                <a:lnTo>
                  <a:pt x="1116179" y="0"/>
                </a:lnTo>
                <a:lnTo>
                  <a:pt x="1116179" y="606145"/>
                </a:lnTo>
                <a:lnTo>
                  <a:pt x="0" y="6061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4252539" y="375357"/>
            <a:ext cx="4076030" cy="1009964"/>
          </a:xfrm>
          <a:custGeom>
            <a:avLst/>
            <a:gdLst/>
            <a:ahLst/>
            <a:cxnLst/>
            <a:rect r="r" b="b" t="t" l="l"/>
            <a:pathLst>
              <a:path h="1009964" w="4076030">
                <a:moveTo>
                  <a:pt x="0" y="0"/>
                </a:moveTo>
                <a:lnTo>
                  <a:pt x="4076029" y="0"/>
                </a:lnTo>
                <a:lnTo>
                  <a:pt x="4076029" y="1009963"/>
                </a:lnTo>
                <a:lnTo>
                  <a:pt x="0" y="1009963"/>
                </a:lnTo>
                <a:lnTo>
                  <a:pt x="0" y="0"/>
                </a:lnTo>
                <a:close/>
              </a:path>
            </a:pathLst>
          </a:custGeom>
          <a:blipFill>
            <a:blip r:embed="rId9"/>
            <a:stretch>
              <a:fillRect l="0" t="0" r="0" b="0"/>
            </a:stretch>
          </a:blipFill>
        </p:spPr>
      </p:sp>
      <p:sp>
        <p:nvSpPr>
          <p:cNvPr name="Freeform 9" id="9"/>
          <p:cNvSpPr/>
          <p:nvPr/>
        </p:nvSpPr>
        <p:spPr>
          <a:xfrm flipH="false" flipV="false" rot="0">
            <a:off x="708608" y="375371"/>
            <a:ext cx="2626067" cy="1426096"/>
          </a:xfrm>
          <a:custGeom>
            <a:avLst/>
            <a:gdLst/>
            <a:ahLst/>
            <a:cxnLst/>
            <a:rect r="r" b="b" t="t" l="l"/>
            <a:pathLst>
              <a:path h="1426096" w="2626067">
                <a:moveTo>
                  <a:pt x="0" y="0"/>
                </a:moveTo>
                <a:lnTo>
                  <a:pt x="2626067" y="0"/>
                </a:lnTo>
                <a:lnTo>
                  <a:pt x="2626067" y="1426096"/>
                </a:lnTo>
                <a:lnTo>
                  <a:pt x="0" y="1426096"/>
                </a:lnTo>
                <a:lnTo>
                  <a:pt x="0" y="0"/>
                </a:lnTo>
                <a:close/>
              </a:path>
            </a:pathLst>
          </a:custGeom>
          <a:blipFill>
            <a:blip r:embed="rId10"/>
            <a:stretch>
              <a:fillRect l="0" t="0" r="0" b="0"/>
            </a:stretch>
          </a:blipFill>
        </p:spPr>
      </p:sp>
      <p:sp>
        <p:nvSpPr>
          <p:cNvPr name="Freeform 10" id="10"/>
          <p:cNvSpPr/>
          <p:nvPr/>
        </p:nvSpPr>
        <p:spPr>
          <a:xfrm flipH="false" flipV="false" rot="0">
            <a:off x="9575119" y="360874"/>
            <a:ext cx="3196123" cy="458245"/>
          </a:xfrm>
          <a:custGeom>
            <a:avLst/>
            <a:gdLst/>
            <a:ahLst/>
            <a:cxnLst/>
            <a:rect r="r" b="b" t="t" l="l"/>
            <a:pathLst>
              <a:path h="458245" w="3196123">
                <a:moveTo>
                  <a:pt x="0" y="0"/>
                </a:moveTo>
                <a:lnTo>
                  <a:pt x="3196123" y="0"/>
                </a:lnTo>
                <a:lnTo>
                  <a:pt x="3196123" y="458245"/>
                </a:lnTo>
                <a:lnTo>
                  <a:pt x="0" y="4582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1" id="11"/>
          <p:cNvGrpSpPr/>
          <p:nvPr/>
        </p:nvGrpSpPr>
        <p:grpSpPr>
          <a:xfrm rot="0">
            <a:off x="2021642" y="2733238"/>
            <a:ext cx="9385805" cy="1423667"/>
            <a:chOff x="0" y="0"/>
            <a:chExt cx="12514406" cy="1898222"/>
          </a:xfrm>
        </p:grpSpPr>
        <p:sp>
          <p:nvSpPr>
            <p:cNvPr name="TextBox 12" id="12"/>
            <p:cNvSpPr txBox="true"/>
            <p:nvPr/>
          </p:nvSpPr>
          <p:spPr>
            <a:xfrm rot="0">
              <a:off x="0" y="9525"/>
              <a:ext cx="12514406" cy="941466"/>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What Makes Our Community </a:t>
              </a:r>
            </a:p>
          </p:txBody>
        </p:sp>
        <p:sp>
          <p:nvSpPr>
            <p:cNvPr name="TextBox 13" id="13"/>
            <p:cNvSpPr txBox="true"/>
            <p:nvPr/>
          </p:nvSpPr>
          <p:spPr>
            <a:xfrm rot="0">
              <a:off x="4301466" y="956756"/>
              <a:ext cx="3505614" cy="941466"/>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Special?</a:t>
              </a:r>
            </a:p>
          </p:txBody>
        </p:sp>
      </p:grpSp>
      <p:sp>
        <p:nvSpPr>
          <p:cNvPr name="TextBox 14" id="14"/>
          <p:cNvSpPr txBox="true"/>
          <p:nvPr/>
        </p:nvSpPr>
        <p:spPr>
          <a:xfrm rot="0">
            <a:off x="11531699" y="306614"/>
            <a:ext cx="6153514" cy="1027893"/>
          </a:xfrm>
          <a:prstGeom prst="rect">
            <a:avLst/>
          </a:prstGeom>
        </p:spPr>
        <p:txBody>
          <a:bodyPr anchor="t" rtlCol="false" tIns="0" lIns="0" bIns="0" rIns="0">
            <a:spAutoFit/>
          </a:bodyPr>
          <a:lstStyle/>
          <a:p>
            <a:pPr algn="r">
              <a:lnSpc>
                <a:spcPts val="4113"/>
              </a:lnSpc>
            </a:pPr>
            <a:r>
              <a:rPr lang="en-US" sz="2683">
                <a:solidFill>
                  <a:srgbClr val="2E2920"/>
                </a:solidFill>
                <a:latin typeface="Montserrat Medium"/>
                <a:ea typeface="Montserrat Medium"/>
                <a:cs typeface="Montserrat Medium"/>
                <a:sym typeface="Montserrat Medium"/>
              </a:rPr>
              <a:t>Community Benchmarking Report </a:t>
            </a:r>
            <a:r>
              <a:rPr lang="en-US" sz="2683">
                <a:solidFill>
                  <a:srgbClr val="476372"/>
                </a:solidFill>
                <a:latin typeface="Montserrat"/>
                <a:ea typeface="Montserrat"/>
                <a:cs typeface="Montserrat"/>
                <a:sym typeface="Montserrat"/>
              </a:rPr>
              <a:t>City of McPherson, KS | 2024</a:t>
            </a:r>
          </a:p>
        </p:txBody>
      </p:sp>
      <p:sp>
        <p:nvSpPr>
          <p:cNvPr name="TextBox 15" id="15"/>
          <p:cNvSpPr txBox="true"/>
          <p:nvPr/>
        </p:nvSpPr>
        <p:spPr>
          <a:xfrm rot="0">
            <a:off x="2145894" y="5318955"/>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Local Leaders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4864590" y="221235"/>
            <a:ext cx="3876155" cy="960452"/>
          </a:xfrm>
          <a:custGeom>
            <a:avLst/>
            <a:gdLst/>
            <a:ahLst/>
            <a:cxnLst/>
            <a:rect r="r" b="b" t="t" l="l"/>
            <a:pathLst>
              <a:path h="960452" w="3876155">
                <a:moveTo>
                  <a:pt x="0" y="0"/>
                </a:moveTo>
                <a:lnTo>
                  <a:pt x="3876155" y="0"/>
                </a:lnTo>
                <a:lnTo>
                  <a:pt x="3876155" y="960451"/>
                </a:lnTo>
                <a:lnTo>
                  <a:pt x="0" y="9604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494442" y="221248"/>
            <a:ext cx="2497294" cy="1356165"/>
          </a:xfrm>
          <a:custGeom>
            <a:avLst/>
            <a:gdLst/>
            <a:ahLst/>
            <a:cxnLst/>
            <a:rect r="r" b="b" t="t" l="l"/>
            <a:pathLst>
              <a:path h="1356165" w="2497294">
                <a:moveTo>
                  <a:pt x="0" y="0"/>
                </a:moveTo>
                <a:lnTo>
                  <a:pt x="2497293" y="0"/>
                </a:lnTo>
                <a:lnTo>
                  <a:pt x="2497293" y="1356165"/>
                </a:lnTo>
                <a:lnTo>
                  <a:pt x="0" y="13561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493488" y="188831"/>
            <a:ext cx="7150875" cy="1025259"/>
          </a:xfrm>
          <a:custGeom>
            <a:avLst/>
            <a:gdLst/>
            <a:ahLst/>
            <a:cxnLst/>
            <a:rect r="r" b="b" t="t" l="l"/>
            <a:pathLst>
              <a:path h="1025259" w="7150875">
                <a:moveTo>
                  <a:pt x="0" y="0"/>
                </a:moveTo>
                <a:lnTo>
                  <a:pt x="7150875" y="0"/>
                </a:lnTo>
                <a:lnTo>
                  <a:pt x="7150875" y="1025259"/>
                </a:lnTo>
                <a:lnTo>
                  <a:pt x="0" y="102525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7059252" y="375357"/>
            <a:ext cx="1732469" cy="429279"/>
          </a:xfrm>
          <a:custGeom>
            <a:avLst/>
            <a:gdLst/>
            <a:ahLst/>
            <a:cxnLst/>
            <a:rect r="r" b="b" t="t" l="l"/>
            <a:pathLst>
              <a:path h="429279" w="1732469">
                <a:moveTo>
                  <a:pt x="0" y="0"/>
                </a:moveTo>
                <a:lnTo>
                  <a:pt x="1732469" y="0"/>
                </a:lnTo>
                <a:lnTo>
                  <a:pt x="1732469" y="429279"/>
                </a:lnTo>
                <a:lnTo>
                  <a:pt x="0" y="4292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5552946" y="375363"/>
            <a:ext cx="1116179" cy="606146"/>
          </a:xfrm>
          <a:custGeom>
            <a:avLst/>
            <a:gdLst/>
            <a:ahLst/>
            <a:cxnLst/>
            <a:rect r="r" b="b" t="t" l="l"/>
            <a:pathLst>
              <a:path h="606146" w="1116179">
                <a:moveTo>
                  <a:pt x="0" y="0"/>
                </a:moveTo>
                <a:lnTo>
                  <a:pt x="1116179" y="0"/>
                </a:lnTo>
                <a:lnTo>
                  <a:pt x="1116179" y="606145"/>
                </a:lnTo>
                <a:lnTo>
                  <a:pt x="0" y="6061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4252539" y="375357"/>
            <a:ext cx="4076030" cy="1009964"/>
          </a:xfrm>
          <a:custGeom>
            <a:avLst/>
            <a:gdLst/>
            <a:ahLst/>
            <a:cxnLst/>
            <a:rect r="r" b="b" t="t" l="l"/>
            <a:pathLst>
              <a:path h="1009964" w="4076030">
                <a:moveTo>
                  <a:pt x="0" y="0"/>
                </a:moveTo>
                <a:lnTo>
                  <a:pt x="4076029" y="0"/>
                </a:lnTo>
                <a:lnTo>
                  <a:pt x="4076029" y="1009963"/>
                </a:lnTo>
                <a:lnTo>
                  <a:pt x="0" y="1009963"/>
                </a:lnTo>
                <a:lnTo>
                  <a:pt x="0" y="0"/>
                </a:lnTo>
                <a:close/>
              </a:path>
            </a:pathLst>
          </a:custGeom>
          <a:blipFill>
            <a:blip r:embed="rId9"/>
            <a:stretch>
              <a:fillRect l="0" t="0" r="0" b="0"/>
            </a:stretch>
          </a:blipFill>
        </p:spPr>
      </p:sp>
      <p:sp>
        <p:nvSpPr>
          <p:cNvPr name="Freeform 9" id="9"/>
          <p:cNvSpPr/>
          <p:nvPr/>
        </p:nvSpPr>
        <p:spPr>
          <a:xfrm flipH="false" flipV="false" rot="0">
            <a:off x="708608" y="375371"/>
            <a:ext cx="2626067" cy="1426096"/>
          </a:xfrm>
          <a:custGeom>
            <a:avLst/>
            <a:gdLst/>
            <a:ahLst/>
            <a:cxnLst/>
            <a:rect r="r" b="b" t="t" l="l"/>
            <a:pathLst>
              <a:path h="1426096" w="2626067">
                <a:moveTo>
                  <a:pt x="0" y="0"/>
                </a:moveTo>
                <a:lnTo>
                  <a:pt x="2626067" y="0"/>
                </a:lnTo>
                <a:lnTo>
                  <a:pt x="2626067" y="1426096"/>
                </a:lnTo>
                <a:lnTo>
                  <a:pt x="0" y="1426096"/>
                </a:lnTo>
                <a:lnTo>
                  <a:pt x="0" y="0"/>
                </a:lnTo>
                <a:close/>
              </a:path>
            </a:pathLst>
          </a:custGeom>
          <a:blipFill>
            <a:blip r:embed="rId10"/>
            <a:stretch>
              <a:fillRect l="0" t="0" r="0" b="0"/>
            </a:stretch>
          </a:blipFill>
        </p:spPr>
      </p:sp>
      <p:sp>
        <p:nvSpPr>
          <p:cNvPr name="Freeform 10" id="10"/>
          <p:cNvSpPr/>
          <p:nvPr/>
        </p:nvSpPr>
        <p:spPr>
          <a:xfrm flipH="false" flipV="false" rot="0">
            <a:off x="9575119" y="360874"/>
            <a:ext cx="3196123" cy="458245"/>
          </a:xfrm>
          <a:custGeom>
            <a:avLst/>
            <a:gdLst/>
            <a:ahLst/>
            <a:cxnLst/>
            <a:rect r="r" b="b" t="t" l="l"/>
            <a:pathLst>
              <a:path h="458245" w="3196123">
                <a:moveTo>
                  <a:pt x="0" y="0"/>
                </a:moveTo>
                <a:lnTo>
                  <a:pt x="3196123" y="0"/>
                </a:lnTo>
                <a:lnTo>
                  <a:pt x="3196123" y="458245"/>
                </a:lnTo>
                <a:lnTo>
                  <a:pt x="0" y="4582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1" id="11"/>
          <p:cNvGrpSpPr/>
          <p:nvPr/>
        </p:nvGrpSpPr>
        <p:grpSpPr>
          <a:xfrm rot="0">
            <a:off x="2260022" y="3680745"/>
            <a:ext cx="14630195" cy="5577555"/>
            <a:chOff x="0" y="0"/>
            <a:chExt cx="19506926" cy="7436740"/>
          </a:xfrm>
        </p:grpSpPr>
        <p:sp>
          <p:nvSpPr>
            <p:cNvPr name="Freeform 12" id="12"/>
            <p:cNvSpPr/>
            <p:nvPr/>
          </p:nvSpPr>
          <p:spPr>
            <a:xfrm flipH="false" flipV="false" rot="0">
              <a:off x="0" y="0"/>
              <a:ext cx="19506926" cy="7436740"/>
            </a:xfrm>
            <a:custGeom>
              <a:avLst/>
              <a:gdLst/>
              <a:ahLst/>
              <a:cxnLst/>
              <a:rect r="r" b="b" t="t" l="l"/>
              <a:pathLst>
                <a:path h="7436740" w="19506926">
                  <a:moveTo>
                    <a:pt x="0" y="0"/>
                  </a:moveTo>
                  <a:lnTo>
                    <a:pt x="19506926" y="0"/>
                  </a:lnTo>
                  <a:lnTo>
                    <a:pt x="19506926" y="7436740"/>
                  </a:lnTo>
                  <a:lnTo>
                    <a:pt x="0" y="743674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3" id="13"/>
            <p:cNvSpPr/>
            <p:nvPr/>
          </p:nvSpPr>
          <p:spPr>
            <a:xfrm flipH="false" flipV="false" rot="0">
              <a:off x="190365" y="1065631"/>
              <a:ext cx="9390125" cy="5685289"/>
            </a:xfrm>
            <a:custGeom>
              <a:avLst/>
              <a:gdLst/>
              <a:ahLst/>
              <a:cxnLst/>
              <a:rect r="r" b="b" t="t" l="l"/>
              <a:pathLst>
                <a:path h="5685289" w="9390125">
                  <a:moveTo>
                    <a:pt x="0" y="0"/>
                  </a:moveTo>
                  <a:lnTo>
                    <a:pt x="9390126" y="0"/>
                  </a:lnTo>
                  <a:lnTo>
                    <a:pt x="9390126" y="5685290"/>
                  </a:lnTo>
                  <a:lnTo>
                    <a:pt x="0" y="5685290"/>
                  </a:lnTo>
                  <a:lnTo>
                    <a:pt x="0" y="0"/>
                  </a:lnTo>
                  <a:close/>
                </a:path>
              </a:pathLst>
            </a:custGeom>
            <a:blipFill>
              <a:blip r:embed="rId13"/>
              <a:stretch>
                <a:fillRect l="0" t="0" r="0" b="0"/>
              </a:stretch>
            </a:blipFill>
          </p:spPr>
        </p:sp>
        <p:sp>
          <p:nvSpPr>
            <p:cNvPr name="Freeform 14" id="14"/>
            <p:cNvSpPr/>
            <p:nvPr/>
          </p:nvSpPr>
          <p:spPr>
            <a:xfrm flipH="false" flipV="false" rot="0">
              <a:off x="10024217" y="1065631"/>
              <a:ext cx="9194562" cy="5685289"/>
            </a:xfrm>
            <a:custGeom>
              <a:avLst/>
              <a:gdLst/>
              <a:ahLst/>
              <a:cxnLst/>
              <a:rect r="r" b="b" t="t" l="l"/>
              <a:pathLst>
                <a:path h="5685289" w="9194562">
                  <a:moveTo>
                    <a:pt x="0" y="0"/>
                  </a:moveTo>
                  <a:lnTo>
                    <a:pt x="9194562" y="0"/>
                  </a:lnTo>
                  <a:lnTo>
                    <a:pt x="9194562" y="5685290"/>
                  </a:lnTo>
                  <a:lnTo>
                    <a:pt x="0" y="568529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5" id="15"/>
            <p:cNvSpPr/>
            <p:nvPr/>
          </p:nvSpPr>
          <p:spPr>
            <a:xfrm flipH="false" flipV="false" rot="0">
              <a:off x="10024217" y="1065631"/>
              <a:ext cx="9194562" cy="5685289"/>
            </a:xfrm>
            <a:custGeom>
              <a:avLst/>
              <a:gdLst/>
              <a:ahLst/>
              <a:cxnLst/>
              <a:rect r="r" b="b" t="t" l="l"/>
              <a:pathLst>
                <a:path h="5685289" w="9194562">
                  <a:moveTo>
                    <a:pt x="0" y="0"/>
                  </a:moveTo>
                  <a:lnTo>
                    <a:pt x="9194562" y="0"/>
                  </a:lnTo>
                  <a:lnTo>
                    <a:pt x="9194562" y="5685290"/>
                  </a:lnTo>
                  <a:lnTo>
                    <a:pt x="0" y="5685290"/>
                  </a:lnTo>
                  <a:lnTo>
                    <a:pt x="0" y="0"/>
                  </a:lnTo>
                  <a:close/>
                </a:path>
              </a:pathLst>
            </a:custGeom>
            <a:blipFill>
              <a:blip r:embed="rId16"/>
              <a:stretch>
                <a:fillRect l="0" t="0" r="0" b="0"/>
              </a:stretch>
            </a:blipFill>
          </p:spPr>
        </p:sp>
        <p:sp>
          <p:nvSpPr>
            <p:cNvPr name="Freeform 16" id="16"/>
            <p:cNvSpPr/>
            <p:nvPr/>
          </p:nvSpPr>
          <p:spPr>
            <a:xfrm flipH="false" flipV="false" rot="0">
              <a:off x="190350" y="5864973"/>
              <a:ext cx="846882" cy="885947"/>
            </a:xfrm>
            <a:custGeom>
              <a:avLst/>
              <a:gdLst/>
              <a:ahLst/>
              <a:cxnLst/>
              <a:rect r="r" b="b" t="t" l="l"/>
              <a:pathLst>
                <a:path h="885947" w="846882">
                  <a:moveTo>
                    <a:pt x="0" y="0"/>
                  </a:moveTo>
                  <a:lnTo>
                    <a:pt x="846882" y="0"/>
                  </a:lnTo>
                  <a:lnTo>
                    <a:pt x="846882" y="885948"/>
                  </a:lnTo>
                  <a:lnTo>
                    <a:pt x="0" y="885948"/>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7" id="17"/>
            <p:cNvSpPr/>
            <p:nvPr/>
          </p:nvSpPr>
          <p:spPr>
            <a:xfrm flipH="false" flipV="false" rot="0">
              <a:off x="190350" y="5864973"/>
              <a:ext cx="846882" cy="885947"/>
            </a:xfrm>
            <a:custGeom>
              <a:avLst/>
              <a:gdLst/>
              <a:ahLst/>
              <a:cxnLst/>
              <a:rect r="r" b="b" t="t" l="l"/>
              <a:pathLst>
                <a:path h="885947" w="846882">
                  <a:moveTo>
                    <a:pt x="0" y="0"/>
                  </a:moveTo>
                  <a:lnTo>
                    <a:pt x="846882" y="0"/>
                  </a:lnTo>
                  <a:lnTo>
                    <a:pt x="846882" y="885948"/>
                  </a:lnTo>
                  <a:lnTo>
                    <a:pt x="0" y="885948"/>
                  </a:lnTo>
                  <a:lnTo>
                    <a:pt x="0" y="0"/>
                  </a:lnTo>
                  <a:close/>
                </a:path>
              </a:pathLst>
            </a:custGeom>
            <a:blipFill>
              <a:blip r:embed="rId19"/>
              <a:stretch>
                <a:fillRect l="0" t="0" r="-187840" b="0"/>
              </a:stretch>
            </a:blipFill>
          </p:spPr>
        </p:sp>
        <p:sp>
          <p:nvSpPr>
            <p:cNvPr name="Freeform 18" id="18"/>
            <p:cNvSpPr/>
            <p:nvPr/>
          </p:nvSpPr>
          <p:spPr>
            <a:xfrm flipH="false" flipV="false" rot="0">
              <a:off x="18456034" y="5864973"/>
              <a:ext cx="846882" cy="885947"/>
            </a:xfrm>
            <a:custGeom>
              <a:avLst/>
              <a:gdLst/>
              <a:ahLst/>
              <a:cxnLst/>
              <a:rect r="r" b="b" t="t" l="l"/>
              <a:pathLst>
                <a:path h="885947" w="846882">
                  <a:moveTo>
                    <a:pt x="0" y="0"/>
                  </a:moveTo>
                  <a:lnTo>
                    <a:pt x="846882" y="0"/>
                  </a:lnTo>
                  <a:lnTo>
                    <a:pt x="846882" y="885948"/>
                  </a:lnTo>
                  <a:lnTo>
                    <a:pt x="0" y="885948"/>
                  </a:lnTo>
                  <a:lnTo>
                    <a:pt x="0" y="0"/>
                  </a:lnTo>
                  <a:close/>
                </a:path>
              </a:pathLst>
            </a:custGeom>
            <a:blipFill>
              <a:blip r:embed="rId17">
                <a:extLst>
                  <a:ext uri="{96DAC541-7B7A-43D3-8B79-37D633B846F1}">
                    <asvg:svgBlip xmlns:asvg="http://schemas.microsoft.com/office/drawing/2016/SVG/main" r:embed="rId20"/>
                  </a:ext>
                </a:extLst>
              </a:blip>
              <a:stretch>
                <a:fillRect l="0" t="0" r="0" b="0"/>
              </a:stretch>
            </a:blipFill>
          </p:spPr>
        </p:sp>
        <p:sp>
          <p:nvSpPr>
            <p:cNvPr name="Freeform 19" id="19"/>
            <p:cNvSpPr/>
            <p:nvPr/>
          </p:nvSpPr>
          <p:spPr>
            <a:xfrm flipH="false" flipV="false" rot="0">
              <a:off x="18456034" y="5864973"/>
              <a:ext cx="846882" cy="885947"/>
            </a:xfrm>
            <a:custGeom>
              <a:avLst/>
              <a:gdLst/>
              <a:ahLst/>
              <a:cxnLst/>
              <a:rect r="r" b="b" t="t" l="l"/>
              <a:pathLst>
                <a:path h="885947" w="846882">
                  <a:moveTo>
                    <a:pt x="0" y="0"/>
                  </a:moveTo>
                  <a:lnTo>
                    <a:pt x="846882" y="0"/>
                  </a:lnTo>
                  <a:lnTo>
                    <a:pt x="846882" y="885948"/>
                  </a:lnTo>
                  <a:lnTo>
                    <a:pt x="0" y="885948"/>
                  </a:lnTo>
                  <a:lnTo>
                    <a:pt x="0" y="0"/>
                  </a:lnTo>
                  <a:close/>
                </a:path>
              </a:pathLst>
            </a:custGeom>
            <a:blipFill>
              <a:blip r:embed="rId19"/>
              <a:stretch>
                <a:fillRect l="-187840" t="0" r="0" b="0"/>
              </a:stretch>
            </a:blipFill>
          </p:spPr>
        </p:sp>
        <p:sp>
          <p:nvSpPr>
            <p:cNvPr name="TextBox 20" id="20"/>
            <p:cNvSpPr txBox="true"/>
            <p:nvPr/>
          </p:nvSpPr>
          <p:spPr>
            <a:xfrm rot="0">
              <a:off x="269177" y="213961"/>
              <a:ext cx="5438775" cy="505852"/>
            </a:xfrm>
            <a:prstGeom prst="rect">
              <a:avLst/>
            </a:prstGeom>
          </p:spPr>
          <p:txBody>
            <a:bodyPr anchor="t" rtlCol="false" tIns="0" lIns="0" bIns="0" rIns="0">
              <a:spAutoFit/>
            </a:bodyPr>
            <a:lstStyle/>
            <a:p>
              <a:pPr algn="l">
                <a:lnSpc>
                  <a:spcPts val="3144"/>
                </a:lnSpc>
              </a:pPr>
              <a:r>
                <a:rPr lang="en-US" sz="2246">
                  <a:solidFill>
                    <a:srgbClr val="4B4459"/>
                  </a:solidFill>
                  <a:latin typeface="Montserrat Bold"/>
                  <a:ea typeface="Montserrat Bold"/>
                  <a:cs typeface="Montserrat Bold"/>
                  <a:sym typeface="Montserrat Bold"/>
                </a:rPr>
                <a:t>Our Economic Perceptions</a:t>
              </a:r>
            </a:p>
          </p:txBody>
        </p:sp>
        <p:sp>
          <p:nvSpPr>
            <p:cNvPr name="TextBox 21" id="21"/>
            <p:cNvSpPr txBox="true"/>
            <p:nvPr/>
          </p:nvSpPr>
          <p:spPr>
            <a:xfrm rot="0">
              <a:off x="10010287" y="215784"/>
              <a:ext cx="7615996" cy="505852"/>
            </a:xfrm>
            <a:prstGeom prst="rect">
              <a:avLst/>
            </a:prstGeom>
          </p:spPr>
          <p:txBody>
            <a:bodyPr anchor="t" rtlCol="false" tIns="0" lIns="0" bIns="0" rIns="0">
              <a:spAutoFit/>
            </a:bodyPr>
            <a:lstStyle/>
            <a:p>
              <a:pPr algn="l">
                <a:lnSpc>
                  <a:spcPts val="3144"/>
                </a:lnSpc>
              </a:pPr>
              <a:r>
                <a:rPr lang="en-US" sz="2246">
                  <a:solidFill>
                    <a:srgbClr val="4B4459"/>
                  </a:solidFill>
                  <a:latin typeface="Montserrat Bold"/>
                  <a:ea typeface="Montserrat Bold"/>
                  <a:cs typeface="Montserrat Bold"/>
                  <a:sym typeface="Montserrat Bold"/>
                </a:rPr>
                <a:t>Year Over Year Change (2023 vs 2024)</a:t>
              </a:r>
            </a:p>
          </p:txBody>
        </p:sp>
        <p:sp>
          <p:nvSpPr>
            <p:cNvPr name="TextBox 22" id="22"/>
            <p:cNvSpPr txBox="true"/>
            <p:nvPr/>
          </p:nvSpPr>
          <p:spPr>
            <a:xfrm rot="0">
              <a:off x="256214" y="6913266"/>
              <a:ext cx="7282999" cy="318085"/>
            </a:xfrm>
            <a:prstGeom prst="rect">
              <a:avLst/>
            </a:prstGeom>
          </p:spPr>
          <p:txBody>
            <a:bodyPr anchor="t" rtlCol="false" tIns="0" lIns="0" bIns="0" rIns="0">
              <a:spAutoFit/>
            </a:bodyPr>
            <a:lstStyle/>
            <a:p>
              <a:pPr algn="l">
                <a:lnSpc>
                  <a:spcPts val="2096"/>
                </a:lnSpc>
              </a:pPr>
              <a:r>
                <a:rPr lang="en-US" sz="1497" spc="-22">
                  <a:solidFill>
                    <a:srgbClr val="000000"/>
                  </a:solidFill>
                  <a:latin typeface="IBM Plex Sans"/>
                  <a:ea typeface="IBM Plex Sans"/>
                  <a:cs typeface="IBM Plex Sans"/>
                  <a:sym typeface="IBM Plex Sans"/>
                </a:rPr>
                <a:t>Employment opportunities need to be a focus for a shift this big.</a:t>
              </a:r>
            </a:p>
          </p:txBody>
        </p:sp>
        <p:sp>
          <p:nvSpPr>
            <p:cNvPr name="TextBox 23" id="23"/>
            <p:cNvSpPr txBox="true"/>
            <p:nvPr/>
          </p:nvSpPr>
          <p:spPr>
            <a:xfrm rot="0">
              <a:off x="9992268" y="6900873"/>
              <a:ext cx="9152200" cy="302681"/>
            </a:xfrm>
            <a:prstGeom prst="rect">
              <a:avLst/>
            </a:prstGeom>
          </p:spPr>
          <p:txBody>
            <a:bodyPr anchor="t" rtlCol="false" tIns="0" lIns="0" bIns="0" rIns="0">
              <a:spAutoFit/>
            </a:bodyPr>
            <a:lstStyle/>
            <a:p>
              <a:pPr algn="l">
                <a:lnSpc>
                  <a:spcPts val="1921"/>
                </a:lnSpc>
              </a:pPr>
              <a:r>
                <a:rPr lang="en-US" sz="1372" spc="-20">
                  <a:solidFill>
                    <a:srgbClr val="000000"/>
                  </a:solidFill>
                  <a:latin typeface="IBM Plex Sans"/>
                  <a:ea typeface="IBM Plex Sans"/>
                  <a:cs typeface="IBM Plex Sans"/>
                  <a:sym typeface="IBM Plex Sans"/>
                </a:rPr>
                <a:t>Although current employment opportunities are high, the shift went down from last year.</a:t>
              </a:r>
            </a:p>
          </p:txBody>
        </p:sp>
      </p:grpSp>
      <p:sp>
        <p:nvSpPr>
          <p:cNvPr name="TextBox 24" id="24"/>
          <p:cNvSpPr txBox="true"/>
          <p:nvPr/>
        </p:nvSpPr>
        <p:spPr>
          <a:xfrm rot="0">
            <a:off x="2021642" y="2742763"/>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Economic Confidence</a:t>
            </a:r>
          </a:p>
        </p:txBody>
      </p:sp>
      <p:sp>
        <p:nvSpPr>
          <p:cNvPr name="TextBox 25" id="25"/>
          <p:cNvSpPr txBox="true"/>
          <p:nvPr/>
        </p:nvSpPr>
        <p:spPr>
          <a:xfrm rot="0">
            <a:off x="11531699" y="306614"/>
            <a:ext cx="6153514" cy="1027893"/>
          </a:xfrm>
          <a:prstGeom prst="rect">
            <a:avLst/>
          </a:prstGeom>
        </p:spPr>
        <p:txBody>
          <a:bodyPr anchor="t" rtlCol="false" tIns="0" lIns="0" bIns="0" rIns="0">
            <a:spAutoFit/>
          </a:bodyPr>
          <a:lstStyle/>
          <a:p>
            <a:pPr algn="r">
              <a:lnSpc>
                <a:spcPts val="4113"/>
              </a:lnSpc>
            </a:pPr>
            <a:r>
              <a:rPr lang="en-US" sz="2683">
                <a:solidFill>
                  <a:srgbClr val="2E2920"/>
                </a:solidFill>
                <a:latin typeface="Montserrat Medium"/>
                <a:ea typeface="Montserrat Medium"/>
                <a:cs typeface="Montserrat Medium"/>
                <a:sym typeface="Montserrat Medium"/>
              </a:rPr>
              <a:t>Community Benchmarking Report </a:t>
            </a:r>
            <a:r>
              <a:rPr lang="en-US" sz="2683">
                <a:solidFill>
                  <a:srgbClr val="476372"/>
                </a:solidFill>
                <a:latin typeface="Montserrat"/>
                <a:ea typeface="Montserrat"/>
                <a:cs typeface="Montserrat"/>
                <a:sym typeface="Montserrat"/>
              </a:rPr>
              <a:t>City of McPherson, KS | 2024</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4864590" y="221235"/>
            <a:ext cx="3876155" cy="960452"/>
          </a:xfrm>
          <a:custGeom>
            <a:avLst/>
            <a:gdLst/>
            <a:ahLst/>
            <a:cxnLst/>
            <a:rect r="r" b="b" t="t" l="l"/>
            <a:pathLst>
              <a:path h="960452" w="3876155">
                <a:moveTo>
                  <a:pt x="0" y="0"/>
                </a:moveTo>
                <a:lnTo>
                  <a:pt x="3876155" y="0"/>
                </a:lnTo>
                <a:lnTo>
                  <a:pt x="3876155" y="960451"/>
                </a:lnTo>
                <a:lnTo>
                  <a:pt x="0" y="9604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494442" y="221248"/>
            <a:ext cx="2497294" cy="1356165"/>
          </a:xfrm>
          <a:custGeom>
            <a:avLst/>
            <a:gdLst/>
            <a:ahLst/>
            <a:cxnLst/>
            <a:rect r="r" b="b" t="t" l="l"/>
            <a:pathLst>
              <a:path h="1356165" w="2497294">
                <a:moveTo>
                  <a:pt x="0" y="0"/>
                </a:moveTo>
                <a:lnTo>
                  <a:pt x="2497293" y="0"/>
                </a:lnTo>
                <a:lnTo>
                  <a:pt x="2497293" y="1356165"/>
                </a:lnTo>
                <a:lnTo>
                  <a:pt x="0" y="13561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493488" y="188831"/>
            <a:ext cx="7150875" cy="1025259"/>
          </a:xfrm>
          <a:custGeom>
            <a:avLst/>
            <a:gdLst/>
            <a:ahLst/>
            <a:cxnLst/>
            <a:rect r="r" b="b" t="t" l="l"/>
            <a:pathLst>
              <a:path h="1025259" w="7150875">
                <a:moveTo>
                  <a:pt x="0" y="0"/>
                </a:moveTo>
                <a:lnTo>
                  <a:pt x="7150875" y="0"/>
                </a:lnTo>
                <a:lnTo>
                  <a:pt x="7150875" y="1025259"/>
                </a:lnTo>
                <a:lnTo>
                  <a:pt x="0" y="102525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7059252" y="375357"/>
            <a:ext cx="1732469" cy="429279"/>
          </a:xfrm>
          <a:custGeom>
            <a:avLst/>
            <a:gdLst/>
            <a:ahLst/>
            <a:cxnLst/>
            <a:rect r="r" b="b" t="t" l="l"/>
            <a:pathLst>
              <a:path h="429279" w="1732469">
                <a:moveTo>
                  <a:pt x="0" y="0"/>
                </a:moveTo>
                <a:lnTo>
                  <a:pt x="1732469" y="0"/>
                </a:lnTo>
                <a:lnTo>
                  <a:pt x="1732469" y="429279"/>
                </a:lnTo>
                <a:lnTo>
                  <a:pt x="0" y="4292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5552946" y="375363"/>
            <a:ext cx="1116179" cy="606146"/>
          </a:xfrm>
          <a:custGeom>
            <a:avLst/>
            <a:gdLst/>
            <a:ahLst/>
            <a:cxnLst/>
            <a:rect r="r" b="b" t="t" l="l"/>
            <a:pathLst>
              <a:path h="606146" w="1116179">
                <a:moveTo>
                  <a:pt x="0" y="0"/>
                </a:moveTo>
                <a:lnTo>
                  <a:pt x="1116179" y="0"/>
                </a:lnTo>
                <a:lnTo>
                  <a:pt x="1116179" y="606145"/>
                </a:lnTo>
                <a:lnTo>
                  <a:pt x="0" y="6061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4252539" y="375357"/>
            <a:ext cx="4076030" cy="1009964"/>
          </a:xfrm>
          <a:custGeom>
            <a:avLst/>
            <a:gdLst/>
            <a:ahLst/>
            <a:cxnLst/>
            <a:rect r="r" b="b" t="t" l="l"/>
            <a:pathLst>
              <a:path h="1009964" w="4076030">
                <a:moveTo>
                  <a:pt x="0" y="0"/>
                </a:moveTo>
                <a:lnTo>
                  <a:pt x="4076029" y="0"/>
                </a:lnTo>
                <a:lnTo>
                  <a:pt x="4076029" y="1009963"/>
                </a:lnTo>
                <a:lnTo>
                  <a:pt x="0" y="1009963"/>
                </a:lnTo>
                <a:lnTo>
                  <a:pt x="0" y="0"/>
                </a:lnTo>
                <a:close/>
              </a:path>
            </a:pathLst>
          </a:custGeom>
          <a:blipFill>
            <a:blip r:embed="rId9"/>
            <a:stretch>
              <a:fillRect l="0" t="0" r="0" b="0"/>
            </a:stretch>
          </a:blipFill>
        </p:spPr>
      </p:sp>
      <p:sp>
        <p:nvSpPr>
          <p:cNvPr name="Freeform 9" id="9"/>
          <p:cNvSpPr/>
          <p:nvPr/>
        </p:nvSpPr>
        <p:spPr>
          <a:xfrm flipH="false" flipV="false" rot="0">
            <a:off x="708608" y="375371"/>
            <a:ext cx="2626067" cy="1426096"/>
          </a:xfrm>
          <a:custGeom>
            <a:avLst/>
            <a:gdLst/>
            <a:ahLst/>
            <a:cxnLst/>
            <a:rect r="r" b="b" t="t" l="l"/>
            <a:pathLst>
              <a:path h="1426096" w="2626067">
                <a:moveTo>
                  <a:pt x="0" y="0"/>
                </a:moveTo>
                <a:lnTo>
                  <a:pt x="2626067" y="0"/>
                </a:lnTo>
                <a:lnTo>
                  <a:pt x="2626067" y="1426096"/>
                </a:lnTo>
                <a:lnTo>
                  <a:pt x="0" y="1426096"/>
                </a:lnTo>
                <a:lnTo>
                  <a:pt x="0" y="0"/>
                </a:lnTo>
                <a:close/>
              </a:path>
            </a:pathLst>
          </a:custGeom>
          <a:blipFill>
            <a:blip r:embed="rId10"/>
            <a:stretch>
              <a:fillRect l="0" t="0" r="0" b="0"/>
            </a:stretch>
          </a:blipFill>
        </p:spPr>
      </p:sp>
      <p:sp>
        <p:nvSpPr>
          <p:cNvPr name="Freeform 10" id="10"/>
          <p:cNvSpPr/>
          <p:nvPr/>
        </p:nvSpPr>
        <p:spPr>
          <a:xfrm flipH="false" flipV="false" rot="0">
            <a:off x="9575119" y="360874"/>
            <a:ext cx="3196123" cy="458245"/>
          </a:xfrm>
          <a:custGeom>
            <a:avLst/>
            <a:gdLst/>
            <a:ahLst/>
            <a:cxnLst/>
            <a:rect r="r" b="b" t="t" l="l"/>
            <a:pathLst>
              <a:path h="458245" w="3196123">
                <a:moveTo>
                  <a:pt x="0" y="0"/>
                </a:moveTo>
                <a:lnTo>
                  <a:pt x="3196123" y="0"/>
                </a:lnTo>
                <a:lnTo>
                  <a:pt x="3196123" y="458245"/>
                </a:lnTo>
                <a:lnTo>
                  <a:pt x="0" y="4582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1" id="11"/>
          <p:cNvSpPr txBox="true"/>
          <p:nvPr/>
        </p:nvSpPr>
        <p:spPr>
          <a:xfrm rot="0">
            <a:off x="2021642" y="2742763"/>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Economic Confidence</a:t>
            </a:r>
          </a:p>
        </p:txBody>
      </p:sp>
      <p:sp>
        <p:nvSpPr>
          <p:cNvPr name="TextBox 12" id="12"/>
          <p:cNvSpPr txBox="true"/>
          <p:nvPr/>
        </p:nvSpPr>
        <p:spPr>
          <a:xfrm rot="0">
            <a:off x="11531699" y="306614"/>
            <a:ext cx="6153514" cy="1027893"/>
          </a:xfrm>
          <a:prstGeom prst="rect">
            <a:avLst/>
          </a:prstGeom>
        </p:spPr>
        <p:txBody>
          <a:bodyPr anchor="t" rtlCol="false" tIns="0" lIns="0" bIns="0" rIns="0">
            <a:spAutoFit/>
          </a:bodyPr>
          <a:lstStyle/>
          <a:p>
            <a:pPr algn="r">
              <a:lnSpc>
                <a:spcPts val="4113"/>
              </a:lnSpc>
            </a:pPr>
            <a:r>
              <a:rPr lang="en-US" sz="2683">
                <a:solidFill>
                  <a:srgbClr val="2E2920"/>
                </a:solidFill>
                <a:latin typeface="Montserrat Medium"/>
                <a:ea typeface="Montserrat Medium"/>
                <a:cs typeface="Montserrat Medium"/>
                <a:sym typeface="Montserrat Medium"/>
              </a:rPr>
              <a:t>Community Benchmarking Report </a:t>
            </a:r>
            <a:r>
              <a:rPr lang="en-US" sz="2683">
                <a:solidFill>
                  <a:srgbClr val="476372"/>
                </a:solidFill>
                <a:latin typeface="Montserrat"/>
                <a:ea typeface="Montserrat"/>
                <a:cs typeface="Montserrat"/>
                <a:sym typeface="Montserrat"/>
              </a:rPr>
              <a:t>City of McPherson, KS | 2024</a:t>
            </a:r>
          </a:p>
        </p:txBody>
      </p:sp>
      <p:grpSp>
        <p:nvGrpSpPr>
          <p:cNvPr name="Group 13" id="13"/>
          <p:cNvGrpSpPr/>
          <p:nvPr/>
        </p:nvGrpSpPr>
        <p:grpSpPr>
          <a:xfrm rot="0">
            <a:off x="2501825" y="3600450"/>
            <a:ext cx="14757475" cy="5128973"/>
            <a:chOff x="0" y="0"/>
            <a:chExt cx="3886742" cy="1350841"/>
          </a:xfrm>
        </p:grpSpPr>
        <p:sp>
          <p:nvSpPr>
            <p:cNvPr name="Freeform 14" id="14"/>
            <p:cNvSpPr/>
            <p:nvPr/>
          </p:nvSpPr>
          <p:spPr>
            <a:xfrm flipH="false" flipV="false" rot="0">
              <a:off x="0" y="0"/>
              <a:ext cx="3886742" cy="1350841"/>
            </a:xfrm>
            <a:custGeom>
              <a:avLst/>
              <a:gdLst/>
              <a:ahLst/>
              <a:cxnLst/>
              <a:rect r="r" b="b" t="t" l="l"/>
              <a:pathLst>
                <a:path h="1350841" w="3886742">
                  <a:moveTo>
                    <a:pt x="0" y="0"/>
                  </a:moveTo>
                  <a:lnTo>
                    <a:pt x="3886742" y="0"/>
                  </a:lnTo>
                  <a:lnTo>
                    <a:pt x="3886742" y="1350841"/>
                  </a:lnTo>
                  <a:lnTo>
                    <a:pt x="0" y="1350841"/>
                  </a:lnTo>
                  <a:close/>
                </a:path>
              </a:pathLst>
            </a:custGeom>
            <a:solidFill>
              <a:srgbClr val="ECEAE0">
                <a:alpha val="49804"/>
              </a:srgbClr>
            </a:solidFill>
          </p:spPr>
        </p:sp>
        <p:sp>
          <p:nvSpPr>
            <p:cNvPr name="TextBox 15" id="15"/>
            <p:cNvSpPr txBox="true"/>
            <p:nvPr/>
          </p:nvSpPr>
          <p:spPr>
            <a:xfrm>
              <a:off x="0" y="-76200"/>
              <a:ext cx="3886742" cy="1427041"/>
            </a:xfrm>
            <a:prstGeom prst="rect">
              <a:avLst/>
            </a:prstGeom>
          </p:spPr>
          <p:txBody>
            <a:bodyPr anchor="ctr" rtlCol="false" tIns="50800" lIns="50800" bIns="50800" rIns="50800"/>
            <a:lstStyle/>
            <a:p>
              <a:pPr algn="ctr">
                <a:lnSpc>
                  <a:spcPts val="6299"/>
                </a:lnSpc>
              </a:pPr>
            </a:p>
          </p:txBody>
        </p:sp>
      </p:grpSp>
      <p:sp>
        <p:nvSpPr>
          <p:cNvPr name="TextBox 16" id="16"/>
          <p:cNvSpPr txBox="true"/>
          <p:nvPr/>
        </p:nvSpPr>
        <p:spPr>
          <a:xfrm rot="0">
            <a:off x="2743089" y="3787422"/>
            <a:ext cx="13782607" cy="2743200"/>
          </a:xfrm>
          <a:prstGeom prst="rect">
            <a:avLst/>
          </a:prstGeom>
        </p:spPr>
        <p:txBody>
          <a:bodyPr anchor="t" rtlCol="false" tIns="0" lIns="0" bIns="0" rIns="0">
            <a:spAutoFit/>
          </a:bodyPr>
          <a:lstStyle/>
          <a:p>
            <a:pPr algn="l">
              <a:lnSpc>
                <a:spcPts val="5400"/>
              </a:lnSpc>
            </a:pPr>
            <a:r>
              <a:rPr lang="en-US" sz="4500">
                <a:solidFill>
                  <a:srgbClr val="045B5C"/>
                </a:solidFill>
                <a:latin typeface="Montserrat"/>
                <a:ea typeface="Montserrat"/>
                <a:cs typeface="Montserrat"/>
                <a:sym typeface="Montserrat"/>
              </a:rPr>
              <a:t>While still high confidence in employment opportunities took a large hit from last year. What could be done to address this negative shift?</a:t>
            </a:r>
          </a:p>
        </p:txBody>
      </p:sp>
      <p:sp>
        <p:nvSpPr>
          <p:cNvPr name="TextBox 17" id="17"/>
          <p:cNvSpPr txBox="true"/>
          <p:nvPr/>
        </p:nvSpPr>
        <p:spPr>
          <a:xfrm rot="0">
            <a:off x="2743089" y="7047264"/>
            <a:ext cx="13782607" cy="685800"/>
          </a:xfrm>
          <a:prstGeom prst="rect">
            <a:avLst/>
          </a:prstGeom>
        </p:spPr>
        <p:txBody>
          <a:bodyPr anchor="t" rtlCol="false" tIns="0" lIns="0" bIns="0" rIns="0">
            <a:spAutoFit/>
          </a:bodyPr>
          <a:lstStyle/>
          <a:p>
            <a:pPr algn="l">
              <a:lnSpc>
                <a:spcPts val="5400"/>
              </a:lnSpc>
            </a:pPr>
            <a:r>
              <a:rPr lang="en-US" sz="4500">
                <a:solidFill>
                  <a:srgbClr val="045B5C"/>
                </a:solidFill>
                <a:latin typeface="Montserrat"/>
                <a:ea typeface="Montserrat"/>
                <a:cs typeface="Montserrat"/>
                <a:sym typeface="Montserrat"/>
              </a:rPr>
              <a:t>What could be squelching future optimism?</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4864590" y="221235"/>
            <a:ext cx="3876155" cy="960452"/>
          </a:xfrm>
          <a:custGeom>
            <a:avLst/>
            <a:gdLst/>
            <a:ahLst/>
            <a:cxnLst/>
            <a:rect r="r" b="b" t="t" l="l"/>
            <a:pathLst>
              <a:path h="960452" w="3876155">
                <a:moveTo>
                  <a:pt x="0" y="0"/>
                </a:moveTo>
                <a:lnTo>
                  <a:pt x="3876155" y="0"/>
                </a:lnTo>
                <a:lnTo>
                  <a:pt x="3876155" y="960451"/>
                </a:lnTo>
                <a:lnTo>
                  <a:pt x="0" y="9604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494442" y="221248"/>
            <a:ext cx="2497294" cy="1356165"/>
          </a:xfrm>
          <a:custGeom>
            <a:avLst/>
            <a:gdLst/>
            <a:ahLst/>
            <a:cxnLst/>
            <a:rect r="r" b="b" t="t" l="l"/>
            <a:pathLst>
              <a:path h="1356165" w="2497294">
                <a:moveTo>
                  <a:pt x="0" y="0"/>
                </a:moveTo>
                <a:lnTo>
                  <a:pt x="2497293" y="0"/>
                </a:lnTo>
                <a:lnTo>
                  <a:pt x="2497293" y="1356165"/>
                </a:lnTo>
                <a:lnTo>
                  <a:pt x="0" y="13561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493488" y="188831"/>
            <a:ext cx="7150875" cy="1025259"/>
          </a:xfrm>
          <a:custGeom>
            <a:avLst/>
            <a:gdLst/>
            <a:ahLst/>
            <a:cxnLst/>
            <a:rect r="r" b="b" t="t" l="l"/>
            <a:pathLst>
              <a:path h="1025259" w="7150875">
                <a:moveTo>
                  <a:pt x="0" y="0"/>
                </a:moveTo>
                <a:lnTo>
                  <a:pt x="7150875" y="0"/>
                </a:lnTo>
                <a:lnTo>
                  <a:pt x="7150875" y="1025259"/>
                </a:lnTo>
                <a:lnTo>
                  <a:pt x="0" y="102525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7059252" y="375357"/>
            <a:ext cx="1732469" cy="429279"/>
          </a:xfrm>
          <a:custGeom>
            <a:avLst/>
            <a:gdLst/>
            <a:ahLst/>
            <a:cxnLst/>
            <a:rect r="r" b="b" t="t" l="l"/>
            <a:pathLst>
              <a:path h="429279" w="1732469">
                <a:moveTo>
                  <a:pt x="0" y="0"/>
                </a:moveTo>
                <a:lnTo>
                  <a:pt x="1732469" y="0"/>
                </a:lnTo>
                <a:lnTo>
                  <a:pt x="1732469" y="429279"/>
                </a:lnTo>
                <a:lnTo>
                  <a:pt x="0" y="4292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5552946" y="375363"/>
            <a:ext cx="1116179" cy="606146"/>
          </a:xfrm>
          <a:custGeom>
            <a:avLst/>
            <a:gdLst/>
            <a:ahLst/>
            <a:cxnLst/>
            <a:rect r="r" b="b" t="t" l="l"/>
            <a:pathLst>
              <a:path h="606146" w="1116179">
                <a:moveTo>
                  <a:pt x="0" y="0"/>
                </a:moveTo>
                <a:lnTo>
                  <a:pt x="1116179" y="0"/>
                </a:lnTo>
                <a:lnTo>
                  <a:pt x="1116179" y="606145"/>
                </a:lnTo>
                <a:lnTo>
                  <a:pt x="0" y="6061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4252539" y="375357"/>
            <a:ext cx="4076030" cy="1009964"/>
          </a:xfrm>
          <a:custGeom>
            <a:avLst/>
            <a:gdLst/>
            <a:ahLst/>
            <a:cxnLst/>
            <a:rect r="r" b="b" t="t" l="l"/>
            <a:pathLst>
              <a:path h="1009964" w="4076030">
                <a:moveTo>
                  <a:pt x="0" y="0"/>
                </a:moveTo>
                <a:lnTo>
                  <a:pt x="4076029" y="0"/>
                </a:lnTo>
                <a:lnTo>
                  <a:pt x="4076029" y="1009963"/>
                </a:lnTo>
                <a:lnTo>
                  <a:pt x="0" y="1009963"/>
                </a:lnTo>
                <a:lnTo>
                  <a:pt x="0" y="0"/>
                </a:lnTo>
                <a:close/>
              </a:path>
            </a:pathLst>
          </a:custGeom>
          <a:blipFill>
            <a:blip r:embed="rId9"/>
            <a:stretch>
              <a:fillRect l="0" t="0" r="0" b="0"/>
            </a:stretch>
          </a:blipFill>
        </p:spPr>
      </p:sp>
      <p:sp>
        <p:nvSpPr>
          <p:cNvPr name="Freeform 9" id="9"/>
          <p:cNvSpPr/>
          <p:nvPr/>
        </p:nvSpPr>
        <p:spPr>
          <a:xfrm flipH="false" flipV="false" rot="0">
            <a:off x="708608" y="375371"/>
            <a:ext cx="2626067" cy="1426096"/>
          </a:xfrm>
          <a:custGeom>
            <a:avLst/>
            <a:gdLst/>
            <a:ahLst/>
            <a:cxnLst/>
            <a:rect r="r" b="b" t="t" l="l"/>
            <a:pathLst>
              <a:path h="1426096" w="2626067">
                <a:moveTo>
                  <a:pt x="0" y="0"/>
                </a:moveTo>
                <a:lnTo>
                  <a:pt x="2626067" y="0"/>
                </a:lnTo>
                <a:lnTo>
                  <a:pt x="2626067" y="1426096"/>
                </a:lnTo>
                <a:lnTo>
                  <a:pt x="0" y="1426096"/>
                </a:lnTo>
                <a:lnTo>
                  <a:pt x="0" y="0"/>
                </a:lnTo>
                <a:close/>
              </a:path>
            </a:pathLst>
          </a:custGeom>
          <a:blipFill>
            <a:blip r:embed="rId10"/>
            <a:stretch>
              <a:fillRect l="0" t="0" r="0" b="0"/>
            </a:stretch>
          </a:blipFill>
        </p:spPr>
      </p:sp>
      <p:sp>
        <p:nvSpPr>
          <p:cNvPr name="Freeform 10" id="10"/>
          <p:cNvSpPr/>
          <p:nvPr/>
        </p:nvSpPr>
        <p:spPr>
          <a:xfrm flipH="false" flipV="false" rot="0">
            <a:off x="9575119" y="360874"/>
            <a:ext cx="3196123" cy="458245"/>
          </a:xfrm>
          <a:custGeom>
            <a:avLst/>
            <a:gdLst/>
            <a:ahLst/>
            <a:cxnLst/>
            <a:rect r="r" b="b" t="t" l="l"/>
            <a:pathLst>
              <a:path h="458245" w="3196123">
                <a:moveTo>
                  <a:pt x="0" y="0"/>
                </a:moveTo>
                <a:lnTo>
                  <a:pt x="3196123" y="0"/>
                </a:lnTo>
                <a:lnTo>
                  <a:pt x="3196123" y="458245"/>
                </a:lnTo>
                <a:lnTo>
                  <a:pt x="0" y="4582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1" id="11"/>
          <p:cNvGrpSpPr/>
          <p:nvPr/>
        </p:nvGrpSpPr>
        <p:grpSpPr>
          <a:xfrm rot="0">
            <a:off x="9707864" y="3901222"/>
            <a:ext cx="7806384" cy="4905333"/>
            <a:chOff x="0" y="0"/>
            <a:chExt cx="10408512" cy="6540445"/>
          </a:xfrm>
        </p:grpSpPr>
        <p:sp>
          <p:nvSpPr>
            <p:cNvPr name="Freeform 12" id="12"/>
            <p:cNvSpPr/>
            <p:nvPr/>
          </p:nvSpPr>
          <p:spPr>
            <a:xfrm flipH="false" flipV="false" rot="0">
              <a:off x="1233697" y="629160"/>
              <a:ext cx="7941131" cy="5911278"/>
            </a:xfrm>
            <a:custGeom>
              <a:avLst/>
              <a:gdLst/>
              <a:ahLst/>
              <a:cxnLst/>
              <a:rect r="r" b="b" t="t" l="l"/>
              <a:pathLst>
                <a:path h="5911278" w="7941131">
                  <a:moveTo>
                    <a:pt x="0" y="0"/>
                  </a:moveTo>
                  <a:lnTo>
                    <a:pt x="7941131" y="0"/>
                  </a:lnTo>
                  <a:lnTo>
                    <a:pt x="7941131" y="5911278"/>
                  </a:lnTo>
                  <a:lnTo>
                    <a:pt x="0" y="591127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3" id="13"/>
            <p:cNvSpPr/>
            <p:nvPr/>
          </p:nvSpPr>
          <p:spPr>
            <a:xfrm flipH="false" flipV="false" rot="5400000">
              <a:off x="2248617" y="-385760"/>
              <a:ext cx="5911278" cy="7941131"/>
            </a:xfrm>
            <a:custGeom>
              <a:avLst/>
              <a:gdLst/>
              <a:ahLst/>
              <a:cxnLst/>
              <a:rect r="r" b="b" t="t" l="l"/>
              <a:pathLst>
                <a:path h="7941131" w="5911278">
                  <a:moveTo>
                    <a:pt x="0" y="0"/>
                  </a:moveTo>
                  <a:lnTo>
                    <a:pt x="5911278" y="0"/>
                  </a:lnTo>
                  <a:lnTo>
                    <a:pt x="5911278" y="7941131"/>
                  </a:lnTo>
                  <a:lnTo>
                    <a:pt x="0" y="7941131"/>
                  </a:lnTo>
                  <a:lnTo>
                    <a:pt x="0" y="0"/>
                  </a:lnTo>
                  <a:close/>
                </a:path>
              </a:pathLst>
            </a:custGeom>
            <a:blipFill>
              <a:blip r:embed="rId13"/>
              <a:stretch>
                <a:fillRect l="0" t="0" r="0" b="0"/>
              </a:stretch>
            </a:blipFill>
          </p:spPr>
        </p:sp>
        <p:sp>
          <p:nvSpPr>
            <p:cNvPr name="Freeform 14" id="14"/>
            <p:cNvSpPr/>
            <p:nvPr/>
          </p:nvSpPr>
          <p:spPr>
            <a:xfrm flipH="false" flipV="false" rot="0">
              <a:off x="0" y="0"/>
              <a:ext cx="10408512" cy="711223"/>
            </a:xfrm>
            <a:custGeom>
              <a:avLst/>
              <a:gdLst/>
              <a:ahLst/>
              <a:cxnLst/>
              <a:rect r="r" b="b" t="t" l="l"/>
              <a:pathLst>
                <a:path h="711223" w="10408512">
                  <a:moveTo>
                    <a:pt x="0" y="0"/>
                  </a:moveTo>
                  <a:lnTo>
                    <a:pt x="10408512" y="0"/>
                  </a:lnTo>
                  <a:lnTo>
                    <a:pt x="10408512" y="711223"/>
                  </a:lnTo>
                  <a:lnTo>
                    <a:pt x="0" y="711223"/>
                  </a:lnTo>
                  <a:lnTo>
                    <a:pt x="0" y="0"/>
                  </a:lnTo>
                  <a:close/>
                </a:path>
              </a:pathLst>
            </a:custGeom>
            <a:blipFill>
              <a:blip r:embed="rId14">
                <a:extLst>
                  <a:ext uri="{96DAC541-7B7A-43D3-8B79-37D633B846F1}">
                    <asvg:svgBlip xmlns:asvg="http://schemas.microsoft.com/office/drawing/2016/SVG/main" r:embed="rId15"/>
                  </a:ext>
                </a:extLst>
              </a:blip>
              <a:stretch>
                <a:fillRect l="0" t="-905525" r="0" b="0"/>
              </a:stretch>
            </a:blipFill>
          </p:spPr>
        </p:sp>
        <p:sp>
          <p:nvSpPr>
            <p:cNvPr name="TextBox 15" id="15"/>
            <p:cNvSpPr txBox="true"/>
            <p:nvPr/>
          </p:nvSpPr>
          <p:spPr>
            <a:xfrm rot="0">
              <a:off x="226765" y="109381"/>
              <a:ext cx="5994141" cy="393996"/>
            </a:xfrm>
            <a:prstGeom prst="rect">
              <a:avLst/>
            </a:prstGeom>
          </p:spPr>
          <p:txBody>
            <a:bodyPr anchor="t" rtlCol="false" tIns="0" lIns="0" bIns="0" rIns="0">
              <a:spAutoFit/>
            </a:bodyPr>
            <a:lstStyle/>
            <a:p>
              <a:pPr algn="l">
                <a:lnSpc>
                  <a:spcPts val="2442"/>
                </a:lnSpc>
              </a:pPr>
              <a:r>
                <a:rPr lang="en-US" sz="1744">
                  <a:solidFill>
                    <a:srgbClr val="4B4459"/>
                  </a:solidFill>
                  <a:latin typeface="Montserrat Bold"/>
                  <a:ea typeface="Montserrat Bold"/>
                  <a:cs typeface="Montserrat Bold"/>
                  <a:sym typeface="Montserrat Bold"/>
                </a:rPr>
                <a:t>Year Over Year Change (2023 vs. 2024)</a:t>
              </a:r>
            </a:p>
          </p:txBody>
        </p:sp>
      </p:grpSp>
      <p:grpSp>
        <p:nvGrpSpPr>
          <p:cNvPr name="Group 16" id="16"/>
          <p:cNvGrpSpPr/>
          <p:nvPr/>
        </p:nvGrpSpPr>
        <p:grpSpPr>
          <a:xfrm rot="0">
            <a:off x="773752" y="3901222"/>
            <a:ext cx="7806384" cy="4772890"/>
            <a:chOff x="0" y="0"/>
            <a:chExt cx="10408512" cy="6363854"/>
          </a:xfrm>
        </p:grpSpPr>
        <p:sp>
          <p:nvSpPr>
            <p:cNvPr name="Freeform 17" id="17"/>
            <p:cNvSpPr/>
            <p:nvPr/>
          </p:nvSpPr>
          <p:spPr>
            <a:xfrm flipH="false" flipV="false" rot="0">
              <a:off x="0" y="0"/>
              <a:ext cx="10408512" cy="672688"/>
            </a:xfrm>
            <a:custGeom>
              <a:avLst/>
              <a:gdLst/>
              <a:ahLst/>
              <a:cxnLst/>
              <a:rect r="r" b="b" t="t" l="l"/>
              <a:pathLst>
                <a:path h="672688" w="10408512">
                  <a:moveTo>
                    <a:pt x="0" y="0"/>
                  </a:moveTo>
                  <a:lnTo>
                    <a:pt x="10408512" y="0"/>
                  </a:lnTo>
                  <a:lnTo>
                    <a:pt x="10408512" y="672688"/>
                  </a:lnTo>
                  <a:lnTo>
                    <a:pt x="0" y="672688"/>
                  </a:lnTo>
                  <a:lnTo>
                    <a:pt x="0" y="0"/>
                  </a:lnTo>
                  <a:close/>
                </a:path>
              </a:pathLst>
            </a:custGeom>
            <a:blipFill>
              <a:blip r:embed="rId14">
                <a:extLst>
                  <a:ext uri="{96DAC541-7B7A-43D3-8B79-37D633B846F1}">
                    <asvg:svgBlip xmlns:asvg="http://schemas.microsoft.com/office/drawing/2016/SVG/main" r:embed="rId15"/>
                  </a:ext>
                </a:extLst>
              </a:blip>
              <a:stretch>
                <a:fillRect l="0" t="0" r="0" b="-963125"/>
              </a:stretch>
            </a:blipFill>
          </p:spPr>
        </p:sp>
        <p:sp>
          <p:nvSpPr>
            <p:cNvPr name="Freeform 18" id="18"/>
            <p:cNvSpPr/>
            <p:nvPr/>
          </p:nvSpPr>
          <p:spPr>
            <a:xfrm flipH="false" flipV="false" rot="5400000">
              <a:off x="2331689" y="-732495"/>
              <a:ext cx="5685166" cy="8507532"/>
            </a:xfrm>
            <a:custGeom>
              <a:avLst/>
              <a:gdLst/>
              <a:ahLst/>
              <a:cxnLst/>
              <a:rect r="r" b="b" t="t" l="l"/>
              <a:pathLst>
                <a:path h="8507532" w="5685166">
                  <a:moveTo>
                    <a:pt x="0" y="0"/>
                  </a:moveTo>
                  <a:lnTo>
                    <a:pt x="5685166" y="0"/>
                  </a:lnTo>
                  <a:lnTo>
                    <a:pt x="5685166" y="8507532"/>
                  </a:lnTo>
                  <a:lnTo>
                    <a:pt x="0" y="8507532"/>
                  </a:lnTo>
                  <a:lnTo>
                    <a:pt x="0" y="0"/>
                  </a:lnTo>
                  <a:close/>
                </a:path>
              </a:pathLst>
            </a:custGeom>
            <a:blipFill>
              <a:blip r:embed="rId16"/>
              <a:stretch>
                <a:fillRect l="0" t="0" r="0" b="0"/>
              </a:stretch>
            </a:blipFill>
          </p:spPr>
        </p:sp>
        <p:sp>
          <p:nvSpPr>
            <p:cNvPr name="TextBox 19" id="19"/>
            <p:cNvSpPr txBox="true"/>
            <p:nvPr/>
          </p:nvSpPr>
          <p:spPr>
            <a:xfrm rot="0">
              <a:off x="192842" y="158902"/>
              <a:ext cx="6919490" cy="393996"/>
            </a:xfrm>
            <a:prstGeom prst="rect">
              <a:avLst/>
            </a:prstGeom>
          </p:spPr>
          <p:txBody>
            <a:bodyPr anchor="t" rtlCol="false" tIns="0" lIns="0" bIns="0" rIns="0">
              <a:spAutoFit/>
            </a:bodyPr>
            <a:lstStyle/>
            <a:p>
              <a:pPr algn="l">
                <a:lnSpc>
                  <a:spcPts val="2442"/>
                </a:lnSpc>
              </a:pPr>
              <a:r>
                <a:rPr lang="en-US" sz="1744">
                  <a:solidFill>
                    <a:srgbClr val="4B4459"/>
                  </a:solidFill>
                  <a:latin typeface="Montserrat Bold"/>
                  <a:ea typeface="Montserrat Bold"/>
                  <a:cs typeface="Montserrat Bold"/>
                  <a:sym typeface="Montserrat Bold"/>
                </a:rPr>
                <a:t>How do our residents view our community?</a:t>
              </a:r>
            </a:p>
          </p:txBody>
        </p:sp>
      </p:grpSp>
      <p:sp>
        <p:nvSpPr>
          <p:cNvPr name="TextBox 20" id="20"/>
          <p:cNvSpPr txBox="true"/>
          <p:nvPr/>
        </p:nvSpPr>
        <p:spPr>
          <a:xfrm rot="0">
            <a:off x="2021642" y="2742763"/>
            <a:ext cx="8037523"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Community Engagement </a:t>
            </a:r>
          </a:p>
        </p:txBody>
      </p:sp>
      <p:sp>
        <p:nvSpPr>
          <p:cNvPr name="TextBox 21" id="21"/>
          <p:cNvSpPr txBox="true"/>
          <p:nvPr/>
        </p:nvSpPr>
        <p:spPr>
          <a:xfrm rot="0">
            <a:off x="11531699" y="306614"/>
            <a:ext cx="6153514" cy="1027893"/>
          </a:xfrm>
          <a:prstGeom prst="rect">
            <a:avLst/>
          </a:prstGeom>
        </p:spPr>
        <p:txBody>
          <a:bodyPr anchor="t" rtlCol="false" tIns="0" lIns="0" bIns="0" rIns="0">
            <a:spAutoFit/>
          </a:bodyPr>
          <a:lstStyle/>
          <a:p>
            <a:pPr algn="r">
              <a:lnSpc>
                <a:spcPts val="4113"/>
              </a:lnSpc>
            </a:pPr>
            <a:r>
              <a:rPr lang="en-US" sz="2683">
                <a:solidFill>
                  <a:srgbClr val="2E2920"/>
                </a:solidFill>
                <a:latin typeface="Montserrat Medium"/>
                <a:ea typeface="Montserrat Medium"/>
                <a:cs typeface="Montserrat Medium"/>
                <a:sym typeface="Montserrat Medium"/>
              </a:rPr>
              <a:t>Community Benchmarking Report </a:t>
            </a:r>
            <a:r>
              <a:rPr lang="en-US" sz="2683">
                <a:solidFill>
                  <a:srgbClr val="476372"/>
                </a:solidFill>
                <a:latin typeface="Montserrat"/>
                <a:ea typeface="Montserrat"/>
                <a:cs typeface="Montserrat"/>
                <a:sym typeface="Montserrat"/>
              </a:rPr>
              <a:t>City of McPherson, KS | 2024</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4864590" y="221235"/>
            <a:ext cx="3876155" cy="960452"/>
          </a:xfrm>
          <a:custGeom>
            <a:avLst/>
            <a:gdLst/>
            <a:ahLst/>
            <a:cxnLst/>
            <a:rect r="r" b="b" t="t" l="l"/>
            <a:pathLst>
              <a:path h="960452" w="3876155">
                <a:moveTo>
                  <a:pt x="0" y="0"/>
                </a:moveTo>
                <a:lnTo>
                  <a:pt x="3876155" y="0"/>
                </a:lnTo>
                <a:lnTo>
                  <a:pt x="3876155" y="960451"/>
                </a:lnTo>
                <a:lnTo>
                  <a:pt x="0" y="9604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494442" y="221248"/>
            <a:ext cx="2497294" cy="1356165"/>
          </a:xfrm>
          <a:custGeom>
            <a:avLst/>
            <a:gdLst/>
            <a:ahLst/>
            <a:cxnLst/>
            <a:rect r="r" b="b" t="t" l="l"/>
            <a:pathLst>
              <a:path h="1356165" w="2497294">
                <a:moveTo>
                  <a:pt x="0" y="0"/>
                </a:moveTo>
                <a:lnTo>
                  <a:pt x="2497293" y="0"/>
                </a:lnTo>
                <a:lnTo>
                  <a:pt x="2497293" y="1356165"/>
                </a:lnTo>
                <a:lnTo>
                  <a:pt x="0" y="13561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493488" y="188831"/>
            <a:ext cx="7150875" cy="1025259"/>
          </a:xfrm>
          <a:custGeom>
            <a:avLst/>
            <a:gdLst/>
            <a:ahLst/>
            <a:cxnLst/>
            <a:rect r="r" b="b" t="t" l="l"/>
            <a:pathLst>
              <a:path h="1025259" w="7150875">
                <a:moveTo>
                  <a:pt x="0" y="0"/>
                </a:moveTo>
                <a:lnTo>
                  <a:pt x="7150875" y="0"/>
                </a:lnTo>
                <a:lnTo>
                  <a:pt x="7150875" y="1025259"/>
                </a:lnTo>
                <a:lnTo>
                  <a:pt x="0" y="102525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7059252" y="375357"/>
            <a:ext cx="1732469" cy="429279"/>
          </a:xfrm>
          <a:custGeom>
            <a:avLst/>
            <a:gdLst/>
            <a:ahLst/>
            <a:cxnLst/>
            <a:rect r="r" b="b" t="t" l="l"/>
            <a:pathLst>
              <a:path h="429279" w="1732469">
                <a:moveTo>
                  <a:pt x="0" y="0"/>
                </a:moveTo>
                <a:lnTo>
                  <a:pt x="1732469" y="0"/>
                </a:lnTo>
                <a:lnTo>
                  <a:pt x="1732469" y="429279"/>
                </a:lnTo>
                <a:lnTo>
                  <a:pt x="0" y="4292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5552946" y="375363"/>
            <a:ext cx="1116179" cy="606146"/>
          </a:xfrm>
          <a:custGeom>
            <a:avLst/>
            <a:gdLst/>
            <a:ahLst/>
            <a:cxnLst/>
            <a:rect r="r" b="b" t="t" l="l"/>
            <a:pathLst>
              <a:path h="606146" w="1116179">
                <a:moveTo>
                  <a:pt x="0" y="0"/>
                </a:moveTo>
                <a:lnTo>
                  <a:pt x="1116179" y="0"/>
                </a:lnTo>
                <a:lnTo>
                  <a:pt x="1116179" y="606145"/>
                </a:lnTo>
                <a:lnTo>
                  <a:pt x="0" y="6061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4252539" y="375357"/>
            <a:ext cx="4076030" cy="1009964"/>
          </a:xfrm>
          <a:custGeom>
            <a:avLst/>
            <a:gdLst/>
            <a:ahLst/>
            <a:cxnLst/>
            <a:rect r="r" b="b" t="t" l="l"/>
            <a:pathLst>
              <a:path h="1009964" w="4076030">
                <a:moveTo>
                  <a:pt x="0" y="0"/>
                </a:moveTo>
                <a:lnTo>
                  <a:pt x="4076029" y="0"/>
                </a:lnTo>
                <a:lnTo>
                  <a:pt x="4076029" y="1009963"/>
                </a:lnTo>
                <a:lnTo>
                  <a:pt x="0" y="1009963"/>
                </a:lnTo>
                <a:lnTo>
                  <a:pt x="0" y="0"/>
                </a:lnTo>
                <a:close/>
              </a:path>
            </a:pathLst>
          </a:custGeom>
          <a:blipFill>
            <a:blip r:embed="rId9"/>
            <a:stretch>
              <a:fillRect l="0" t="0" r="0" b="0"/>
            </a:stretch>
          </a:blipFill>
        </p:spPr>
      </p:sp>
      <p:sp>
        <p:nvSpPr>
          <p:cNvPr name="Freeform 9" id="9"/>
          <p:cNvSpPr/>
          <p:nvPr/>
        </p:nvSpPr>
        <p:spPr>
          <a:xfrm flipH="false" flipV="false" rot="0">
            <a:off x="708608" y="375371"/>
            <a:ext cx="2626067" cy="1426096"/>
          </a:xfrm>
          <a:custGeom>
            <a:avLst/>
            <a:gdLst/>
            <a:ahLst/>
            <a:cxnLst/>
            <a:rect r="r" b="b" t="t" l="l"/>
            <a:pathLst>
              <a:path h="1426096" w="2626067">
                <a:moveTo>
                  <a:pt x="0" y="0"/>
                </a:moveTo>
                <a:lnTo>
                  <a:pt x="2626067" y="0"/>
                </a:lnTo>
                <a:lnTo>
                  <a:pt x="2626067" y="1426096"/>
                </a:lnTo>
                <a:lnTo>
                  <a:pt x="0" y="1426096"/>
                </a:lnTo>
                <a:lnTo>
                  <a:pt x="0" y="0"/>
                </a:lnTo>
                <a:close/>
              </a:path>
            </a:pathLst>
          </a:custGeom>
          <a:blipFill>
            <a:blip r:embed="rId10"/>
            <a:stretch>
              <a:fillRect l="0" t="0" r="0" b="0"/>
            </a:stretch>
          </a:blipFill>
        </p:spPr>
      </p:sp>
      <p:sp>
        <p:nvSpPr>
          <p:cNvPr name="Freeform 10" id="10"/>
          <p:cNvSpPr/>
          <p:nvPr/>
        </p:nvSpPr>
        <p:spPr>
          <a:xfrm flipH="false" flipV="false" rot="0">
            <a:off x="9575119" y="360874"/>
            <a:ext cx="3196123" cy="458245"/>
          </a:xfrm>
          <a:custGeom>
            <a:avLst/>
            <a:gdLst/>
            <a:ahLst/>
            <a:cxnLst/>
            <a:rect r="r" b="b" t="t" l="l"/>
            <a:pathLst>
              <a:path h="458245" w="3196123">
                <a:moveTo>
                  <a:pt x="0" y="0"/>
                </a:moveTo>
                <a:lnTo>
                  <a:pt x="3196123" y="0"/>
                </a:lnTo>
                <a:lnTo>
                  <a:pt x="3196123" y="458245"/>
                </a:lnTo>
                <a:lnTo>
                  <a:pt x="0" y="4582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1" id="11"/>
          <p:cNvSpPr txBox="true"/>
          <p:nvPr/>
        </p:nvSpPr>
        <p:spPr>
          <a:xfrm rot="0">
            <a:off x="2021642" y="2742763"/>
            <a:ext cx="12047283"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Community Engagement </a:t>
            </a:r>
          </a:p>
        </p:txBody>
      </p:sp>
      <p:sp>
        <p:nvSpPr>
          <p:cNvPr name="TextBox 12" id="12"/>
          <p:cNvSpPr txBox="true"/>
          <p:nvPr/>
        </p:nvSpPr>
        <p:spPr>
          <a:xfrm rot="0">
            <a:off x="11531699" y="306614"/>
            <a:ext cx="6153514" cy="1027893"/>
          </a:xfrm>
          <a:prstGeom prst="rect">
            <a:avLst/>
          </a:prstGeom>
        </p:spPr>
        <p:txBody>
          <a:bodyPr anchor="t" rtlCol="false" tIns="0" lIns="0" bIns="0" rIns="0">
            <a:spAutoFit/>
          </a:bodyPr>
          <a:lstStyle/>
          <a:p>
            <a:pPr algn="r">
              <a:lnSpc>
                <a:spcPts val="4113"/>
              </a:lnSpc>
            </a:pPr>
            <a:r>
              <a:rPr lang="en-US" sz="2683">
                <a:solidFill>
                  <a:srgbClr val="2E2920"/>
                </a:solidFill>
                <a:latin typeface="Montserrat Medium"/>
                <a:ea typeface="Montserrat Medium"/>
                <a:cs typeface="Montserrat Medium"/>
                <a:sym typeface="Montserrat Medium"/>
              </a:rPr>
              <a:t>Community Benchmarking Report </a:t>
            </a:r>
            <a:r>
              <a:rPr lang="en-US" sz="2683">
                <a:solidFill>
                  <a:srgbClr val="476372"/>
                </a:solidFill>
                <a:latin typeface="Montserrat"/>
                <a:ea typeface="Montserrat"/>
                <a:cs typeface="Montserrat"/>
                <a:sym typeface="Montserrat"/>
              </a:rPr>
              <a:t>City of McPherson, KS | 2024</a:t>
            </a:r>
          </a:p>
        </p:txBody>
      </p:sp>
      <p:grpSp>
        <p:nvGrpSpPr>
          <p:cNvPr name="Group 13" id="13"/>
          <p:cNvGrpSpPr/>
          <p:nvPr/>
        </p:nvGrpSpPr>
        <p:grpSpPr>
          <a:xfrm rot="0">
            <a:off x="2501825" y="3600450"/>
            <a:ext cx="14757475" cy="4511084"/>
            <a:chOff x="0" y="0"/>
            <a:chExt cx="3886742" cy="1188104"/>
          </a:xfrm>
        </p:grpSpPr>
        <p:sp>
          <p:nvSpPr>
            <p:cNvPr name="Freeform 14" id="14"/>
            <p:cNvSpPr/>
            <p:nvPr/>
          </p:nvSpPr>
          <p:spPr>
            <a:xfrm flipH="false" flipV="false" rot="0">
              <a:off x="0" y="0"/>
              <a:ext cx="3886742" cy="1188104"/>
            </a:xfrm>
            <a:custGeom>
              <a:avLst/>
              <a:gdLst/>
              <a:ahLst/>
              <a:cxnLst/>
              <a:rect r="r" b="b" t="t" l="l"/>
              <a:pathLst>
                <a:path h="1188104" w="3886742">
                  <a:moveTo>
                    <a:pt x="0" y="0"/>
                  </a:moveTo>
                  <a:lnTo>
                    <a:pt x="3886742" y="0"/>
                  </a:lnTo>
                  <a:lnTo>
                    <a:pt x="3886742" y="1188104"/>
                  </a:lnTo>
                  <a:lnTo>
                    <a:pt x="0" y="1188104"/>
                  </a:lnTo>
                  <a:close/>
                </a:path>
              </a:pathLst>
            </a:custGeom>
            <a:solidFill>
              <a:srgbClr val="ECEAE0">
                <a:alpha val="49804"/>
              </a:srgbClr>
            </a:solidFill>
          </p:spPr>
        </p:sp>
        <p:sp>
          <p:nvSpPr>
            <p:cNvPr name="TextBox 15" id="15"/>
            <p:cNvSpPr txBox="true"/>
            <p:nvPr/>
          </p:nvSpPr>
          <p:spPr>
            <a:xfrm>
              <a:off x="0" y="-76200"/>
              <a:ext cx="3886742" cy="1264304"/>
            </a:xfrm>
            <a:prstGeom prst="rect">
              <a:avLst/>
            </a:prstGeom>
          </p:spPr>
          <p:txBody>
            <a:bodyPr anchor="ctr" rtlCol="false" tIns="50800" lIns="50800" bIns="50800" rIns="50800"/>
            <a:lstStyle/>
            <a:p>
              <a:pPr algn="ctr">
                <a:lnSpc>
                  <a:spcPts val="6299"/>
                </a:lnSpc>
              </a:pPr>
            </a:p>
          </p:txBody>
        </p:sp>
      </p:grpSp>
      <p:sp>
        <p:nvSpPr>
          <p:cNvPr name="TextBox 16" id="16"/>
          <p:cNvSpPr txBox="true"/>
          <p:nvPr/>
        </p:nvSpPr>
        <p:spPr>
          <a:xfrm rot="0">
            <a:off x="2743089" y="3787422"/>
            <a:ext cx="13782607" cy="1371600"/>
          </a:xfrm>
          <a:prstGeom prst="rect">
            <a:avLst/>
          </a:prstGeom>
        </p:spPr>
        <p:txBody>
          <a:bodyPr anchor="t" rtlCol="false" tIns="0" lIns="0" bIns="0" rIns="0">
            <a:spAutoFit/>
          </a:bodyPr>
          <a:lstStyle/>
          <a:p>
            <a:pPr algn="l">
              <a:lnSpc>
                <a:spcPts val="5400"/>
              </a:lnSpc>
            </a:pPr>
            <a:r>
              <a:rPr lang="en-US" sz="4500">
                <a:solidFill>
                  <a:srgbClr val="045B5C"/>
                </a:solidFill>
                <a:latin typeface="Montserrat"/>
                <a:ea typeface="Montserrat"/>
                <a:cs typeface="Montserrat"/>
                <a:sym typeface="Montserrat"/>
              </a:rPr>
              <a:t>What specific initiatives could enhance residents’ sense of belonging and loyality?</a:t>
            </a:r>
          </a:p>
        </p:txBody>
      </p:sp>
      <p:sp>
        <p:nvSpPr>
          <p:cNvPr name="TextBox 17" id="17"/>
          <p:cNvSpPr txBox="true"/>
          <p:nvPr/>
        </p:nvSpPr>
        <p:spPr>
          <a:xfrm rot="0">
            <a:off x="2683816" y="5761387"/>
            <a:ext cx="13782607" cy="2057400"/>
          </a:xfrm>
          <a:prstGeom prst="rect">
            <a:avLst/>
          </a:prstGeom>
        </p:spPr>
        <p:txBody>
          <a:bodyPr anchor="t" rtlCol="false" tIns="0" lIns="0" bIns="0" rIns="0">
            <a:spAutoFit/>
          </a:bodyPr>
          <a:lstStyle/>
          <a:p>
            <a:pPr algn="l">
              <a:lnSpc>
                <a:spcPts val="5400"/>
              </a:lnSpc>
            </a:pPr>
            <a:r>
              <a:rPr lang="en-US" sz="4500">
                <a:solidFill>
                  <a:srgbClr val="045B5C"/>
                </a:solidFill>
                <a:latin typeface="Montserrat"/>
                <a:ea typeface="Montserrat"/>
                <a:cs typeface="Montserrat"/>
                <a:sym typeface="Montserrat"/>
              </a:rPr>
              <a:t>How can we better articulate long term plans and make the planning process more transparent?</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4864590" y="221235"/>
            <a:ext cx="3876155" cy="960452"/>
          </a:xfrm>
          <a:custGeom>
            <a:avLst/>
            <a:gdLst/>
            <a:ahLst/>
            <a:cxnLst/>
            <a:rect r="r" b="b" t="t" l="l"/>
            <a:pathLst>
              <a:path h="960452" w="3876155">
                <a:moveTo>
                  <a:pt x="0" y="0"/>
                </a:moveTo>
                <a:lnTo>
                  <a:pt x="3876155" y="0"/>
                </a:lnTo>
                <a:lnTo>
                  <a:pt x="3876155" y="960451"/>
                </a:lnTo>
                <a:lnTo>
                  <a:pt x="0" y="96045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494442" y="221248"/>
            <a:ext cx="2497294" cy="1356165"/>
          </a:xfrm>
          <a:custGeom>
            <a:avLst/>
            <a:gdLst/>
            <a:ahLst/>
            <a:cxnLst/>
            <a:rect r="r" b="b" t="t" l="l"/>
            <a:pathLst>
              <a:path h="1356165" w="2497294">
                <a:moveTo>
                  <a:pt x="0" y="0"/>
                </a:moveTo>
                <a:lnTo>
                  <a:pt x="2497293" y="0"/>
                </a:lnTo>
                <a:lnTo>
                  <a:pt x="2497293" y="1356165"/>
                </a:lnTo>
                <a:lnTo>
                  <a:pt x="0" y="135616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0493488" y="188831"/>
            <a:ext cx="7150875" cy="1025259"/>
          </a:xfrm>
          <a:custGeom>
            <a:avLst/>
            <a:gdLst/>
            <a:ahLst/>
            <a:cxnLst/>
            <a:rect r="r" b="b" t="t" l="l"/>
            <a:pathLst>
              <a:path h="1025259" w="7150875">
                <a:moveTo>
                  <a:pt x="0" y="0"/>
                </a:moveTo>
                <a:lnTo>
                  <a:pt x="7150875" y="0"/>
                </a:lnTo>
                <a:lnTo>
                  <a:pt x="7150875" y="1025259"/>
                </a:lnTo>
                <a:lnTo>
                  <a:pt x="0" y="102525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7059252" y="375357"/>
            <a:ext cx="1732469" cy="429279"/>
          </a:xfrm>
          <a:custGeom>
            <a:avLst/>
            <a:gdLst/>
            <a:ahLst/>
            <a:cxnLst/>
            <a:rect r="r" b="b" t="t" l="l"/>
            <a:pathLst>
              <a:path h="429279" w="1732469">
                <a:moveTo>
                  <a:pt x="0" y="0"/>
                </a:moveTo>
                <a:lnTo>
                  <a:pt x="1732469" y="0"/>
                </a:lnTo>
                <a:lnTo>
                  <a:pt x="1732469" y="429279"/>
                </a:lnTo>
                <a:lnTo>
                  <a:pt x="0" y="4292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5552946" y="375363"/>
            <a:ext cx="1116179" cy="606146"/>
          </a:xfrm>
          <a:custGeom>
            <a:avLst/>
            <a:gdLst/>
            <a:ahLst/>
            <a:cxnLst/>
            <a:rect r="r" b="b" t="t" l="l"/>
            <a:pathLst>
              <a:path h="606146" w="1116179">
                <a:moveTo>
                  <a:pt x="0" y="0"/>
                </a:moveTo>
                <a:lnTo>
                  <a:pt x="1116179" y="0"/>
                </a:lnTo>
                <a:lnTo>
                  <a:pt x="1116179" y="606145"/>
                </a:lnTo>
                <a:lnTo>
                  <a:pt x="0" y="6061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4252539" y="375357"/>
            <a:ext cx="4076030" cy="1009964"/>
          </a:xfrm>
          <a:custGeom>
            <a:avLst/>
            <a:gdLst/>
            <a:ahLst/>
            <a:cxnLst/>
            <a:rect r="r" b="b" t="t" l="l"/>
            <a:pathLst>
              <a:path h="1009964" w="4076030">
                <a:moveTo>
                  <a:pt x="0" y="0"/>
                </a:moveTo>
                <a:lnTo>
                  <a:pt x="4076029" y="0"/>
                </a:lnTo>
                <a:lnTo>
                  <a:pt x="4076029" y="1009963"/>
                </a:lnTo>
                <a:lnTo>
                  <a:pt x="0" y="1009963"/>
                </a:lnTo>
                <a:lnTo>
                  <a:pt x="0" y="0"/>
                </a:lnTo>
                <a:close/>
              </a:path>
            </a:pathLst>
          </a:custGeom>
          <a:blipFill>
            <a:blip r:embed="rId9"/>
            <a:stretch>
              <a:fillRect l="0" t="0" r="0" b="0"/>
            </a:stretch>
          </a:blipFill>
        </p:spPr>
      </p:sp>
      <p:sp>
        <p:nvSpPr>
          <p:cNvPr name="Freeform 9" id="9"/>
          <p:cNvSpPr/>
          <p:nvPr/>
        </p:nvSpPr>
        <p:spPr>
          <a:xfrm flipH="false" flipV="false" rot="0">
            <a:off x="708608" y="375371"/>
            <a:ext cx="2626067" cy="1426096"/>
          </a:xfrm>
          <a:custGeom>
            <a:avLst/>
            <a:gdLst/>
            <a:ahLst/>
            <a:cxnLst/>
            <a:rect r="r" b="b" t="t" l="l"/>
            <a:pathLst>
              <a:path h="1426096" w="2626067">
                <a:moveTo>
                  <a:pt x="0" y="0"/>
                </a:moveTo>
                <a:lnTo>
                  <a:pt x="2626067" y="0"/>
                </a:lnTo>
                <a:lnTo>
                  <a:pt x="2626067" y="1426096"/>
                </a:lnTo>
                <a:lnTo>
                  <a:pt x="0" y="1426096"/>
                </a:lnTo>
                <a:lnTo>
                  <a:pt x="0" y="0"/>
                </a:lnTo>
                <a:close/>
              </a:path>
            </a:pathLst>
          </a:custGeom>
          <a:blipFill>
            <a:blip r:embed="rId10"/>
            <a:stretch>
              <a:fillRect l="0" t="0" r="0" b="0"/>
            </a:stretch>
          </a:blipFill>
        </p:spPr>
      </p:sp>
      <p:sp>
        <p:nvSpPr>
          <p:cNvPr name="Freeform 10" id="10"/>
          <p:cNvSpPr/>
          <p:nvPr/>
        </p:nvSpPr>
        <p:spPr>
          <a:xfrm flipH="false" flipV="false" rot="0">
            <a:off x="9575119" y="360874"/>
            <a:ext cx="3196123" cy="458245"/>
          </a:xfrm>
          <a:custGeom>
            <a:avLst/>
            <a:gdLst/>
            <a:ahLst/>
            <a:cxnLst/>
            <a:rect r="r" b="b" t="t" l="l"/>
            <a:pathLst>
              <a:path h="458245" w="3196123">
                <a:moveTo>
                  <a:pt x="0" y="0"/>
                </a:moveTo>
                <a:lnTo>
                  <a:pt x="3196123" y="0"/>
                </a:lnTo>
                <a:lnTo>
                  <a:pt x="3196123" y="458245"/>
                </a:lnTo>
                <a:lnTo>
                  <a:pt x="0" y="4582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1" id="11"/>
          <p:cNvSpPr txBox="true"/>
          <p:nvPr/>
        </p:nvSpPr>
        <p:spPr>
          <a:xfrm rot="0">
            <a:off x="1418133" y="2276878"/>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Community Priorities</a:t>
            </a:r>
          </a:p>
        </p:txBody>
      </p:sp>
      <p:sp>
        <p:nvSpPr>
          <p:cNvPr name="TextBox 12" id="12"/>
          <p:cNvSpPr txBox="true"/>
          <p:nvPr/>
        </p:nvSpPr>
        <p:spPr>
          <a:xfrm rot="0">
            <a:off x="11531699" y="306614"/>
            <a:ext cx="6153514" cy="1027893"/>
          </a:xfrm>
          <a:prstGeom prst="rect">
            <a:avLst/>
          </a:prstGeom>
        </p:spPr>
        <p:txBody>
          <a:bodyPr anchor="t" rtlCol="false" tIns="0" lIns="0" bIns="0" rIns="0">
            <a:spAutoFit/>
          </a:bodyPr>
          <a:lstStyle/>
          <a:p>
            <a:pPr algn="r">
              <a:lnSpc>
                <a:spcPts val="4113"/>
              </a:lnSpc>
            </a:pPr>
            <a:r>
              <a:rPr lang="en-US" sz="2683">
                <a:solidFill>
                  <a:srgbClr val="2E2920"/>
                </a:solidFill>
                <a:latin typeface="Montserrat Medium"/>
                <a:ea typeface="Montserrat Medium"/>
                <a:cs typeface="Montserrat Medium"/>
                <a:sym typeface="Montserrat Medium"/>
              </a:rPr>
              <a:t>Community Benchmarking Report </a:t>
            </a:r>
            <a:r>
              <a:rPr lang="en-US" sz="2683">
                <a:solidFill>
                  <a:srgbClr val="476372"/>
                </a:solidFill>
                <a:latin typeface="Montserrat"/>
                <a:ea typeface="Montserrat"/>
                <a:cs typeface="Montserrat"/>
                <a:sym typeface="Montserrat"/>
              </a:rPr>
              <a:t>City of McPherson, KS | 2024</a:t>
            </a:r>
          </a:p>
        </p:txBody>
      </p:sp>
      <p:grpSp>
        <p:nvGrpSpPr>
          <p:cNvPr name="Group 13" id="13"/>
          <p:cNvGrpSpPr/>
          <p:nvPr/>
        </p:nvGrpSpPr>
        <p:grpSpPr>
          <a:xfrm rot="0">
            <a:off x="1418133" y="3205204"/>
            <a:ext cx="14770437" cy="6566799"/>
            <a:chOff x="0" y="0"/>
            <a:chExt cx="19693916" cy="8755731"/>
          </a:xfrm>
        </p:grpSpPr>
        <p:grpSp>
          <p:nvGrpSpPr>
            <p:cNvPr name="Group 14" id="14"/>
            <p:cNvGrpSpPr/>
            <p:nvPr/>
          </p:nvGrpSpPr>
          <p:grpSpPr>
            <a:xfrm rot="0">
              <a:off x="0" y="13102"/>
              <a:ext cx="10112757" cy="8729440"/>
              <a:chOff x="0" y="0"/>
              <a:chExt cx="10112757" cy="8729440"/>
            </a:xfrm>
          </p:grpSpPr>
          <p:sp>
            <p:nvSpPr>
              <p:cNvPr name="Freeform 15" id="15"/>
              <p:cNvSpPr/>
              <p:nvPr/>
            </p:nvSpPr>
            <p:spPr>
              <a:xfrm flipH="false" flipV="false" rot="0">
                <a:off x="0" y="0"/>
                <a:ext cx="10111389" cy="8725174"/>
              </a:xfrm>
              <a:custGeom>
                <a:avLst/>
                <a:gdLst/>
                <a:ahLst/>
                <a:cxnLst/>
                <a:rect r="r" b="b" t="t" l="l"/>
                <a:pathLst>
                  <a:path h="8725174" w="10111389">
                    <a:moveTo>
                      <a:pt x="7991" y="0"/>
                    </a:moveTo>
                    <a:lnTo>
                      <a:pt x="10103398" y="0"/>
                    </a:lnTo>
                    <a:cubicBezTo>
                      <a:pt x="10107873" y="0"/>
                      <a:pt x="10111389" y="3421"/>
                      <a:pt x="10111389" y="7776"/>
                    </a:cubicBezTo>
                    <a:lnTo>
                      <a:pt x="10111389" y="8717398"/>
                    </a:lnTo>
                    <a:cubicBezTo>
                      <a:pt x="10111389" y="8721754"/>
                      <a:pt x="10107873" y="8725174"/>
                      <a:pt x="10103398" y="8725174"/>
                    </a:cubicBezTo>
                    <a:lnTo>
                      <a:pt x="7991" y="8725174"/>
                    </a:lnTo>
                    <a:cubicBezTo>
                      <a:pt x="3516" y="8725174"/>
                      <a:pt x="0" y="8721754"/>
                      <a:pt x="0" y="8717398"/>
                    </a:cubicBezTo>
                    <a:lnTo>
                      <a:pt x="0" y="7776"/>
                    </a:lnTo>
                    <a:cubicBezTo>
                      <a:pt x="0" y="3421"/>
                      <a:pt x="3516" y="0"/>
                      <a:pt x="7991" y="0"/>
                    </a:cubicBezTo>
                    <a:moveTo>
                      <a:pt x="7991" y="15551"/>
                    </a:moveTo>
                    <a:lnTo>
                      <a:pt x="7991" y="7776"/>
                    </a:lnTo>
                    <a:lnTo>
                      <a:pt x="15983" y="7776"/>
                    </a:lnTo>
                    <a:lnTo>
                      <a:pt x="15983" y="8717398"/>
                    </a:lnTo>
                    <a:lnTo>
                      <a:pt x="7991" y="8717398"/>
                    </a:lnTo>
                    <a:lnTo>
                      <a:pt x="7991" y="8709623"/>
                    </a:lnTo>
                    <a:lnTo>
                      <a:pt x="10103398" y="8709623"/>
                    </a:lnTo>
                    <a:lnTo>
                      <a:pt x="10103398" y="8717398"/>
                    </a:lnTo>
                    <a:lnTo>
                      <a:pt x="10095406" y="8717398"/>
                    </a:lnTo>
                    <a:lnTo>
                      <a:pt x="10095406" y="7776"/>
                    </a:lnTo>
                    <a:lnTo>
                      <a:pt x="10103398" y="7776"/>
                    </a:lnTo>
                    <a:lnTo>
                      <a:pt x="10103398" y="15551"/>
                    </a:lnTo>
                    <a:lnTo>
                      <a:pt x="7991" y="15551"/>
                    </a:lnTo>
                    <a:close/>
                  </a:path>
                </a:pathLst>
              </a:custGeom>
              <a:solidFill>
                <a:srgbClr val="A3B1B8"/>
              </a:solidFill>
            </p:spPr>
          </p:sp>
        </p:grpSp>
        <p:grpSp>
          <p:nvGrpSpPr>
            <p:cNvPr name="Group 16" id="16"/>
            <p:cNvGrpSpPr/>
            <p:nvPr/>
          </p:nvGrpSpPr>
          <p:grpSpPr>
            <a:xfrm rot="0">
              <a:off x="8706" y="23021"/>
              <a:ext cx="10095345" cy="754124"/>
              <a:chOff x="0" y="0"/>
              <a:chExt cx="10095345" cy="754124"/>
            </a:xfrm>
          </p:grpSpPr>
          <p:sp>
            <p:nvSpPr>
              <p:cNvPr name="Freeform 17" id="17"/>
              <p:cNvSpPr/>
              <p:nvPr/>
            </p:nvSpPr>
            <p:spPr>
              <a:xfrm flipH="false" flipV="false" rot="0">
                <a:off x="0" y="0"/>
                <a:ext cx="10095394" cy="754079"/>
              </a:xfrm>
              <a:custGeom>
                <a:avLst/>
                <a:gdLst/>
                <a:ahLst/>
                <a:cxnLst/>
                <a:rect r="r" b="b" t="t" l="l"/>
                <a:pathLst>
                  <a:path h="754079" w="10095394">
                    <a:moveTo>
                      <a:pt x="0" y="0"/>
                    </a:moveTo>
                    <a:lnTo>
                      <a:pt x="10095394" y="0"/>
                    </a:lnTo>
                    <a:lnTo>
                      <a:pt x="10095394" y="754079"/>
                    </a:lnTo>
                    <a:lnTo>
                      <a:pt x="0" y="754079"/>
                    </a:lnTo>
                    <a:close/>
                  </a:path>
                </a:pathLst>
              </a:custGeom>
              <a:solidFill>
                <a:srgbClr val="EDEFF1"/>
              </a:solidFill>
            </p:spPr>
          </p:sp>
          <p:sp>
            <p:nvSpPr>
              <p:cNvPr name="TextBox 18" id="18"/>
              <p:cNvSpPr txBox="true"/>
              <p:nvPr/>
            </p:nvSpPr>
            <p:spPr>
              <a:xfrm>
                <a:off x="0" y="0"/>
                <a:ext cx="10095345" cy="754124"/>
              </a:xfrm>
              <a:prstGeom prst="rect">
                <a:avLst/>
              </a:prstGeom>
            </p:spPr>
            <p:txBody>
              <a:bodyPr anchor="t" rtlCol="false" tIns="50800" lIns="50800" bIns="50800" rIns="50800"/>
              <a:lstStyle/>
              <a:p>
                <a:pPr algn="l">
                  <a:lnSpc>
                    <a:spcPts val="2160"/>
                  </a:lnSpc>
                </a:pPr>
                <a:r>
                  <a:rPr lang="en-US" sz="1800">
                    <a:solidFill>
                      <a:srgbClr val="4B4459"/>
                    </a:solidFill>
                    <a:latin typeface="Montserrat Bold"/>
                    <a:ea typeface="Montserrat Bold"/>
                    <a:cs typeface="Montserrat Bold"/>
                    <a:sym typeface="Montserrat Bold"/>
                  </a:rPr>
                  <a:t>2024 Program Priorities</a:t>
                </a:r>
              </a:p>
            </p:txBody>
          </p:sp>
        </p:grpSp>
        <p:grpSp>
          <p:nvGrpSpPr>
            <p:cNvPr name="Group 19" id="19"/>
            <p:cNvGrpSpPr/>
            <p:nvPr/>
          </p:nvGrpSpPr>
          <p:grpSpPr>
            <a:xfrm rot="0">
              <a:off x="10249114" y="0"/>
              <a:ext cx="9221600" cy="8729440"/>
              <a:chOff x="0" y="0"/>
              <a:chExt cx="9221600" cy="8729440"/>
            </a:xfrm>
          </p:grpSpPr>
          <p:sp>
            <p:nvSpPr>
              <p:cNvPr name="Freeform 20" id="20"/>
              <p:cNvSpPr/>
              <p:nvPr/>
            </p:nvSpPr>
            <p:spPr>
              <a:xfrm flipH="false" flipV="false" rot="0">
                <a:off x="0" y="0"/>
                <a:ext cx="9221629" cy="8725174"/>
              </a:xfrm>
              <a:custGeom>
                <a:avLst/>
                <a:gdLst/>
                <a:ahLst/>
                <a:cxnLst/>
                <a:rect r="r" b="b" t="t" l="l"/>
                <a:pathLst>
                  <a:path h="8725174" w="9221629">
                    <a:moveTo>
                      <a:pt x="7991" y="0"/>
                    </a:moveTo>
                    <a:lnTo>
                      <a:pt x="9213646" y="0"/>
                    </a:lnTo>
                    <a:cubicBezTo>
                      <a:pt x="9218122" y="0"/>
                      <a:pt x="9221629" y="3421"/>
                      <a:pt x="9221629" y="7776"/>
                    </a:cubicBezTo>
                    <a:lnTo>
                      <a:pt x="9221629" y="8717398"/>
                    </a:lnTo>
                    <a:cubicBezTo>
                      <a:pt x="9221629" y="8721754"/>
                      <a:pt x="9218122" y="8725174"/>
                      <a:pt x="9213646" y="8725174"/>
                    </a:cubicBezTo>
                    <a:lnTo>
                      <a:pt x="7991" y="8725174"/>
                    </a:lnTo>
                    <a:cubicBezTo>
                      <a:pt x="3516" y="8725174"/>
                      <a:pt x="0" y="8721754"/>
                      <a:pt x="0" y="8717398"/>
                    </a:cubicBezTo>
                    <a:lnTo>
                      <a:pt x="0" y="7776"/>
                    </a:lnTo>
                    <a:cubicBezTo>
                      <a:pt x="0" y="3421"/>
                      <a:pt x="3516" y="0"/>
                      <a:pt x="7991" y="0"/>
                    </a:cubicBezTo>
                    <a:moveTo>
                      <a:pt x="7991" y="15551"/>
                    </a:moveTo>
                    <a:lnTo>
                      <a:pt x="7991" y="7776"/>
                    </a:lnTo>
                    <a:lnTo>
                      <a:pt x="15983" y="7776"/>
                    </a:lnTo>
                    <a:lnTo>
                      <a:pt x="15983" y="8717398"/>
                    </a:lnTo>
                    <a:lnTo>
                      <a:pt x="7991" y="8717398"/>
                    </a:lnTo>
                    <a:lnTo>
                      <a:pt x="7991" y="8709623"/>
                    </a:lnTo>
                    <a:lnTo>
                      <a:pt x="9213646" y="8709623"/>
                    </a:lnTo>
                    <a:lnTo>
                      <a:pt x="9213646" y="8717398"/>
                    </a:lnTo>
                    <a:lnTo>
                      <a:pt x="9205654" y="8717398"/>
                    </a:lnTo>
                    <a:lnTo>
                      <a:pt x="9205654" y="7776"/>
                    </a:lnTo>
                    <a:lnTo>
                      <a:pt x="9213646" y="7776"/>
                    </a:lnTo>
                    <a:lnTo>
                      <a:pt x="9213646" y="15551"/>
                    </a:lnTo>
                    <a:lnTo>
                      <a:pt x="7991" y="15551"/>
                    </a:lnTo>
                    <a:close/>
                  </a:path>
                </a:pathLst>
              </a:custGeom>
              <a:solidFill>
                <a:srgbClr val="A3B1B8"/>
              </a:solidFill>
            </p:spPr>
          </p:sp>
        </p:grpSp>
        <p:grpSp>
          <p:nvGrpSpPr>
            <p:cNvPr name="Group 21" id="21"/>
            <p:cNvGrpSpPr/>
            <p:nvPr/>
          </p:nvGrpSpPr>
          <p:grpSpPr>
            <a:xfrm rot="0">
              <a:off x="10257053" y="9919"/>
              <a:ext cx="9205723" cy="754124"/>
              <a:chOff x="0" y="0"/>
              <a:chExt cx="9205723" cy="754124"/>
            </a:xfrm>
          </p:grpSpPr>
          <p:sp>
            <p:nvSpPr>
              <p:cNvPr name="Freeform 22" id="22"/>
              <p:cNvSpPr/>
              <p:nvPr/>
            </p:nvSpPr>
            <p:spPr>
              <a:xfrm flipH="false" flipV="false" rot="0">
                <a:off x="0" y="0"/>
                <a:ext cx="9205654" cy="754079"/>
              </a:xfrm>
              <a:custGeom>
                <a:avLst/>
                <a:gdLst/>
                <a:ahLst/>
                <a:cxnLst/>
                <a:rect r="r" b="b" t="t" l="l"/>
                <a:pathLst>
                  <a:path h="754079" w="9205654">
                    <a:moveTo>
                      <a:pt x="0" y="0"/>
                    </a:moveTo>
                    <a:lnTo>
                      <a:pt x="9205654" y="0"/>
                    </a:lnTo>
                    <a:lnTo>
                      <a:pt x="9205654" y="754079"/>
                    </a:lnTo>
                    <a:lnTo>
                      <a:pt x="0" y="754079"/>
                    </a:lnTo>
                    <a:close/>
                  </a:path>
                </a:pathLst>
              </a:custGeom>
              <a:solidFill>
                <a:srgbClr val="EDEFF1"/>
              </a:solidFill>
            </p:spPr>
          </p:sp>
          <p:sp>
            <p:nvSpPr>
              <p:cNvPr name="TextBox 23" id="23"/>
              <p:cNvSpPr txBox="true"/>
              <p:nvPr/>
            </p:nvSpPr>
            <p:spPr>
              <a:xfrm>
                <a:off x="0" y="0"/>
                <a:ext cx="9205723" cy="754124"/>
              </a:xfrm>
              <a:prstGeom prst="rect">
                <a:avLst/>
              </a:prstGeom>
            </p:spPr>
            <p:txBody>
              <a:bodyPr anchor="t" rtlCol="false" tIns="50800" lIns="50800" bIns="50800" rIns="50800"/>
              <a:lstStyle/>
              <a:p>
                <a:pPr algn="l">
                  <a:lnSpc>
                    <a:spcPts val="2160"/>
                  </a:lnSpc>
                </a:pPr>
                <a:r>
                  <a:rPr lang="en-US" sz="1800">
                    <a:solidFill>
                      <a:srgbClr val="4B4459"/>
                    </a:solidFill>
                    <a:latin typeface="Montserrat Bold"/>
                    <a:ea typeface="Montserrat Bold"/>
                    <a:cs typeface="Montserrat Bold"/>
                    <a:sym typeface="Montserrat Bold"/>
                  </a:rPr>
                  <a:t>Priority Shift (2023 vs 2024)</a:t>
                </a:r>
              </a:p>
            </p:txBody>
          </p:sp>
        </p:grpSp>
        <p:grpSp>
          <p:nvGrpSpPr>
            <p:cNvPr name="Group 24" id="24"/>
            <p:cNvGrpSpPr/>
            <p:nvPr/>
          </p:nvGrpSpPr>
          <p:grpSpPr>
            <a:xfrm rot="0">
              <a:off x="10248957" y="8278816"/>
              <a:ext cx="9444958" cy="476915"/>
              <a:chOff x="0" y="0"/>
              <a:chExt cx="9444958" cy="476915"/>
            </a:xfrm>
          </p:grpSpPr>
          <p:sp>
            <p:nvSpPr>
              <p:cNvPr name="Freeform 25" id="25"/>
              <p:cNvSpPr/>
              <p:nvPr/>
            </p:nvSpPr>
            <p:spPr>
              <a:xfrm flipH="false" flipV="false" rot="0">
                <a:off x="7991" y="8816"/>
                <a:ext cx="9428932" cy="459331"/>
              </a:xfrm>
              <a:custGeom>
                <a:avLst/>
                <a:gdLst/>
                <a:ahLst/>
                <a:cxnLst/>
                <a:rect r="r" b="b" t="t" l="l"/>
                <a:pathLst>
                  <a:path h="459331" w="9428932">
                    <a:moveTo>
                      <a:pt x="0" y="0"/>
                    </a:moveTo>
                    <a:lnTo>
                      <a:pt x="9428932" y="0"/>
                    </a:lnTo>
                    <a:lnTo>
                      <a:pt x="9428932" y="459332"/>
                    </a:lnTo>
                    <a:lnTo>
                      <a:pt x="0" y="459332"/>
                    </a:lnTo>
                    <a:close/>
                  </a:path>
                </a:pathLst>
              </a:custGeom>
              <a:solidFill>
                <a:srgbClr val="FDD695"/>
              </a:solidFill>
            </p:spPr>
          </p:sp>
          <p:sp>
            <p:nvSpPr>
              <p:cNvPr name="Freeform 26" id="26"/>
              <p:cNvSpPr/>
              <p:nvPr/>
            </p:nvSpPr>
            <p:spPr>
              <a:xfrm flipH="false" flipV="false" rot="0">
                <a:off x="0" y="0"/>
                <a:ext cx="9444914" cy="476950"/>
              </a:xfrm>
              <a:custGeom>
                <a:avLst/>
                <a:gdLst/>
                <a:ahLst/>
                <a:cxnLst/>
                <a:rect r="r" b="b" t="t" l="l"/>
                <a:pathLst>
                  <a:path h="476950" w="9444914">
                    <a:moveTo>
                      <a:pt x="7991" y="0"/>
                    </a:moveTo>
                    <a:lnTo>
                      <a:pt x="9436923" y="0"/>
                    </a:lnTo>
                    <a:cubicBezTo>
                      <a:pt x="9441399" y="0"/>
                      <a:pt x="9444914" y="3879"/>
                      <a:pt x="9444914" y="8816"/>
                    </a:cubicBezTo>
                    <a:lnTo>
                      <a:pt x="9444914" y="468148"/>
                    </a:lnTo>
                    <a:cubicBezTo>
                      <a:pt x="9444914" y="473085"/>
                      <a:pt x="9441399" y="476950"/>
                      <a:pt x="9436923" y="476950"/>
                    </a:cubicBezTo>
                    <a:lnTo>
                      <a:pt x="7991" y="476950"/>
                    </a:lnTo>
                    <a:cubicBezTo>
                      <a:pt x="3516" y="476950"/>
                      <a:pt x="0" y="473085"/>
                      <a:pt x="0" y="468148"/>
                    </a:cubicBezTo>
                    <a:lnTo>
                      <a:pt x="0" y="8816"/>
                    </a:lnTo>
                    <a:cubicBezTo>
                      <a:pt x="0" y="3879"/>
                      <a:pt x="3516" y="0"/>
                      <a:pt x="7991" y="0"/>
                    </a:cubicBezTo>
                    <a:moveTo>
                      <a:pt x="7991" y="17633"/>
                    </a:moveTo>
                    <a:lnTo>
                      <a:pt x="7991" y="8816"/>
                    </a:lnTo>
                    <a:lnTo>
                      <a:pt x="15983" y="8816"/>
                    </a:lnTo>
                    <a:lnTo>
                      <a:pt x="15983" y="468148"/>
                    </a:lnTo>
                    <a:lnTo>
                      <a:pt x="7991" y="468148"/>
                    </a:lnTo>
                    <a:lnTo>
                      <a:pt x="7991" y="459331"/>
                    </a:lnTo>
                    <a:lnTo>
                      <a:pt x="9436923" y="459331"/>
                    </a:lnTo>
                    <a:lnTo>
                      <a:pt x="9436923" y="468148"/>
                    </a:lnTo>
                    <a:lnTo>
                      <a:pt x="9428932" y="468148"/>
                    </a:lnTo>
                    <a:lnTo>
                      <a:pt x="9428932" y="8816"/>
                    </a:lnTo>
                    <a:lnTo>
                      <a:pt x="9436923" y="8816"/>
                    </a:lnTo>
                    <a:lnTo>
                      <a:pt x="9436923" y="17633"/>
                    </a:lnTo>
                    <a:lnTo>
                      <a:pt x="7991" y="17633"/>
                    </a:lnTo>
                    <a:close/>
                  </a:path>
                </a:pathLst>
              </a:custGeom>
              <a:solidFill>
                <a:srgbClr val="D8D8D8"/>
              </a:solidFill>
            </p:spPr>
          </p:sp>
          <p:sp>
            <p:nvSpPr>
              <p:cNvPr name="TextBox 27" id="27"/>
              <p:cNvSpPr txBox="true"/>
              <p:nvPr/>
            </p:nvSpPr>
            <p:spPr>
              <a:xfrm>
                <a:off x="0" y="0"/>
                <a:ext cx="9444958" cy="476915"/>
              </a:xfrm>
              <a:prstGeom prst="rect">
                <a:avLst/>
              </a:prstGeom>
            </p:spPr>
            <p:txBody>
              <a:bodyPr anchor="t" rtlCol="false" tIns="50800" lIns="50800" bIns="50800" rIns="50800"/>
              <a:lstStyle/>
              <a:p>
                <a:pPr algn="l">
                  <a:lnSpc>
                    <a:spcPts val="1439"/>
                  </a:lnSpc>
                </a:pPr>
                <a:r>
                  <a:rPr lang="en-US" sz="1200">
                    <a:solidFill>
                      <a:srgbClr val="000000"/>
                    </a:solidFill>
                    <a:latin typeface="Montserrat"/>
                    <a:ea typeface="Montserrat"/>
                    <a:cs typeface="Montserrat"/>
                    <a:sym typeface="Montserrat"/>
                  </a:rPr>
                  <a:t>Public infrastructure jumped to the top of the list and the biggest shift</a:t>
                </a:r>
              </a:p>
            </p:txBody>
          </p:sp>
        </p:grpSp>
        <p:grpSp>
          <p:nvGrpSpPr>
            <p:cNvPr name="Group 28" id="28"/>
            <p:cNvGrpSpPr/>
            <p:nvPr/>
          </p:nvGrpSpPr>
          <p:grpSpPr>
            <a:xfrm rot="0">
              <a:off x="656" y="8278816"/>
              <a:ext cx="10111445" cy="476915"/>
              <a:chOff x="0" y="0"/>
              <a:chExt cx="10111445" cy="476915"/>
            </a:xfrm>
          </p:grpSpPr>
          <p:sp>
            <p:nvSpPr>
              <p:cNvPr name="Freeform 29" id="29"/>
              <p:cNvSpPr/>
              <p:nvPr/>
            </p:nvSpPr>
            <p:spPr>
              <a:xfrm flipH="false" flipV="false" rot="0">
                <a:off x="7991" y="8816"/>
                <a:ext cx="10095407" cy="459331"/>
              </a:xfrm>
              <a:custGeom>
                <a:avLst/>
                <a:gdLst/>
                <a:ahLst/>
                <a:cxnLst/>
                <a:rect r="r" b="b" t="t" l="l"/>
                <a:pathLst>
                  <a:path h="459331" w="10095407">
                    <a:moveTo>
                      <a:pt x="0" y="0"/>
                    </a:moveTo>
                    <a:lnTo>
                      <a:pt x="10095407" y="0"/>
                    </a:lnTo>
                    <a:lnTo>
                      <a:pt x="10095407" y="459332"/>
                    </a:lnTo>
                    <a:lnTo>
                      <a:pt x="0" y="459332"/>
                    </a:lnTo>
                    <a:close/>
                  </a:path>
                </a:pathLst>
              </a:custGeom>
              <a:solidFill>
                <a:srgbClr val="FDD695"/>
              </a:solidFill>
            </p:spPr>
          </p:sp>
          <p:sp>
            <p:nvSpPr>
              <p:cNvPr name="Freeform 30" id="30"/>
              <p:cNvSpPr/>
              <p:nvPr/>
            </p:nvSpPr>
            <p:spPr>
              <a:xfrm flipH="false" flipV="false" rot="0">
                <a:off x="0" y="0"/>
                <a:ext cx="10111389" cy="476950"/>
              </a:xfrm>
              <a:custGeom>
                <a:avLst/>
                <a:gdLst/>
                <a:ahLst/>
                <a:cxnLst/>
                <a:rect r="r" b="b" t="t" l="l"/>
                <a:pathLst>
                  <a:path h="476950" w="10111389">
                    <a:moveTo>
                      <a:pt x="7991" y="0"/>
                    </a:moveTo>
                    <a:lnTo>
                      <a:pt x="10103398" y="0"/>
                    </a:lnTo>
                    <a:cubicBezTo>
                      <a:pt x="10107873" y="0"/>
                      <a:pt x="10111389" y="3879"/>
                      <a:pt x="10111389" y="8816"/>
                    </a:cubicBezTo>
                    <a:lnTo>
                      <a:pt x="10111389" y="468148"/>
                    </a:lnTo>
                    <a:cubicBezTo>
                      <a:pt x="10111389" y="473085"/>
                      <a:pt x="10107873" y="476950"/>
                      <a:pt x="10103398" y="476950"/>
                    </a:cubicBezTo>
                    <a:lnTo>
                      <a:pt x="7991" y="476950"/>
                    </a:lnTo>
                    <a:cubicBezTo>
                      <a:pt x="3516" y="476950"/>
                      <a:pt x="0" y="473085"/>
                      <a:pt x="0" y="468148"/>
                    </a:cubicBezTo>
                    <a:lnTo>
                      <a:pt x="0" y="8816"/>
                    </a:lnTo>
                    <a:cubicBezTo>
                      <a:pt x="0" y="3879"/>
                      <a:pt x="3516" y="0"/>
                      <a:pt x="7991" y="0"/>
                    </a:cubicBezTo>
                    <a:moveTo>
                      <a:pt x="7991" y="17633"/>
                    </a:moveTo>
                    <a:lnTo>
                      <a:pt x="7991" y="8816"/>
                    </a:lnTo>
                    <a:lnTo>
                      <a:pt x="15983" y="8816"/>
                    </a:lnTo>
                    <a:lnTo>
                      <a:pt x="15983" y="468148"/>
                    </a:lnTo>
                    <a:lnTo>
                      <a:pt x="7991" y="468148"/>
                    </a:lnTo>
                    <a:lnTo>
                      <a:pt x="7991" y="459331"/>
                    </a:lnTo>
                    <a:lnTo>
                      <a:pt x="10103398" y="459331"/>
                    </a:lnTo>
                    <a:lnTo>
                      <a:pt x="10103398" y="468148"/>
                    </a:lnTo>
                    <a:lnTo>
                      <a:pt x="10095406" y="468148"/>
                    </a:lnTo>
                    <a:lnTo>
                      <a:pt x="10095406" y="8816"/>
                    </a:lnTo>
                    <a:lnTo>
                      <a:pt x="10103398" y="8816"/>
                    </a:lnTo>
                    <a:lnTo>
                      <a:pt x="10103398" y="17633"/>
                    </a:lnTo>
                    <a:lnTo>
                      <a:pt x="7991" y="17633"/>
                    </a:lnTo>
                    <a:close/>
                  </a:path>
                </a:pathLst>
              </a:custGeom>
              <a:solidFill>
                <a:srgbClr val="D8D8D8"/>
              </a:solidFill>
            </p:spPr>
          </p:sp>
          <p:sp>
            <p:nvSpPr>
              <p:cNvPr name="TextBox 31" id="31"/>
              <p:cNvSpPr txBox="true"/>
              <p:nvPr/>
            </p:nvSpPr>
            <p:spPr>
              <a:xfrm>
                <a:off x="0" y="0"/>
                <a:ext cx="10111445" cy="476915"/>
              </a:xfrm>
              <a:prstGeom prst="rect">
                <a:avLst/>
              </a:prstGeom>
            </p:spPr>
            <p:txBody>
              <a:bodyPr anchor="t" rtlCol="false" tIns="50800" lIns="50800" bIns="50800" rIns="50800"/>
              <a:lstStyle/>
              <a:p>
                <a:pPr algn="l">
                  <a:lnSpc>
                    <a:spcPts val="1439"/>
                  </a:lnSpc>
                </a:pPr>
                <a:r>
                  <a:rPr lang="en-US" sz="1200">
                    <a:solidFill>
                      <a:srgbClr val="000000"/>
                    </a:solidFill>
                    <a:latin typeface="Montserrat"/>
                    <a:ea typeface="Montserrat"/>
                    <a:cs typeface="Montserrat"/>
                    <a:sym typeface="Montserrat"/>
                  </a:rPr>
                  <a:t>Priorities seem to be well-rounded.</a:t>
                </a:r>
              </a:p>
            </p:txBody>
          </p:sp>
        </p:grpSp>
        <p:sp>
          <p:nvSpPr>
            <p:cNvPr name="Freeform 32" id="32"/>
            <p:cNvSpPr/>
            <p:nvPr/>
          </p:nvSpPr>
          <p:spPr>
            <a:xfrm flipH="false" flipV="false" rot="5400000">
              <a:off x="1336656" y="36420"/>
              <a:ext cx="7439446" cy="8988257"/>
            </a:xfrm>
            <a:custGeom>
              <a:avLst/>
              <a:gdLst/>
              <a:ahLst/>
              <a:cxnLst/>
              <a:rect r="r" b="b" t="t" l="l"/>
              <a:pathLst>
                <a:path h="8988257" w="7439446">
                  <a:moveTo>
                    <a:pt x="0" y="0"/>
                  </a:moveTo>
                  <a:lnTo>
                    <a:pt x="7439446" y="0"/>
                  </a:lnTo>
                  <a:lnTo>
                    <a:pt x="7439446" y="8988258"/>
                  </a:lnTo>
                  <a:lnTo>
                    <a:pt x="0" y="8988258"/>
                  </a:lnTo>
                  <a:lnTo>
                    <a:pt x="0" y="0"/>
                  </a:lnTo>
                  <a:close/>
                </a:path>
              </a:pathLst>
            </a:custGeom>
            <a:blipFill>
              <a:blip r:embed="rId11"/>
              <a:stretch>
                <a:fillRect l="-1386" t="0" r="-1386" b="0"/>
              </a:stretch>
            </a:blipFill>
          </p:spPr>
        </p:sp>
        <p:sp>
          <p:nvSpPr>
            <p:cNvPr name="Freeform 33" id="33"/>
            <p:cNvSpPr/>
            <p:nvPr/>
          </p:nvSpPr>
          <p:spPr>
            <a:xfrm flipH="false" flipV="false" rot="5400000">
              <a:off x="11338519" y="17974"/>
              <a:ext cx="7042793" cy="8951176"/>
            </a:xfrm>
            <a:custGeom>
              <a:avLst/>
              <a:gdLst/>
              <a:ahLst/>
              <a:cxnLst/>
              <a:rect r="r" b="b" t="t" l="l"/>
              <a:pathLst>
                <a:path h="8951176" w="7042793">
                  <a:moveTo>
                    <a:pt x="0" y="0"/>
                  </a:moveTo>
                  <a:lnTo>
                    <a:pt x="7042793" y="0"/>
                  </a:lnTo>
                  <a:lnTo>
                    <a:pt x="7042793" y="8951176"/>
                  </a:lnTo>
                  <a:lnTo>
                    <a:pt x="0" y="8951176"/>
                  </a:lnTo>
                  <a:lnTo>
                    <a:pt x="0" y="0"/>
                  </a:lnTo>
                  <a:close/>
                </a:path>
              </a:pathLst>
            </a:custGeom>
            <a:blipFill>
              <a:blip r:embed="rId12"/>
              <a:stretch>
                <a:fillRect l="-1386" t="0" r="-1386" b="0"/>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DAGL3OVRL6g</dc:identifier>
  <dcterms:modified xsi:type="dcterms:W3CDTF">2011-08-01T06:04:30Z</dcterms:modified>
  <cp:revision>1</cp:revision>
  <dc:title>2024 -McPherson Benchmarking Report - McPherson (Presentation)</dc:title>
</cp:coreProperties>
</file>