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Montserrat Medium" charset="1" panose="00000600000000000000"/>
      <p:regular r:id="rId18"/>
    </p:embeddedFont>
    <p:embeddedFont>
      <p:font typeface="Montserrat Semi-Bold" charset="1" panose="00000700000000000000"/>
      <p:regular r:id="rId19"/>
    </p:embeddedFont>
    <p:embeddedFont>
      <p:font typeface="Montserrat Bold" charset="1" panose="00000800000000000000"/>
      <p:regular r:id="rId20"/>
    </p:embeddedFont>
    <p:embeddedFont>
      <p:font typeface="Montserrat" charset="1" panose="00000500000000000000"/>
      <p:regular r:id="rId21"/>
    </p:embeddedFont>
    <p:embeddedFont>
      <p:font typeface="Montserrat Semi-Bold Italics" charset="1" panose="00000700000000000000"/>
      <p:regular r:id="rId22"/>
    </p:embeddedFont>
    <p:embeddedFont>
      <p:font typeface="Montserrat Heavy" charset="1" panose="00000A00000000000000"/>
      <p:regular r:id="rId23"/>
    </p:embeddedFont>
    <p:embeddedFont>
      <p:font typeface="Arimo" charset="1" panose="020B0604020202020204"/>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8.svg" Type="http://schemas.openxmlformats.org/officeDocument/2006/relationships/image"/><Relationship Id="rId2" Target="../media/image12.jpeg" Type="http://schemas.openxmlformats.org/officeDocument/2006/relationships/image"/><Relationship Id="rId3" Target="../media/image32.png" Type="http://schemas.openxmlformats.org/officeDocument/2006/relationships/image"/><Relationship Id="rId4" Target="../media/image33.svg" Type="http://schemas.openxmlformats.org/officeDocument/2006/relationships/image"/><Relationship Id="rId5" Target="../media/image34.png" Type="http://schemas.openxmlformats.org/officeDocument/2006/relationships/image"/><Relationship Id="rId6" Target="../media/image35.svg" Type="http://schemas.openxmlformats.org/officeDocument/2006/relationships/image"/><Relationship Id="rId7" Target="../media/image10.png" Type="http://schemas.openxmlformats.org/officeDocument/2006/relationships/image"/><Relationship Id="rId8" Target="../media/image36.png" Type="http://schemas.openxmlformats.org/officeDocument/2006/relationships/image"/><Relationship Id="rId9" Target="../media/image3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8.svg" Type="http://schemas.openxmlformats.org/officeDocument/2006/relationships/image"/><Relationship Id="rId2" Target="../media/image12.jpeg" Type="http://schemas.openxmlformats.org/officeDocument/2006/relationships/image"/><Relationship Id="rId3" Target="../media/image32.png" Type="http://schemas.openxmlformats.org/officeDocument/2006/relationships/image"/><Relationship Id="rId4" Target="../media/image33.svg" Type="http://schemas.openxmlformats.org/officeDocument/2006/relationships/image"/><Relationship Id="rId5" Target="../media/image34.png" Type="http://schemas.openxmlformats.org/officeDocument/2006/relationships/image"/><Relationship Id="rId6" Target="../media/image35.svg" Type="http://schemas.openxmlformats.org/officeDocument/2006/relationships/image"/><Relationship Id="rId7" Target="../media/image10.png" Type="http://schemas.openxmlformats.org/officeDocument/2006/relationships/image"/><Relationship Id="rId8" Target="../media/image36.png" Type="http://schemas.openxmlformats.org/officeDocument/2006/relationships/image"/><Relationship Id="rId9" Target="../media/image37.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svg" Type="http://schemas.openxmlformats.org/officeDocument/2006/relationships/image"/><Relationship Id="rId11" Target="../media/image8.png" Type="http://schemas.openxmlformats.org/officeDocument/2006/relationships/image"/><Relationship Id="rId12" Target="../media/image9.svg" Type="http://schemas.openxmlformats.org/officeDocument/2006/relationships/image"/><Relationship Id="rId13" Target="../media/image10.png" Type="http://schemas.openxmlformats.org/officeDocument/2006/relationships/image"/><Relationship Id="rId14" Target="../media/image11.png" Type="http://schemas.openxmlformats.org/officeDocument/2006/relationships/image"/><Relationship Id="rId2" Target="../media/image1.jpeg" Type="http://schemas.openxmlformats.org/officeDocument/2006/relationships/image"/><Relationship Id="rId3" Target="../media/image67.png" Type="http://schemas.openxmlformats.org/officeDocument/2006/relationships/image"/><Relationship Id="rId4" Target="../media/image68.sv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 Id="rId7" Target="../media/image4.png" Type="http://schemas.openxmlformats.org/officeDocument/2006/relationships/image"/><Relationship Id="rId8" Target="../media/image5.svg" Type="http://schemas.openxmlformats.org/officeDocument/2006/relationships/image"/><Relationship Id="rId9"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0.jpeg" Type="http://schemas.openxmlformats.org/officeDocument/2006/relationships/image"/><Relationship Id="rId11" Target="../media/image21.png" Type="http://schemas.openxmlformats.org/officeDocument/2006/relationships/image"/><Relationship Id="rId12" Target="../media/image22.svg" Type="http://schemas.openxmlformats.org/officeDocument/2006/relationships/image"/><Relationship Id="rId13" Target="../media/image23.png" Type="http://schemas.openxmlformats.org/officeDocument/2006/relationships/image"/><Relationship Id="rId14" Target="../media/image24.svg" Type="http://schemas.openxmlformats.org/officeDocument/2006/relationships/image"/><Relationship Id="rId15" Target="../media/image25.png" Type="http://schemas.openxmlformats.org/officeDocument/2006/relationships/image"/><Relationship Id="rId16" Target="../media/image26.svg" Type="http://schemas.openxmlformats.org/officeDocument/2006/relationships/image"/><Relationship Id="rId17" Target="../media/image27.png" Type="http://schemas.openxmlformats.org/officeDocument/2006/relationships/image"/><Relationship Id="rId18" Target="../media/image28.svg" Type="http://schemas.openxmlformats.org/officeDocument/2006/relationships/image"/><Relationship Id="rId19" Target="../media/image29.jpeg" Type="http://schemas.openxmlformats.org/officeDocument/2006/relationships/image"/><Relationship Id="rId2" Target="../media/image12.jpeg" Type="http://schemas.openxmlformats.org/officeDocument/2006/relationships/image"/><Relationship Id="rId20" Target="../media/image30.png" Type="http://schemas.openxmlformats.org/officeDocument/2006/relationships/image"/><Relationship Id="rId21" Target="../media/image31.svg" Type="http://schemas.openxmlformats.org/officeDocument/2006/relationships/image"/><Relationship Id="rId22" Target="../media/image32.png" Type="http://schemas.openxmlformats.org/officeDocument/2006/relationships/image"/><Relationship Id="rId23" Target="../media/image33.svg" Type="http://schemas.openxmlformats.org/officeDocument/2006/relationships/image"/><Relationship Id="rId24" Target="../media/image34.png" Type="http://schemas.openxmlformats.org/officeDocument/2006/relationships/image"/><Relationship Id="rId25" Target="../media/image35.svg" Type="http://schemas.openxmlformats.org/officeDocument/2006/relationships/image"/><Relationship Id="rId26" Target="../media/image10.png" Type="http://schemas.openxmlformats.org/officeDocument/2006/relationships/image"/><Relationship Id="rId27" Target="../media/image36.png" Type="http://schemas.openxmlformats.org/officeDocument/2006/relationships/image"/><Relationship Id="rId28" Target="../media/image37.png" Type="http://schemas.openxmlformats.org/officeDocument/2006/relationships/image"/><Relationship Id="rId29" Target="../media/image38.sv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15.pn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18.png" Type="http://schemas.openxmlformats.org/officeDocument/2006/relationships/image"/><Relationship Id="rId9" Target="../media/image19.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2.svg" Type="http://schemas.openxmlformats.org/officeDocument/2006/relationships/image"/><Relationship Id="rId11" Target="../media/image34.png" Type="http://schemas.openxmlformats.org/officeDocument/2006/relationships/image"/><Relationship Id="rId12" Target="../media/image35.svg" Type="http://schemas.openxmlformats.org/officeDocument/2006/relationships/image"/><Relationship Id="rId13" Target="../media/image10.png" Type="http://schemas.openxmlformats.org/officeDocument/2006/relationships/image"/><Relationship Id="rId14" Target="../media/image36.png" Type="http://schemas.openxmlformats.org/officeDocument/2006/relationships/image"/><Relationship Id="rId2" Target="../media/image12.jpeg" Type="http://schemas.openxmlformats.org/officeDocument/2006/relationships/image"/><Relationship Id="rId3" Target="../media/image32.png" Type="http://schemas.openxmlformats.org/officeDocument/2006/relationships/image"/><Relationship Id="rId4" Target="../media/image33.sv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39.png" Type="http://schemas.openxmlformats.org/officeDocument/2006/relationships/image"/><Relationship Id="rId8" Target="../media/image40.svg" Type="http://schemas.openxmlformats.org/officeDocument/2006/relationships/image"/><Relationship Id="rId9" Target="../media/image4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8.svg" Type="http://schemas.openxmlformats.org/officeDocument/2006/relationships/image"/><Relationship Id="rId2" Target="../media/image12.jpeg" Type="http://schemas.openxmlformats.org/officeDocument/2006/relationships/image"/><Relationship Id="rId3" Target="../media/image32.png" Type="http://schemas.openxmlformats.org/officeDocument/2006/relationships/image"/><Relationship Id="rId4" Target="../media/image33.svg" Type="http://schemas.openxmlformats.org/officeDocument/2006/relationships/image"/><Relationship Id="rId5" Target="../media/image34.png" Type="http://schemas.openxmlformats.org/officeDocument/2006/relationships/image"/><Relationship Id="rId6" Target="../media/image35.svg" Type="http://schemas.openxmlformats.org/officeDocument/2006/relationships/image"/><Relationship Id="rId7" Target="../media/image10.png" Type="http://schemas.openxmlformats.org/officeDocument/2006/relationships/image"/><Relationship Id="rId8" Target="../media/image36.png" Type="http://schemas.openxmlformats.org/officeDocument/2006/relationships/image"/><Relationship Id="rId9" Target="../media/image3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8.svg" Type="http://schemas.openxmlformats.org/officeDocument/2006/relationships/image"/><Relationship Id="rId11" Target="../media/image43.png" Type="http://schemas.openxmlformats.org/officeDocument/2006/relationships/image"/><Relationship Id="rId12" Target="../media/image44.svg" Type="http://schemas.openxmlformats.org/officeDocument/2006/relationships/image"/><Relationship Id="rId13" Target="../media/image45.jpeg" Type="http://schemas.openxmlformats.org/officeDocument/2006/relationships/image"/><Relationship Id="rId14" Target="../media/image46.png" Type="http://schemas.openxmlformats.org/officeDocument/2006/relationships/image"/><Relationship Id="rId15" Target="../media/image47.svg" Type="http://schemas.openxmlformats.org/officeDocument/2006/relationships/image"/><Relationship Id="rId16" Target="../media/image48.jpeg" Type="http://schemas.openxmlformats.org/officeDocument/2006/relationships/image"/><Relationship Id="rId17" Target="../media/image49.png" Type="http://schemas.openxmlformats.org/officeDocument/2006/relationships/image"/><Relationship Id="rId18" Target="../media/image50.svg" Type="http://schemas.openxmlformats.org/officeDocument/2006/relationships/image"/><Relationship Id="rId19" Target="../media/image51.svg" Type="http://schemas.openxmlformats.org/officeDocument/2006/relationships/image"/><Relationship Id="rId2" Target="../media/image12.jpeg" Type="http://schemas.openxmlformats.org/officeDocument/2006/relationships/image"/><Relationship Id="rId20" Target="../media/image52.jpeg" Type="http://schemas.openxmlformats.org/officeDocument/2006/relationships/image"/><Relationship Id="rId3" Target="../media/image32.png" Type="http://schemas.openxmlformats.org/officeDocument/2006/relationships/image"/><Relationship Id="rId4" Target="../media/image33.svg" Type="http://schemas.openxmlformats.org/officeDocument/2006/relationships/image"/><Relationship Id="rId5" Target="../media/image34.png" Type="http://schemas.openxmlformats.org/officeDocument/2006/relationships/image"/><Relationship Id="rId6" Target="../media/image35.svg" Type="http://schemas.openxmlformats.org/officeDocument/2006/relationships/image"/><Relationship Id="rId7" Target="../media/image10.png" Type="http://schemas.openxmlformats.org/officeDocument/2006/relationships/image"/><Relationship Id="rId8" Target="../media/image36.png" Type="http://schemas.openxmlformats.org/officeDocument/2006/relationships/image"/><Relationship Id="rId9" Target="../media/image3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8.svg" Type="http://schemas.openxmlformats.org/officeDocument/2006/relationships/image"/><Relationship Id="rId2" Target="../media/image12.jpeg" Type="http://schemas.openxmlformats.org/officeDocument/2006/relationships/image"/><Relationship Id="rId3" Target="../media/image32.png" Type="http://schemas.openxmlformats.org/officeDocument/2006/relationships/image"/><Relationship Id="rId4" Target="../media/image33.svg" Type="http://schemas.openxmlformats.org/officeDocument/2006/relationships/image"/><Relationship Id="rId5" Target="../media/image34.png" Type="http://schemas.openxmlformats.org/officeDocument/2006/relationships/image"/><Relationship Id="rId6" Target="../media/image35.svg" Type="http://schemas.openxmlformats.org/officeDocument/2006/relationships/image"/><Relationship Id="rId7" Target="../media/image10.png" Type="http://schemas.openxmlformats.org/officeDocument/2006/relationships/image"/><Relationship Id="rId8" Target="../media/image36.png" Type="http://schemas.openxmlformats.org/officeDocument/2006/relationships/image"/><Relationship Id="rId9" Target="../media/image3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8.svg" Type="http://schemas.openxmlformats.org/officeDocument/2006/relationships/image"/><Relationship Id="rId11" Target="../media/image53.png" Type="http://schemas.openxmlformats.org/officeDocument/2006/relationships/image"/><Relationship Id="rId12" Target="../media/image54.svg" Type="http://schemas.openxmlformats.org/officeDocument/2006/relationships/image"/><Relationship Id="rId13" Target="../media/image55.jpeg" Type="http://schemas.openxmlformats.org/officeDocument/2006/relationships/image"/><Relationship Id="rId14" Target="../media/image56.png" Type="http://schemas.openxmlformats.org/officeDocument/2006/relationships/image"/><Relationship Id="rId15" Target="../media/image57.svg" Type="http://schemas.openxmlformats.org/officeDocument/2006/relationships/image"/><Relationship Id="rId16" Target="../media/image58.jpeg" Type="http://schemas.openxmlformats.org/officeDocument/2006/relationships/image"/><Relationship Id="rId2" Target="../media/image12.jpeg" Type="http://schemas.openxmlformats.org/officeDocument/2006/relationships/image"/><Relationship Id="rId3" Target="../media/image32.png" Type="http://schemas.openxmlformats.org/officeDocument/2006/relationships/image"/><Relationship Id="rId4" Target="../media/image33.svg" Type="http://schemas.openxmlformats.org/officeDocument/2006/relationships/image"/><Relationship Id="rId5" Target="../media/image34.png" Type="http://schemas.openxmlformats.org/officeDocument/2006/relationships/image"/><Relationship Id="rId6" Target="../media/image35.svg" Type="http://schemas.openxmlformats.org/officeDocument/2006/relationships/image"/><Relationship Id="rId7" Target="../media/image10.png" Type="http://schemas.openxmlformats.org/officeDocument/2006/relationships/image"/><Relationship Id="rId8" Target="../media/image36.png" Type="http://schemas.openxmlformats.org/officeDocument/2006/relationships/image"/><Relationship Id="rId9" Target="../media/image3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8.svg" Type="http://schemas.openxmlformats.org/officeDocument/2006/relationships/image"/><Relationship Id="rId2" Target="../media/image12.jpeg" Type="http://schemas.openxmlformats.org/officeDocument/2006/relationships/image"/><Relationship Id="rId3" Target="../media/image32.png" Type="http://schemas.openxmlformats.org/officeDocument/2006/relationships/image"/><Relationship Id="rId4" Target="../media/image33.svg" Type="http://schemas.openxmlformats.org/officeDocument/2006/relationships/image"/><Relationship Id="rId5" Target="../media/image34.png" Type="http://schemas.openxmlformats.org/officeDocument/2006/relationships/image"/><Relationship Id="rId6" Target="../media/image35.svg" Type="http://schemas.openxmlformats.org/officeDocument/2006/relationships/image"/><Relationship Id="rId7" Target="../media/image10.png" Type="http://schemas.openxmlformats.org/officeDocument/2006/relationships/image"/><Relationship Id="rId8" Target="../media/image36.png" Type="http://schemas.openxmlformats.org/officeDocument/2006/relationships/image"/><Relationship Id="rId9" Target="../media/image3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8.svg" Type="http://schemas.openxmlformats.org/officeDocument/2006/relationships/image"/><Relationship Id="rId11" Target="../media/image59.png" Type="http://schemas.openxmlformats.org/officeDocument/2006/relationships/image"/><Relationship Id="rId12" Target="../media/image60.svg" Type="http://schemas.openxmlformats.org/officeDocument/2006/relationships/image"/><Relationship Id="rId13" Target="../media/image61.jpeg" Type="http://schemas.openxmlformats.org/officeDocument/2006/relationships/image"/><Relationship Id="rId14" Target="../media/image62.png" Type="http://schemas.openxmlformats.org/officeDocument/2006/relationships/image"/><Relationship Id="rId15" Target="../media/image63.svg" Type="http://schemas.openxmlformats.org/officeDocument/2006/relationships/image"/><Relationship Id="rId16" Target="../media/image64.png" Type="http://schemas.openxmlformats.org/officeDocument/2006/relationships/image"/><Relationship Id="rId17" Target="../media/image65.svg" Type="http://schemas.openxmlformats.org/officeDocument/2006/relationships/image"/><Relationship Id="rId18" Target="../media/image66.jpeg" Type="http://schemas.openxmlformats.org/officeDocument/2006/relationships/image"/><Relationship Id="rId2" Target="../media/image12.jpeg" Type="http://schemas.openxmlformats.org/officeDocument/2006/relationships/image"/><Relationship Id="rId3" Target="../media/image32.png" Type="http://schemas.openxmlformats.org/officeDocument/2006/relationships/image"/><Relationship Id="rId4" Target="../media/image33.svg" Type="http://schemas.openxmlformats.org/officeDocument/2006/relationships/image"/><Relationship Id="rId5" Target="../media/image34.png" Type="http://schemas.openxmlformats.org/officeDocument/2006/relationships/image"/><Relationship Id="rId6" Target="../media/image35.svg" Type="http://schemas.openxmlformats.org/officeDocument/2006/relationships/image"/><Relationship Id="rId7" Target="../media/image10.png" Type="http://schemas.openxmlformats.org/officeDocument/2006/relationships/image"/><Relationship Id="rId8" Target="../media/image36.png" Type="http://schemas.openxmlformats.org/officeDocument/2006/relationships/image"/><Relationship Id="rId9" Target="../media/image3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0" t="0" r="-60" b="0"/>
            </a:stretch>
          </a:blipFill>
        </p:spPr>
      </p:sp>
      <p:sp>
        <p:nvSpPr>
          <p:cNvPr name="Freeform 3" id="3"/>
          <p:cNvSpPr/>
          <p:nvPr/>
        </p:nvSpPr>
        <p:spPr>
          <a:xfrm flipH="false" flipV="false" rot="0">
            <a:off x="8028934" y="7632170"/>
            <a:ext cx="2159510" cy="1167472"/>
          </a:xfrm>
          <a:custGeom>
            <a:avLst/>
            <a:gdLst/>
            <a:ahLst/>
            <a:cxnLst/>
            <a:rect r="r" b="b" t="t" l="l"/>
            <a:pathLst>
              <a:path h="1167472" w="2159510">
                <a:moveTo>
                  <a:pt x="0" y="0"/>
                </a:moveTo>
                <a:lnTo>
                  <a:pt x="2159510" y="0"/>
                </a:lnTo>
                <a:lnTo>
                  <a:pt x="2159510" y="1167472"/>
                </a:lnTo>
                <a:lnTo>
                  <a:pt x="0" y="116747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7080335" y="5555288"/>
            <a:ext cx="4153506" cy="1520100"/>
          </a:xfrm>
          <a:custGeom>
            <a:avLst/>
            <a:gdLst/>
            <a:ahLst/>
            <a:cxnLst/>
            <a:rect r="r" b="b" t="t" l="l"/>
            <a:pathLst>
              <a:path h="1520100" w="4153506">
                <a:moveTo>
                  <a:pt x="0" y="0"/>
                </a:moveTo>
                <a:lnTo>
                  <a:pt x="4153506" y="0"/>
                </a:lnTo>
                <a:lnTo>
                  <a:pt x="4153506" y="1520100"/>
                </a:lnTo>
                <a:lnTo>
                  <a:pt x="0" y="15201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5" id="5"/>
          <p:cNvGrpSpPr/>
          <p:nvPr/>
        </p:nvGrpSpPr>
        <p:grpSpPr>
          <a:xfrm rot="0">
            <a:off x="1000296" y="9603441"/>
            <a:ext cx="4634251" cy="416364"/>
            <a:chOff x="0" y="0"/>
            <a:chExt cx="6179002" cy="555152"/>
          </a:xfrm>
        </p:grpSpPr>
        <p:sp>
          <p:nvSpPr>
            <p:cNvPr name="Freeform 6" id="6"/>
            <p:cNvSpPr/>
            <p:nvPr/>
          </p:nvSpPr>
          <p:spPr>
            <a:xfrm flipH="false" flipV="false" rot="0">
              <a:off x="0" y="0"/>
              <a:ext cx="6179002" cy="555152"/>
            </a:xfrm>
            <a:custGeom>
              <a:avLst/>
              <a:gdLst/>
              <a:ahLst/>
              <a:cxnLst/>
              <a:rect r="r" b="b" t="t" l="l"/>
              <a:pathLst>
                <a:path h="555152" w="6179002">
                  <a:moveTo>
                    <a:pt x="0" y="0"/>
                  </a:moveTo>
                  <a:lnTo>
                    <a:pt x="6179002" y="0"/>
                  </a:lnTo>
                  <a:lnTo>
                    <a:pt x="6179002" y="555152"/>
                  </a:lnTo>
                  <a:lnTo>
                    <a:pt x="0" y="55515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7" id="7"/>
            <p:cNvSpPr txBox="true"/>
            <p:nvPr/>
          </p:nvSpPr>
          <p:spPr>
            <a:xfrm rot="0">
              <a:off x="531587" y="125370"/>
              <a:ext cx="5221302" cy="277347"/>
            </a:xfrm>
            <a:prstGeom prst="rect">
              <a:avLst/>
            </a:prstGeom>
          </p:spPr>
          <p:txBody>
            <a:bodyPr anchor="t" rtlCol="false" tIns="0" lIns="0" bIns="0" rIns="0">
              <a:spAutoFit/>
            </a:bodyPr>
            <a:lstStyle/>
            <a:p>
              <a:pPr algn="l">
                <a:lnSpc>
                  <a:spcPts val="1772"/>
                </a:lnSpc>
              </a:pPr>
              <a:r>
                <a:rPr lang="en-US" sz="1266">
                  <a:solidFill>
                    <a:srgbClr val="000000"/>
                  </a:solidFill>
                  <a:latin typeface="Montserrat Medium"/>
                  <a:ea typeface="Montserrat Medium"/>
                  <a:cs typeface="Montserrat Medium"/>
                  <a:sym typeface="Montserrat Medium"/>
                </a:rPr>
                <a:t>Betsy Davis | betsy@mcphersonfoundation.org</a:t>
              </a:r>
            </a:p>
          </p:txBody>
        </p:sp>
      </p:grpSp>
      <p:sp>
        <p:nvSpPr>
          <p:cNvPr name="Freeform 8" id="8"/>
          <p:cNvSpPr/>
          <p:nvPr/>
        </p:nvSpPr>
        <p:spPr>
          <a:xfrm flipH="true" flipV="true" rot="0">
            <a:off x="-1394090" y="235710"/>
            <a:ext cx="9423024" cy="9168995"/>
          </a:xfrm>
          <a:custGeom>
            <a:avLst/>
            <a:gdLst/>
            <a:ahLst/>
            <a:cxnLst/>
            <a:rect r="r" b="b" t="t" l="l"/>
            <a:pathLst>
              <a:path h="9168995" w="9423024">
                <a:moveTo>
                  <a:pt x="9423024" y="9168995"/>
                </a:moveTo>
                <a:lnTo>
                  <a:pt x="0" y="9168995"/>
                </a:lnTo>
                <a:lnTo>
                  <a:pt x="0" y="0"/>
                </a:lnTo>
                <a:lnTo>
                  <a:pt x="9423024" y="0"/>
                </a:lnTo>
                <a:lnTo>
                  <a:pt x="9423024" y="9168995"/>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0">
            <a:off x="1803427" y="2224578"/>
            <a:ext cx="2953178" cy="728457"/>
          </a:xfrm>
          <a:custGeom>
            <a:avLst/>
            <a:gdLst/>
            <a:ahLst/>
            <a:cxnLst/>
            <a:rect r="r" b="b" t="t" l="l"/>
            <a:pathLst>
              <a:path h="728457" w="2953178">
                <a:moveTo>
                  <a:pt x="0" y="0"/>
                </a:moveTo>
                <a:lnTo>
                  <a:pt x="2953178" y="0"/>
                </a:lnTo>
                <a:lnTo>
                  <a:pt x="2953178" y="728457"/>
                </a:lnTo>
                <a:lnTo>
                  <a:pt x="0" y="728457"/>
                </a:lnTo>
                <a:lnTo>
                  <a:pt x="0" y="0"/>
                </a:lnTo>
                <a:close/>
              </a:path>
            </a:pathLst>
          </a:custGeom>
          <a:blipFill>
            <a:blip r:embed="rId11"/>
            <a:stretch>
              <a:fillRect l="0" t="0" r="0" b="0"/>
            </a:stretch>
          </a:blipFill>
        </p:spPr>
      </p:sp>
      <p:sp>
        <p:nvSpPr>
          <p:cNvPr name="Freeform 10" id="10"/>
          <p:cNvSpPr/>
          <p:nvPr/>
        </p:nvSpPr>
        <p:spPr>
          <a:xfrm flipH="false" flipV="false" rot="0">
            <a:off x="2225558" y="7479336"/>
            <a:ext cx="2042138" cy="1104018"/>
          </a:xfrm>
          <a:custGeom>
            <a:avLst/>
            <a:gdLst/>
            <a:ahLst/>
            <a:cxnLst/>
            <a:rect r="r" b="b" t="t" l="l"/>
            <a:pathLst>
              <a:path h="1104018" w="2042138">
                <a:moveTo>
                  <a:pt x="0" y="0"/>
                </a:moveTo>
                <a:lnTo>
                  <a:pt x="2042138" y="0"/>
                </a:lnTo>
                <a:lnTo>
                  <a:pt x="2042138" y="1104018"/>
                </a:lnTo>
                <a:lnTo>
                  <a:pt x="0" y="1104018"/>
                </a:lnTo>
                <a:lnTo>
                  <a:pt x="0" y="0"/>
                </a:lnTo>
                <a:close/>
              </a:path>
            </a:pathLst>
          </a:custGeom>
          <a:blipFill>
            <a:blip r:embed="rId12"/>
            <a:stretch>
              <a:fillRect l="0" t="0" r="0" b="0"/>
            </a:stretch>
          </a:blipFill>
        </p:spPr>
      </p:sp>
      <p:sp>
        <p:nvSpPr>
          <p:cNvPr name="TextBox 11" id="11"/>
          <p:cNvSpPr txBox="true"/>
          <p:nvPr/>
        </p:nvSpPr>
        <p:spPr>
          <a:xfrm rot="0">
            <a:off x="1200838" y="4957683"/>
            <a:ext cx="4352635" cy="459855"/>
          </a:xfrm>
          <a:prstGeom prst="rect">
            <a:avLst/>
          </a:prstGeom>
        </p:spPr>
        <p:txBody>
          <a:bodyPr anchor="t" rtlCol="false" tIns="0" lIns="0" bIns="0" rIns="0">
            <a:spAutoFit/>
          </a:bodyPr>
          <a:lstStyle/>
          <a:p>
            <a:pPr algn="l">
              <a:lnSpc>
                <a:spcPts val="3712"/>
              </a:lnSpc>
            </a:pPr>
            <a:r>
              <a:rPr lang="en-US" sz="2651">
                <a:solidFill>
                  <a:srgbClr val="476372"/>
                </a:solidFill>
                <a:latin typeface="Montserrat Semi-Bold"/>
                <a:ea typeface="Montserrat Semi-Bold"/>
                <a:cs typeface="Montserrat Semi-Bold"/>
                <a:sym typeface="Montserrat Semi-Bold"/>
              </a:rPr>
              <a:t>City of Moundridge, KS</a:t>
            </a:r>
          </a:p>
        </p:txBody>
      </p:sp>
      <p:sp>
        <p:nvSpPr>
          <p:cNvPr name="TextBox 12" id="12"/>
          <p:cNvSpPr txBox="true"/>
          <p:nvPr/>
        </p:nvSpPr>
        <p:spPr>
          <a:xfrm rot="0">
            <a:off x="2703942" y="3344074"/>
            <a:ext cx="1065717" cy="568004"/>
          </a:xfrm>
          <a:prstGeom prst="rect">
            <a:avLst/>
          </a:prstGeom>
        </p:spPr>
        <p:txBody>
          <a:bodyPr anchor="t" rtlCol="false" tIns="0" lIns="0" bIns="0" rIns="0">
            <a:spAutoFit/>
          </a:bodyPr>
          <a:lstStyle/>
          <a:p>
            <a:pPr algn="l">
              <a:lnSpc>
                <a:spcPts val="4674"/>
              </a:lnSpc>
            </a:pPr>
            <a:r>
              <a:rPr lang="en-US" sz="3338">
                <a:solidFill>
                  <a:srgbClr val="000000"/>
                </a:solidFill>
                <a:latin typeface="Montserrat Medium"/>
                <a:ea typeface="Montserrat Medium"/>
                <a:cs typeface="Montserrat Medium"/>
                <a:sym typeface="Montserrat Medium"/>
              </a:rPr>
              <a:t>2024</a:t>
            </a:r>
          </a:p>
        </p:txBody>
      </p:sp>
      <p:sp>
        <p:nvSpPr>
          <p:cNvPr name="TextBox 13" id="13"/>
          <p:cNvSpPr txBox="true"/>
          <p:nvPr/>
        </p:nvSpPr>
        <p:spPr>
          <a:xfrm rot="0">
            <a:off x="997586" y="3911278"/>
            <a:ext cx="4546361" cy="1087178"/>
          </a:xfrm>
          <a:prstGeom prst="rect">
            <a:avLst/>
          </a:prstGeom>
        </p:spPr>
        <p:txBody>
          <a:bodyPr anchor="t" rtlCol="false" tIns="0" lIns="0" bIns="0" rIns="0">
            <a:spAutoFit/>
          </a:bodyPr>
          <a:lstStyle/>
          <a:p>
            <a:pPr algn="ctr">
              <a:lnSpc>
                <a:spcPts val="4271"/>
              </a:lnSpc>
            </a:pPr>
            <a:r>
              <a:rPr lang="en-US" sz="3559">
                <a:solidFill>
                  <a:srgbClr val="000000"/>
                </a:solidFill>
                <a:latin typeface="Montserrat Semi-Bold"/>
                <a:ea typeface="Montserrat Semi-Bold"/>
                <a:cs typeface="Montserrat Semi-Bold"/>
                <a:sym typeface="Montserrat Semi-Bold"/>
              </a:rPr>
              <a:t>Community Benchmark Report</a:t>
            </a:r>
          </a:p>
        </p:txBody>
      </p:sp>
      <p:sp>
        <p:nvSpPr>
          <p:cNvPr name="TextBox 14" id="14"/>
          <p:cNvSpPr txBox="true"/>
          <p:nvPr/>
        </p:nvSpPr>
        <p:spPr>
          <a:xfrm rot="0">
            <a:off x="953850" y="6000814"/>
            <a:ext cx="4727144" cy="1066398"/>
          </a:xfrm>
          <a:prstGeom prst="rect">
            <a:avLst/>
          </a:prstGeom>
        </p:spPr>
        <p:txBody>
          <a:bodyPr anchor="t" rtlCol="false" tIns="0" lIns="0" bIns="0" rIns="0">
            <a:spAutoFit/>
          </a:bodyPr>
          <a:lstStyle/>
          <a:p>
            <a:pPr algn="ctr">
              <a:lnSpc>
                <a:spcPts val="2121"/>
              </a:lnSpc>
            </a:pPr>
            <a:r>
              <a:rPr lang="en-US" sz="1767">
                <a:solidFill>
                  <a:srgbClr val="000000"/>
                </a:solidFill>
                <a:latin typeface="Montserrat Bold"/>
                <a:ea typeface="Montserrat Bold"/>
                <a:cs typeface="Montserrat Bold"/>
                <a:sym typeface="Montserrat Bold"/>
              </a:rPr>
              <a:t>Be The Movement! </a:t>
            </a:r>
            <a:r>
              <a:rPr lang="en-US" sz="1767">
                <a:solidFill>
                  <a:srgbClr val="000000"/>
                </a:solidFill>
                <a:latin typeface="Montserrat"/>
                <a:ea typeface="Montserrat"/>
                <a:cs typeface="Montserrat"/>
                <a:sym typeface="Montserrat"/>
              </a:rPr>
              <a:t>Connect with local changemakers, local community projects, resources &amp; grants, and much more. www.mcphersonfoundation.org.com</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0" t="0" r="-60" b="0"/>
            </a:stretch>
          </a:blipFill>
        </p:spPr>
      </p:sp>
      <p:sp>
        <p:nvSpPr>
          <p:cNvPr name="TextBox 3" id="3"/>
          <p:cNvSpPr txBox="true"/>
          <p:nvPr/>
        </p:nvSpPr>
        <p:spPr>
          <a:xfrm rot="0">
            <a:off x="2021642" y="2742763"/>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Community Priorities</a:t>
            </a:r>
          </a:p>
        </p:txBody>
      </p:sp>
      <p:grpSp>
        <p:nvGrpSpPr>
          <p:cNvPr name="Group 4" id="4"/>
          <p:cNvGrpSpPr/>
          <p:nvPr/>
        </p:nvGrpSpPr>
        <p:grpSpPr>
          <a:xfrm rot="0">
            <a:off x="720538" y="544845"/>
            <a:ext cx="16846925" cy="1448511"/>
            <a:chOff x="0" y="0"/>
            <a:chExt cx="22462566" cy="1931348"/>
          </a:xfrm>
        </p:grpSpPr>
        <p:sp>
          <p:nvSpPr>
            <p:cNvPr name="Freeform 5" id="5"/>
            <p:cNvSpPr/>
            <p:nvPr/>
          </p:nvSpPr>
          <p:spPr>
            <a:xfrm flipH="false" flipV="false" rot="0">
              <a:off x="4687464" y="45069"/>
              <a:ext cx="5391258" cy="1335871"/>
            </a:xfrm>
            <a:custGeom>
              <a:avLst/>
              <a:gdLst/>
              <a:ahLst/>
              <a:cxnLst/>
              <a:rect r="r" b="b" t="t" l="l"/>
              <a:pathLst>
                <a:path h="1335871" w="5391258">
                  <a:moveTo>
                    <a:pt x="0" y="0"/>
                  </a:moveTo>
                  <a:lnTo>
                    <a:pt x="5391258" y="0"/>
                  </a:lnTo>
                  <a:lnTo>
                    <a:pt x="5391258" y="1335871"/>
                  </a:lnTo>
                  <a:lnTo>
                    <a:pt x="0" y="133587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4687464" y="45069"/>
              <a:ext cx="5391258" cy="1335852"/>
            </a:xfrm>
            <a:custGeom>
              <a:avLst/>
              <a:gdLst/>
              <a:ahLst/>
              <a:cxnLst/>
              <a:rect r="r" b="b" t="t" l="l"/>
              <a:pathLst>
                <a:path h="1335852" w="5391258">
                  <a:moveTo>
                    <a:pt x="0" y="0"/>
                  </a:moveTo>
                  <a:lnTo>
                    <a:pt x="5391258" y="0"/>
                  </a:lnTo>
                  <a:lnTo>
                    <a:pt x="5391258" y="1335853"/>
                  </a:lnTo>
                  <a:lnTo>
                    <a:pt x="0" y="1335853"/>
                  </a:lnTo>
                  <a:lnTo>
                    <a:pt x="0" y="0"/>
                  </a:lnTo>
                  <a:close/>
                </a:path>
              </a:pathLst>
            </a:custGeom>
            <a:blipFill>
              <a:blip r:embed="rId7"/>
              <a:stretch>
                <a:fillRect l="0" t="0" r="0" b="0"/>
              </a:stretch>
            </a:blipFill>
          </p:spPr>
        </p:sp>
        <p:sp>
          <p:nvSpPr>
            <p:cNvPr name="Freeform 8" id="8"/>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8"/>
              <a:stretch>
                <a:fillRect l="0" t="0" r="0" b="0"/>
              </a:stretch>
            </a:blipFill>
          </p:spPr>
        </p:sp>
        <p:sp>
          <p:nvSpPr>
            <p:cNvPr name="Freeform 9" id="9"/>
            <p:cNvSpPr/>
            <p:nvPr/>
          </p:nvSpPr>
          <p:spPr>
            <a:xfrm flipH="false" flipV="false" rot="0">
              <a:off x="12516573" y="0"/>
              <a:ext cx="9945993" cy="1426010"/>
            </a:xfrm>
            <a:custGeom>
              <a:avLst/>
              <a:gdLst/>
              <a:ahLst/>
              <a:cxnLst/>
              <a:rect r="r" b="b" t="t" l="l"/>
              <a:pathLst>
                <a:path h="1426010" w="9945993">
                  <a:moveTo>
                    <a:pt x="0" y="0"/>
                  </a:moveTo>
                  <a:lnTo>
                    <a:pt x="9945993" y="0"/>
                  </a:lnTo>
                  <a:lnTo>
                    <a:pt x="9945993" y="1426010"/>
                  </a:lnTo>
                  <a:lnTo>
                    <a:pt x="0" y="142601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14315418" y="-5596"/>
              <a:ext cx="8139092" cy="1319308"/>
            </a:xfrm>
            <a:prstGeom prst="rect">
              <a:avLst/>
            </a:prstGeom>
          </p:spPr>
          <p:txBody>
            <a:bodyPr anchor="t" rtlCol="false" tIns="0" lIns="0" bIns="0" rIns="0">
              <a:spAutoFit/>
            </a:bodyPr>
            <a:lstStyle/>
            <a:p>
              <a:pPr algn="r">
                <a:lnSpc>
                  <a:spcPts val="4080"/>
                </a:lnSpc>
              </a:pPr>
              <a:r>
                <a:rPr lang="en-US" sz="2661">
                  <a:solidFill>
                    <a:srgbClr val="2E2920"/>
                  </a:solidFill>
                  <a:latin typeface="Montserrat Medium"/>
                  <a:ea typeface="Montserrat Medium"/>
                  <a:cs typeface="Montserrat Medium"/>
                  <a:sym typeface="Montserrat Medium"/>
                </a:rPr>
                <a:t>Community Benchmarking Report </a:t>
              </a:r>
              <a:r>
                <a:rPr lang="en-US" sz="2661">
                  <a:solidFill>
                    <a:srgbClr val="476372"/>
                  </a:solidFill>
                  <a:latin typeface="Montserrat"/>
                  <a:ea typeface="Montserrat"/>
                  <a:cs typeface="Montserrat"/>
                  <a:sym typeface="Montserrat"/>
                </a:rPr>
                <a:t>City of Moundridge, KS | 2024</a:t>
              </a:r>
            </a:p>
          </p:txBody>
        </p:sp>
      </p:grpSp>
      <p:grpSp>
        <p:nvGrpSpPr>
          <p:cNvPr name="Group 11" id="11"/>
          <p:cNvGrpSpPr/>
          <p:nvPr/>
        </p:nvGrpSpPr>
        <p:grpSpPr>
          <a:xfrm rot="0">
            <a:off x="2501825" y="3600450"/>
            <a:ext cx="14757475" cy="3420764"/>
            <a:chOff x="0" y="0"/>
            <a:chExt cx="3886742" cy="900942"/>
          </a:xfrm>
        </p:grpSpPr>
        <p:sp>
          <p:nvSpPr>
            <p:cNvPr name="Freeform 12" id="12"/>
            <p:cNvSpPr/>
            <p:nvPr/>
          </p:nvSpPr>
          <p:spPr>
            <a:xfrm flipH="false" flipV="false" rot="0">
              <a:off x="0" y="0"/>
              <a:ext cx="3886742" cy="900942"/>
            </a:xfrm>
            <a:custGeom>
              <a:avLst/>
              <a:gdLst/>
              <a:ahLst/>
              <a:cxnLst/>
              <a:rect r="r" b="b" t="t" l="l"/>
              <a:pathLst>
                <a:path h="900942" w="3886742">
                  <a:moveTo>
                    <a:pt x="0" y="0"/>
                  </a:moveTo>
                  <a:lnTo>
                    <a:pt x="3886742" y="0"/>
                  </a:lnTo>
                  <a:lnTo>
                    <a:pt x="3886742" y="900942"/>
                  </a:lnTo>
                  <a:lnTo>
                    <a:pt x="0" y="900942"/>
                  </a:lnTo>
                  <a:close/>
                </a:path>
              </a:pathLst>
            </a:custGeom>
            <a:solidFill>
              <a:srgbClr val="ECEAE0">
                <a:alpha val="49804"/>
              </a:srgbClr>
            </a:solidFill>
          </p:spPr>
        </p:sp>
        <p:sp>
          <p:nvSpPr>
            <p:cNvPr name="TextBox 13" id="13"/>
            <p:cNvSpPr txBox="true"/>
            <p:nvPr/>
          </p:nvSpPr>
          <p:spPr>
            <a:xfrm>
              <a:off x="0" y="-47625"/>
              <a:ext cx="3886742" cy="948567"/>
            </a:xfrm>
            <a:prstGeom prst="rect">
              <a:avLst/>
            </a:prstGeom>
          </p:spPr>
          <p:txBody>
            <a:bodyPr anchor="ctr" rtlCol="false" tIns="50800" lIns="50800" bIns="50800" rIns="50800"/>
            <a:lstStyle/>
            <a:p>
              <a:pPr algn="ctr">
                <a:lnSpc>
                  <a:spcPts val="3220"/>
                </a:lnSpc>
              </a:pPr>
            </a:p>
          </p:txBody>
        </p:sp>
      </p:grpSp>
      <p:sp>
        <p:nvSpPr>
          <p:cNvPr name="TextBox 14" id="14"/>
          <p:cNvSpPr txBox="true"/>
          <p:nvPr/>
        </p:nvSpPr>
        <p:spPr>
          <a:xfrm rot="0">
            <a:off x="2743089" y="3796947"/>
            <a:ext cx="13782607" cy="1190625"/>
          </a:xfrm>
          <a:prstGeom prst="rect">
            <a:avLst/>
          </a:prstGeom>
        </p:spPr>
        <p:txBody>
          <a:bodyPr anchor="t" rtlCol="false" tIns="0" lIns="0" bIns="0" rIns="0">
            <a:spAutoFit/>
          </a:bodyPr>
          <a:lstStyle/>
          <a:p>
            <a:pPr algn="l">
              <a:lnSpc>
                <a:spcPts val="4799"/>
              </a:lnSpc>
            </a:pPr>
            <a:r>
              <a:rPr lang="en-US" sz="3999">
                <a:solidFill>
                  <a:srgbClr val="045B5C"/>
                </a:solidFill>
                <a:latin typeface="Montserrat"/>
                <a:ea typeface="Montserrat"/>
                <a:cs typeface="Montserrat"/>
                <a:sym typeface="Montserrat"/>
              </a:rPr>
              <a:t>What are some steps that could be taken to address the highlighted issues?</a:t>
            </a:r>
          </a:p>
        </p:txBody>
      </p:sp>
      <p:sp>
        <p:nvSpPr>
          <p:cNvPr name="TextBox 15" id="15"/>
          <p:cNvSpPr txBox="true"/>
          <p:nvPr/>
        </p:nvSpPr>
        <p:spPr>
          <a:xfrm rot="0">
            <a:off x="2743089" y="5359047"/>
            <a:ext cx="13782607" cy="1190625"/>
          </a:xfrm>
          <a:prstGeom prst="rect">
            <a:avLst/>
          </a:prstGeom>
        </p:spPr>
        <p:txBody>
          <a:bodyPr anchor="t" rtlCol="false" tIns="0" lIns="0" bIns="0" rIns="0">
            <a:spAutoFit/>
          </a:bodyPr>
          <a:lstStyle/>
          <a:p>
            <a:pPr algn="l">
              <a:lnSpc>
                <a:spcPts val="4799"/>
              </a:lnSpc>
            </a:pPr>
            <a:r>
              <a:rPr lang="en-US" sz="3999">
                <a:solidFill>
                  <a:srgbClr val="045B5C"/>
                </a:solidFill>
                <a:latin typeface="Montserrat"/>
                <a:ea typeface="Montserrat"/>
                <a:cs typeface="Montserrat"/>
                <a:sym typeface="Montserrat"/>
              </a:rPr>
              <a:t>How will Moundridge measure progress on key priorities?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0" t="0" r="-60" b="0"/>
            </a:stretch>
          </a:blipFill>
        </p:spPr>
      </p:sp>
      <p:sp>
        <p:nvSpPr>
          <p:cNvPr name="Freeform 3" id="3"/>
          <p:cNvSpPr/>
          <p:nvPr/>
        </p:nvSpPr>
        <p:spPr>
          <a:xfrm flipH="false" flipV="false" rot="0">
            <a:off x="7059252" y="375357"/>
            <a:ext cx="1732469" cy="429279"/>
          </a:xfrm>
          <a:custGeom>
            <a:avLst/>
            <a:gdLst/>
            <a:ahLst/>
            <a:cxnLst/>
            <a:rect r="r" b="b" t="t" l="l"/>
            <a:pathLst>
              <a:path h="429279" w="1732469">
                <a:moveTo>
                  <a:pt x="0" y="0"/>
                </a:moveTo>
                <a:lnTo>
                  <a:pt x="1732469" y="0"/>
                </a:lnTo>
                <a:lnTo>
                  <a:pt x="1732469" y="429279"/>
                </a:lnTo>
                <a:lnTo>
                  <a:pt x="0" y="4292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2021642" y="2742763"/>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Moving forward</a:t>
            </a:r>
          </a:p>
        </p:txBody>
      </p:sp>
      <p:grpSp>
        <p:nvGrpSpPr>
          <p:cNvPr name="Group 5" id="5"/>
          <p:cNvGrpSpPr/>
          <p:nvPr/>
        </p:nvGrpSpPr>
        <p:grpSpPr>
          <a:xfrm rot="0">
            <a:off x="2501825" y="3600450"/>
            <a:ext cx="14757475" cy="4670046"/>
            <a:chOff x="0" y="0"/>
            <a:chExt cx="3886742" cy="1229971"/>
          </a:xfrm>
        </p:grpSpPr>
        <p:sp>
          <p:nvSpPr>
            <p:cNvPr name="Freeform 6" id="6"/>
            <p:cNvSpPr/>
            <p:nvPr/>
          </p:nvSpPr>
          <p:spPr>
            <a:xfrm flipH="false" flipV="false" rot="0">
              <a:off x="0" y="0"/>
              <a:ext cx="3886742" cy="1229971"/>
            </a:xfrm>
            <a:custGeom>
              <a:avLst/>
              <a:gdLst/>
              <a:ahLst/>
              <a:cxnLst/>
              <a:rect r="r" b="b" t="t" l="l"/>
              <a:pathLst>
                <a:path h="1229971" w="3886742">
                  <a:moveTo>
                    <a:pt x="0" y="0"/>
                  </a:moveTo>
                  <a:lnTo>
                    <a:pt x="3886742" y="0"/>
                  </a:lnTo>
                  <a:lnTo>
                    <a:pt x="3886742" y="1229971"/>
                  </a:lnTo>
                  <a:lnTo>
                    <a:pt x="0" y="1229971"/>
                  </a:lnTo>
                  <a:close/>
                </a:path>
              </a:pathLst>
            </a:custGeom>
            <a:solidFill>
              <a:srgbClr val="ECEAE0">
                <a:alpha val="49804"/>
              </a:srgbClr>
            </a:solidFill>
          </p:spPr>
        </p:sp>
        <p:sp>
          <p:nvSpPr>
            <p:cNvPr name="TextBox 7" id="7"/>
            <p:cNvSpPr txBox="true"/>
            <p:nvPr/>
          </p:nvSpPr>
          <p:spPr>
            <a:xfrm>
              <a:off x="0" y="-47625"/>
              <a:ext cx="3886742" cy="1277596"/>
            </a:xfrm>
            <a:prstGeom prst="rect">
              <a:avLst/>
            </a:prstGeom>
          </p:spPr>
          <p:txBody>
            <a:bodyPr anchor="ctr" rtlCol="false" tIns="50800" lIns="50800" bIns="50800" rIns="50800"/>
            <a:lstStyle/>
            <a:p>
              <a:pPr algn="ctr">
                <a:lnSpc>
                  <a:spcPts val="3220"/>
                </a:lnSpc>
              </a:pPr>
            </a:p>
          </p:txBody>
        </p:sp>
      </p:grpSp>
      <p:sp>
        <p:nvSpPr>
          <p:cNvPr name="TextBox 8" id="8"/>
          <p:cNvSpPr txBox="true"/>
          <p:nvPr/>
        </p:nvSpPr>
        <p:spPr>
          <a:xfrm rot="0">
            <a:off x="2743089" y="3787422"/>
            <a:ext cx="9385805" cy="685800"/>
          </a:xfrm>
          <a:prstGeom prst="rect">
            <a:avLst/>
          </a:prstGeom>
        </p:spPr>
        <p:txBody>
          <a:bodyPr anchor="t" rtlCol="false" tIns="0" lIns="0" bIns="0" rIns="0">
            <a:spAutoFit/>
          </a:bodyPr>
          <a:lstStyle/>
          <a:p>
            <a:pPr algn="l">
              <a:lnSpc>
                <a:spcPts val="5400"/>
              </a:lnSpc>
            </a:pPr>
            <a:r>
              <a:rPr lang="en-US" sz="4500">
                <a:solidFill>
                  <a:srgbClr val="045B5C"/>
                </a:solidFill>
                <a:latin typeface="Montserrat"/>
                <a:ea typeface="Montserrat"/>
                <a:cs typeface="Montserrat"/>
                <a:sym typeface="Montserrat"/>
              </a:rPr>
              <a:t>Community Priorities Shift?</a:t>
            </a:r>
          </a:p>
        </p:txBody>
      </p:sp>
      <p:sp>
        <p:nvSpPr>
          <p:cNvPr name="TextBox 9" id="9"/>
          <p:cNvSpPr txBox="true"/>
          <p:nvPr/>
        </p:nvSpPr>
        <p:spPr>
          <a:xfrm rot="0">
            <a:off x="2743089" y="4799389"/>
            <a:ext cx="9385805" cy="2057400"/>
          </a:xfrm>
          <a:prstGeom prst="rect">
            <a:avLst/>
          </a:prstGeom>
        </p:spPr>
        <p:txBody>
          <a:bodyPr anchor="t" rtlCol="false" tIns="0" lIns="0" bIns="0" rIns="0">
            <a:spAutoFit/>
          </a:bodyPr>
          <a:lstStyle/>
          <a:p>
            <a:pPr algn="l">
              <a:lnSpc>
                <a:spcPts val="5400"/>
              </a:lnSpc>
            </a:pPr>
            <a:r>
              <a:rPr lang="en-US" sz="4500">
                <a:solidFill>
                  <a:srgbClr val="045B5C"/>
                </a:solidFill>
                <a:latin typeface="Montserrat"/>
                <a:ea typeface="Montserrat"/>
                <a:cs typeface="Montserrat"/>
                <a:sym typeface="Montserrat"/>
              </a:rPr>
              <a:t>Grant opportunities </a:t>
            </a:r>
          </a:p>
          <a:p>
            <a:pPr algn="l" marL="971550" indent="-485775" lvl="1">
              <a:lnSpc>
                <a:spcPts val="5400"/>
              </a:lnSpc>
              <a:buFont typeface="Arial"/>
              <a:buChar char="•"/>
            </a:pPr>
            <a:r>
              <a:rPr lang="en-US" sz="4500">
                <a:solidFill>
                  <a:srgbClr val="045B5C"/>
                </a:solidFill>
                <a:latin typeface="Montserrat"/>
                <a:ea typeface="Montserrat"/>
                <a:cs typeface="Montserrat"/>
                <a:sym typeface="Montserrat"/>
              </a:rPr>
              <a:t>Mastermind</a:t>
            </a:r>
          </a:p>
          <a:p>
            <a:pPr algn="l" marL="971550" indent="-485775" lvl="1">
              <a:lnSpc>
                <a:spcPts val="5400"/>
              </a:lnSpc>
              <a:buFont typeface="Arial"/>
              <a:buChar char="•"/>
            </a:pPr>
            <a:r>
              <a:rPr lang="en-US" sz="4500">
                <a:solidFill>
                  <a:srgbClr val="045B5C"/>
                </a:solidFill>
                <a:latin typeface="Montserrat"/>
                <a:ea typeface="Montserrat"/>
                <a:cs typeface="Montserrat"/>
                <a:sym typeface="Montserrat"/>
              </a:rPr>
              <a:t>County Grants</a:t>
            </a:r>
          </a:p>
        </p:txBody>
      </p:sp>
      <p:sp>
        <p:nvSpPr>
          <p:cNvPr name="TextBox 10" id="10"/>
          <p:cNvSpPr txBox="true"/>
          <p:nvPr/>
        </p:nvSpPr>
        <p:spPr>
          <a:xfrm rot="0">
            <a:off x="2743089" y="7237789"/>
            <a:ext cx="9385805" cy="685800"/>
          </a:xfrm>
          <a:prstGeom prst="rect">
            <a:avLst/>
          </a:prstGeom>
        </p:spPr>
        <p:txBody>
          <a:bodyPr anchor="t" rtlCol="false" tIns="0" lIns="0" bIns="0" rIns="0">
            <a:spAutoFit/>
          </a:bodyPr>
          <a:lstStyle/>
          <a:p>
            <a:pPr algn="l">
              <a:lnSpc>
                <a:spcPts val="5400"/>
              </a:lnSpc>
            </a:pPr>
            <a:r>
              <a:rPr lang="en-US" sz="4500">
                <a:solidFill>
                  <a:srgbClr val="045B5C"/>
                </a:solidFill>
                <a:latin typeface="Montserrat"/>
                <a:ea typeface="Montserrat"/>
                <a:cs typeface="Montserrat"/>
                <a:sym typeface="Montserrat"/>
              </a:rPr>
              <a:t>Priority focused conversations</a:t>
            </a:r>
          </a:p>
        </p:txBody>
      </p:sp>
      <p:grpSp>
        <p:nvGrpSpPr>
          <p:cNvPr name="Group 11" id="11"/>
          <p:cNvGrpSpPr/>
          <p:nvPr/>
        </p:nvGrpSpPr>
        <p:grpSpPr>
          <a:xfrm rot="0">
            <a:off x="720538" y="544845"/>
            <a:ext cx="16846925" cy="1448511"/>
            <a:chOff x="0" y="0"/>
            <a:chExt cx="22462566" cy="1931348"/>
          </a:xfrm>
        </p:grpSpPr>
        <p:sp>
          <p:nvSpPr>
            <p:cNvPr name="Freeform 12" id="12"/>
            <p:cNvSpPr/>
            <p:nvPr/>
          </p:nvSpPr>
          <p:spPr>
            <a:xfrm flipH="false" flipV="false" rot="0">
              <a:off x="4687464" y="45069"/>
              <a:ext cx="5391258" cy="1335871"/>
            </a:xfrm>
            <a:custGeom>
              <a:avLst/>
              <a:gdLst/>
              <a:ahLst/>
              <a:cxnLst/>
              <a:rect r="r" b="b" t="t" l="l"/>
              <a:pathLst>
                <a:path h="1335871" w="5391258">
                  <a:moveTo>
                    <a:pt x="0" y="0"/>
                  </a:moveTo>
                  <a:lnTo>
                    <a:pt x="5391258" y="0"/>
                  </a:lnTo>
                  <a:lnTo>
                    <a:pt x="5391258" y="1335871"/>
                  </a:lnTo>
                  <a:lnTo>
                    <a:pt x="0" y="133587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3" id="13"/>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false" flipV="false" rot="0">
              <a:off x="4687464" y="45069"/>
              <a:ext cx="5391258" cy="1335852"/>
            </a:xfrm>
            <a:custGeom>
              <a:avLst/>
              <a:gdLst/>
              <a:ahLst/>
              <a:cxnLst/>
              <a:rect r="r" b="b" t="t" l="l"/>
              <a:pathLst>
                <a:path h="1335852" w="5391258">
                  <a:moveTo>
                    <a:pt x="0" y="0"/>
                  </a:moveTo>
                  <a:lnTo>
                    <a:pt x="5391258" y="0"/>
                  </a:lnTo>
                  <a:lnTo>
                    <a:pt x="5391258" y="1335853"/>
                  </a:lnTo>
                  <a:lnTo>
                    <a:pt x="0" y="1335853"/>
                  </a:lnTo>
                  <a:lnTo>
                    <a:pt x="0" y="0"/>
                  </a:lnTo>
                  <a:close/>
                </a:path>
              </a:pathLst>
            </a:custGeom>
            <a:blipFill>
              <a:blip r:embed="rId7"/>
              <a:stretch>
                <a:fillRect l="0" t="0" r="0" b="0"/>
              </a:stretch>
            </a:blipFill>
          </p:spPr>
        </p:sp>
        <p:sp>
          <p:nvSpPr>
            <p:cNvPr name="Freeform 15" id="15"/>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8"/>
              <a:stretch>
                <a:fillRect l="0" t="0" r="0" b="0"/>
              </a:stretch>
            </a:blipFill>
          </p:spPr>
        </p:sp>
        <p:sp>
          <p:nvSpPr>
            <p:cNvPr name="Freeform 16" id="16"/>
            <p:cNvSpPr/>
            <p:nvPr/>
          </p:nvSpPr>
          <p:spPr>
            <a:xfrm flipH="false" flipV="false" rot="0">
              <a:off x="12516573" y="0"/>
              <a:ext cx="9945993" cy="1426010"/>
            </a:xfrm>
            <a:custGeom>
              <a:avLst/>
              <a:gdLst/>
              <a:ahLst/>
              <a:cxnLst/>
              <a:rect r="r" b="b" t="t" l="l"/>
              <a:pathLst>
                <a:path h="1426010" w="9945993">
                  <a:moveTo>
                    <a:pt x="0" y="0"/>
                  </a:moveTo>
                  <a:lnTo>
                    <a:pt x="9945993" y="0"/>
                  </a:lnTo>
                  <a:lnTo>
                    <a:pt x="9945993" y="1426010"/>
                  </a:lnTo>
                  <a:lnTo>
                    <a:pt x="0" y="142601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7" id="17"/>
            <p:cNvSpPr txBox="true"/>
            <p:nvPr/>
          </p:nvSpPr>
          <p:spPr>
            <a:xfrm rot="0">
              <a:off x="14315418" y="-5596"/>
              <a:ext cx="8139092" cy="1319308"/>
            </a:xfrm>
            <a:prstGeom prst="rect">
              <a:avLst/>
            </a:prstGeom>
          </p:spPr>
          <p:txBody>
            <a:bodyPr anchor="t" rtlCol="false" tIns="0" lIns="0" bIns="0" rIns="0">
              <a:spAutoFit/>
            </a:bodyPr>
            <a:lstStyle/>
            <a:p>
              <a:pPr algn="r">
                <a:lnSpc>
                  <a:spcPts val="4080"/>
                </a:lnSpc>
              </a:pPr>
              <a:r>
                <a:rPr lang="en-US" sz="2661">
                  <a:solidFill>
                    <a:srgbClr val="2E2920"/>
                  </a:solidFill>
                  <a:latin typeface="Montserrat Medium"/>
                  <a:ea typeface="Montserrat Medium"/>
                  <a:cs typeface="Montserrat Medium"/>
                  <a:sym typeface="Montserrat Medium"/>
                </a:rPr>
                <a:t>Community Benchmarking Report </a:t>
              </a:r>
              <a:r>
                <a:rPr lang="en-US" sz="2661">
                  <a:solidFill>
                    <a:srgbClr val="476372"/>
                  </a:solidFill>
                  <a:latin typeface="Montserrat"/>
                  <a:ea typeface="Montserrat"/>
                  <a:cs typeface="Montserrat"/>
                  <a:sym typeface="Montserrat"/>
                </a:rPr>
                <a:t>City of Moundridge, KS | 2024</a:t>
              </a: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0" t="0" r="-60" b="0"/>
            </a:stretch>
          </a:blipFill>
        </p:spPr>
      </p:sp>
      <p:sp>
        <p:nvSpPr>
          <p:cNvPr name="Freeform 3" id="3"/>
          <p:cNvSpPr/>
          <p:nvPr/>
        </p:nvSpPr>
        <p:spPr>
          <a:xfrm flipH="false" flipV="false" rot="0">
            <a:off x="0" y="-7043738"/>
            <a:ext cx="18288000" cy="24383990"/>
          </a:xfrm>
          <a:custGeom>
            <a:avLst/>
            <a:gdLst/>
            <a:ahLst/>
            <a:cxnLst/>
            <a:rect r="r" b="b" t="t" l="l"/>
            <a:pathLst>
              <a:path h="24383990" w="18288000">
                <a:moveTo>
                  <a:pt x="0" y="0"/>
                </a:moveTo>
                <a:lnTo>
                  <a:pt x="18288000" y="0"/>
                </a:lnTo>
                <a:lnTo>
                  <a:pt x="18288000" y="24383991"/>
                </a:lnTo>
                <a:lnTo>
                  <a:pt x="0" y="243839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8028934" y="7632170"/>
            <a:ext cx="2159510" cy="1167472"/>
          </a:xfrm>
          <a:custGeom>
            <a:avLst/>
            <a:gdLst/>
            <a:ahLst/>
            <a:cxnLst/>
            <a:rect r="r" b="b" t="t" l="l"/>
            <a:pathLst>
              <a:path h="1167472" w="2159510">
                <a:moveTo>
                  <a:pt x="0" y="0"/>
                </a:moveTo>
                <a:lnTo>
                  <a:pt x="2159510" y="0"/>
                </a:lnTo>
                <a:lnTo>
                  <a:pt x="2159510" y="1167472"/>
                </a:lnTo>
                <a:lnTo>
                  <a:pt x="0" y="116747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7080335" y="5555288"/>
            <a:ext cx="4153506" cy="1520100"/>
          </a:xfrm>
          <a:custGeom>
            <a:avLst/>
            <a:gdLst/>
            <a:ahLst/>
            <a:cxnLst/>
            <a:rect r="r" b="b" t="t" l="l"/>
            <a:pathLst>
              <a:path h="1520100" w="4153506">
                <a:moveTo>
                  <a:pt x="0" y="0"/>
                </a:moveTo>
                <a:lnTo>
                  <a:pt x="4153506" y="0"/>
                </a:lnTo>
                <a:lnTo>
                  <a:pt x="4153506" y="1520100"/>
                </a:lnTo>
                <a:lnTo>
                  <a:pt x="0" y="15201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6" id="6"/>
          <p:cNvGrpSpPr/>
          <p:nvPr/>
        </p:nvGrpSpPr>
        <p:grpSpPr>
          <a:xfrm rot="0">
            <a:off x="1000296" y="9603441"/>
            <a:ext cx="4634251" cy="416364"/>
            <a:chOff x="0" y="0"/>
            <a:chExt cx="6179002" cy="555152"/>
          </a:xfrm>
        </p:grpSpPr>
        <p:sp>
          <p:nvSpPr>
            <p:cNvPr name="Freeform 7" id="7"/>
            <p:cNvSpPr/>
            <p:nvPr/>
          </p:nvSpPr>
          <p:spPr>
            <a:xfrm flipH="false" flipV="false" rot="0">
              <a:off x="0" y="0"/>
              <a:ext cx="6179002" cy="555152"/>
            </a:xfrm>
            <a:custGeom>
              <a:avLst/>
              <a:gdLst/>
              <a:ahLst/>
              <a:cxnLst/>
              <a:rect r="r" b="b" t="t" l="l"/>
              <a:pathLst>
                <a:path h="555152" w="6179002">
                  <a:moveTo>
                    <a:pt x="0" y="0"/>
                  </a:moveTo>
                  <a:lnTo>
                    <a:pt x="6179002" y="0"/>
                  </a:lnTo>
                  <a:lnTo>
                    <a:pt x="6179002" y="555152"/>
                  </a:lnTo>
                  <a:lnTo>
                    <a:pt x="0" y="55515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8" id="8"/>
            <p:cNvSpPr txBox="true"/>
            <p:nvPr/>
          </p:nvSpPr>
          <p:spPr>
            <a:xfrm rot="0">
              <a:off x="531587" y="125370"/>
              <a:ext cx="5221302" cy="277347"/>
            </a:xfrm>
            <a:prstGeom prst="rect">
              <a:avLst/>
            </a:prstGeom>
          </p:spPr>
          <p:txBody>
            <a:bodyPr anchor="t" rtlCol="false" tIns="0" lIns="0" bIns="0" rIns="0">
              <a:spAutoFit/>
            </a:bodyPr>
            <a:lstStyle/>
            <a:p>
              <a:pPr algn="l">
                <a:lnSpc>
                  <a:spcPts val="1772"/>
                </a:lnSpc>
              </a:pPr>
              <a:r>
                <a:rPr lang="en-US" sz="1266">
                  <a:solidFill>
                    <a:srgbClr val="000000"/>
                  </a:solidFill>
                  <a:latin typeface="Montserrat Medium"/>
                  <a:ea typeface="Montserrat Medium"/>
                  <a:cs typeface="Montserrat Medium"/>
                  <a:sym typeface="Montserrat Medium"/>
                </a:rPr>
                <a:t>Betsy Davis | betsy@mcphersonfoundation.org</a:t>
              </a:r>
            </a:p>
          </p:txBody>
        </p:sp>
      </p:grpSp>
      <p:sp>
        <p:nvSpPr>
          <p:cNvPr name="Freeform 9" id="9"/>
          <p:cNvSpPr/>
          <p:nvPr/>
        </p:nvSpPr>
        <p:spPr>
          <a:xfrm flipH="true" flipV="true" rot="0">
            <a:off x="-1394090" y="235710"/>
            <a:ext cx="9423024" cy="9168995"/>
          </a:xfrm>
          <a:custGeom>
            <a:avLst/>
            <a:gdLst/>
            <a:ahLst/>
            <a:cxnLst/>
            <a:rect r="r" b="b" t="t" l="l"/>
            <a:pathLst>
              <a:path h="9168995" w="9423024">
                <a:moveTo>
                  <a:pt x="9423024" y="9168995"/>
                </a:moveTo>
                <a:lnTo>
                  <a:pt x="0" y="9168995"/>
                </a:lnTo>
                <a:lnTo>
                  <a:pt x="0" y="0"/>
                </a:lnTo>
                <a:lnTo>
                  <a:pt x="9423024" y="0"/>
                </a:lnTo>
                <a:lnTo>
                  <a:pt x="9423024" y="9168995"/>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0" id="10"/>
          <p:cNvSpPr/>
          <p:nvPr/>
        </p:nvSpPr>
        <p:spPr>
          <a:xfrm flipH="false" flipV="false" rot="0">
            <a:off x="1787864" y="1028700"/>
            <a:ext cx="2953178" cy="728457"/>
          </a:xfrm>
          <a:custGeom>
            <a:avLst/>
            <a:gdLst/>
            <a:ahLst/>
            <a:cxnLst/>
            <a:rect r="r" b="b" t="t" l="l"/>
            <a:pathLst>
              <a:path h="728457" w="2953178">
                <a:moveTo>
                  <a:pt x="0" y="0"/>
                </a:moveTo>
                <a:lnTo>
                  <a:pt x="2953178" y="0"/>
                </a:lnTo>
                <a:lnTo>
                  <a:pt x="2953178" y="728457"/>
                </a:lnTo>
                <a:lnTo>
                  <a:pt x="0" y="728457"/>
                </a:lnTo>
                <a:lnTo>
                  <a:pt x="0" y="0"/>
                </a:lnTo>
                <a:close/>
              </a:path>
            </a:pathLst>
          </a:custGeom>
          <a:blipFill>
            <a:blip r:embed="rId13"/>
            <a:stretch>
              <a:fillRect l="0" t="0" r="0" b="0"/>
            </a:stretch>
          </a:blipFill>
        </p:spPr>
      </p:sp>
      <p:sp>
        <p:nvSpPr>
          <p:cNvPr name="Freeform 11" id="11"/>
          <p:cNvSpPr/>
          <p:nvPr/>
        </p:nvSpPr>
        <p:spPr>
          <a:xfrm flipH="false" flipV="false" rot="0">
            <a:off x="2225558" y="7479336"/>
            <a:ext cx="2042138" cy="1104018"/>
          </a:xfrm>
          <a:custGeom>
            <a:avLst/>
            <a:gdLst/>
            <a:ahLst/>
            <a:cxnLst/>
            <a:rect r="r" b="b" t="t" l="l"/>
            <a:pathLst>
              <a:path h="1104018" w="2042138">
                <a:moveTo>
                  <a:pt x="0" y="0"/>
                </a:moveTo>
                <a:lnTo>
                  <a:pt x="2042138" y="0"/>
                </a:lnTo>
                <a:lnTo>
                  <a:pt x="2042138" y="1104018"/>
                </a:lnTo>
                <a:lnTo>
                  <a:pt x="0" y="1104018"/>
                </a:lnTo>
                <a:lnTo>
                  <a:pt x="0" y="0"/>
                </a:lnTo>
                <a:close/>
              </a:path>
            </a:pathLst>
          </a:custGeom>
          <a:blipFill>
            <a:blip r:embed="rId14"/>
            <a:stretch>
              <a:fillRect l="0" t="0" r="0" b="0"/>
            </a:stretch>
          </a:blipFill>
        </p:spPr>
      </p:sp>
      <p:sp>
        <p:nvSpPr>
          <p:cNvPr name="TextBox 12" id="12"/>
          <p:cNvSpPr txBox="true"/>
          <p:nvPr/>
        </p:nvSpPr>
        <p:spPr>
          <a:xfrm rot="0">
            <a:off x="1021541" y="4209784"/>
            <a:ext cx="4591762" cy="2790149"/>
          </a:xfrm>
          <a:prstGeom prst="rect">
            <a:avLst/>
          </a:prstGeom>
        </p:spPr>
        <p:txBody>
          <a:bodyPr anchor="t" rtlCol="false" tIns="0" lIns="0" bIns="0" rIns="0">
            <a:spAutoFit/>
          </a:bodyPr>
          <a:lstStyle/>
          <a:p>
            <a:pPr algn="l" marL="572487" indent="-286244" lvl="1">
              <a:lnSpc>
                <a:spcPts val="3712"/>
              </a:lnSpc>
              <a:buFont typeface="Arial"/>
              <a:buChar char="•"/>
            </a:pPr>
            <a:r>
              <a:rPr lang="en-US" sz="2651">
                <a:solidFill>
                  <a:srgbClr val="476372"/>
                </a:solidFill>
                <a:latin typeface="Montserrat Semi-Bold"/>
                <a:ea typeface="Montserrat Semi-Bold"/>
                <a:cs typeface="Montserrat Semi-Bold"/>
                <a:sym typeface="Montserrat Semi-Bold"/>
              </a:rPr>
              <a:t>Fill Out the Card on your table </a:t>
            </a:r>
          </a:p>
          <a:p>
            <a:pPr algn="l" marL="572487" indent="-286244" lvl="1">
              <a:lnSpc>
                <a:spcPts val="3712"/>
              </a:lnSpc>
              <a:buFont typeface="Arial"/>
              <a:buChar char="•"/>
            </a:pPr>
            <a:r>
              <a:rPr lang="en-US" sz="2651">
                <a:solidFill>
                  <a:srgbClr val="476372"/>
                </a:solidFill>
                <a:latin typeface="Montserrat Semi-Bold"/>
                <a:ea typeface="Montserrat Semi-Bold"/>
                <a:cs typeface="Montserrat Semi-Bold"/>
                <a:sym typeface="Montserrat Semi-Bold"/>
              </a:rPr>
              <a:t>Sign up for Our Newsletter</a:t>
            </a:r>
          </a:p>
          <a:p>
            <a:pPr algn="l" marL="572487" indent="-286244" lvl="1">
              <a:lnSpc>
                <a:spcPts val="3712"/>
              </a:lnSpc>
              <a:buFont typeface="Arial"/>
              <a:buChar char="•"/>
            </a:pPr>
            <a:r>
              <a:rPr lang="en-US" sz="2651">
                <a:solidFill>
                  <a:srgbClr val="476372"/>
                </a:solidFill>
                <a:latin typeface="Montserrat Semi-Bold"/>
                <a:ea typeface="Montserrat Semi-Bold"/>
                <a:cs typeface="Montserrat Semi-Bold"/>
                <a:sym typeface="Montserrat Semi-Bold"/>
              </a:rPr>
              <a:t>Participate in continuing projects</a:t>
            </a:r>
          </a:p>
        </p:txBody>
      </p:sp>
      <p:sp>
        <p:nvSpPr>
          <p:cNvPr name="TextBox 13" id="13"/>
          <p:cNvSpPr txBox="true"/>
          <p:nvPr/>
        </p:nvSpPr>
        <p:spPr>
          <a:xfrm rot="0">
            <a:off x="1044241" y="2472130"/>
            <a:ext cx="4546361" cy="1080429"/>
          </a:xfrm>
          <a:prstGeom prst="rect">
            <a:avLst/>
          </a:prstGeom>
        </p:spPr>
        <p:txBody>
          <a:bodyPr anchor="t" rtlCol="false" tIns="0" lIns="0" bIns="0" rIns="0">
            <a:spAutoFit/>
          </a:bodyPr>
          <a:lstStyle/>
          <a:p>
            <a:pPr algn="ctr">
              <a:lnSpc>
                <a:spcPts val="4271"/>
              </a:lnSpc>
            </a:pPr>
            <a:r>
              <a:rPr lang="en-US" sz="3559">
                <a:solidFill>
                  <a:srgbClr val="000000"/>
                </a:solidFill>
                <a:latin typeface="Montserrat Semi-Bold"/>
                <a:ea typeface="Montserrat Semi-Bold"/>
                <a:cs typeface="Montserrat Semi-Bold"/>
                <a:sym typeface="Montserrat Semi-Bold"/>
              </a:rPr>
              <a:t>Lets Continue the Conversation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0" t="0" r="-60" b="0"/>
            </a:stretch>
          </a:blipFill>
        </p:spPr>
      </p:sp>
      <p:grpSp>
        <p:nvGrpSpPr>
          <p:cNvPr name="Group 3" id="3"/>
          <p:cNvGrpSpPr/>
          <p:nvPr/>
        </p:nvGrpSpPr>
        <p:grpSpPr>
          <a:xfrm rot="0">
            <a:off x="1706516" y="2372908"/>
            <a:ext cx="14874968" cy="5541185"/>
            <a:chOff x="0" y="0"/>
            <a:chExt cx="19833291" cy="7388246"/>
          </a:xfrm>
        </p:grpSpPr>
        <p:sp>
          <p:nvSpPr>
            <p:cNvPr name="Freeform 4" id="4"/>
            <p:cNvSpPr/>
            <p:nvPr/>
          </p:nvSpPr>
          <p:spPr>
            <a:xfrm flipH="false" flipV="false" rot="0">
              <a:off x="0" y="0"/>
              <a:ext cx="19833291" cy="7388246"/>
            </a:xfrm>
            <a:custGeom>
              <a:avLst/>
              <a:gdLst/>
              <a:ahLst/>
              <a:cxnLst/>
              <a:rect r="r" b="b" t="t" l="l"/>
              <a:pathLst>
                <a:path h="7388246" w="19833291">
                  <a:moveTo>
                    <a:pt x="0" y="0"/>
                  </a:moveTo>
                  <a:lnTo>
                    <a:pt x="19833291" y="0"/>
                  </a:lnTo>
                  <a:lnTo>
                    <a:pt x="19833291" y="7388246"/>
                  </a:lnTo>
                  <a:lnTo>
                    <a:pt x="0" y="738824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4972681" y="5518504"/>
              <a:ext cx="609029" cy="560225"/>
            </a:xfrm>
            <a:custGeom>
              <a:avLst/>
              <a:gdLst/>
              <a:ahLst/>
              <a:cxnLst/>
              <a:rect r="r" b="b" t="t" l="l"/>
              <a:pathLst>
                <a:path h="560225" w="609029">
                  <a:moveTo>
                    <a:pt x="0" y="0"/>
                  </a:moveTo>
                  <a:lnTo>
                    <a:pt x="609029" y="0"/>
                  </a:lnTo>
                  <a:lnTo>
                    <a:pt x="609029" y="560225"/>
                  </a:lnTo>
                  <a:lnTo>
                    <a:pt x="0" y="560225"/>
                  </a:lnTo>
                  <a:lnTo>
                    <a:pt x="0" y="0"/>
                  </a:lnTo>
                  <a:close/>
                </a:path>
              </a:pathLst>
            </a:custGeom>
            <a:blipFill>
              <a:blip r:embed="rId5"/>
              <a:stretch>
                <a:fillRect l="0" t="0" r="0" b="0"/>
              </a:stretch>
            </a:blipFill>
          </p:spPr>
        </p:sp>
        <p:sp>
          <p:nvSpPr>
            <p:cNvPr name="Freeform 6" id="6"/>
            <p:cNvSpPr/>
            <p:nvPr/>
          </p:nvSpPr>
          <p:spPr>
            <a:xfrm flipH="false" flipV="false" rot="0">
              <a:off x="9236747" y="5508370"/>
              <a:ext cx="609029" cy="560225"/>
            </a:xfrm>
            <a:custGeom>
              <a:avLst/>
              <a:gdLst/>
              <a:ahLst/>
              <a:cxnLst/>
              <a:rect r="r" b="b" t="t" l="l"/>
              <a:pathLst>
                <a:path h="560225" w="609029">
                  <a:moveTo>
                    <a:pt x="0" y="0"/>
                  </a:moveTo>
                  <a:lnTo>
                    <a:pt x="609029" y="0"/>
                  </a:lnTo>
                  <a:lnTo>
                    <a:pt x="609029" y="560224"/>
                  </a:lnTo>
                  <a:lnTo>
                    <a:pt x="0" y="56022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9236747" y="5508370"/>
              <a:ext cx="609029" cy="560225"/>
            </a:xfrm>
            <a:custGeom>
              <a:avLst/>
              <a:gdLst/>
              <a:ahLst/>
              <a:cxnLst/>
              <a:rect r="r" b="b" t="t" l="l"/>
              <a:pathLst>
                <a:path h="560225" w="609029">
                  <a:moveTo>
                    <a:pt x="0" y="0"/>
                  </a:moveTo>
                  <a:lnTo>
                    <a:pt x="609029" y="0"/>
                  </a:lnTo>
                  <a:lnTo>
                    <a:pt x="609029" y="560224"/>
                  </a:lnTo>
                  <a:lnTo>
                    <a:pt x="0" y="560224"/>
                  </a:lnTo>
                  <a:lnTo>
                    <a:pt x="0" y="0"/>
                  </a:lnTo>
                  <a:close/>
                </a:path>
              </a:pathLst>
            </a:custGeom>
            <a:blipFill>
              <a:blip r:embed="rId5"/>
              <a:stretch>
                <a:fillRect l="0" t="0" r="0" b="0"/>
              </a:stretch>
            </a:blipFill>
          </p:spPr>
        </p:sp>
        <p:sp>
          <p:nvSpPr>
            <p:cNvPr name="Freeform 8" id="8"/>
            <p:cNvSpPr/>
            <p:nvPr/>
          </p:nvSpPr>
          <p:spPr>
            <a:xfrm flipH="false" flipV="false" rot="0">
              <a:off x="13693380" y="5606198"/>
              <a:ext cx="479950" cy="378592"/>
            </a:xfrm>
            <a:custGeom>
              <a:avLst/>
              <a:gdLst/>
              <a:ahLst/>
              <a:cxnLst/>
              <a:rect r="r" b="b" t="t" l="l"/>
              <a:pathLst>
                <a:path h="378592" w="479950">
                  <a:moveTo>
                    <a:pt x="0" y="0"/>
                  </a:moveTo>
                  <a:lnTo>
                    <a:pt x="479950" y="0"/>
                  </a:lnTo>
                  <a:lnTo>
                    <a:pt x="479950" y="378592"/>
                  </a:lnTo>
                  <a:lnTo>
                    <a:pt x="0" y="3785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13693380" y="5606198"/>
              <a:ext cx="479950" cy="378576"/>
            </a:xfrm>
            <a:custGeom>
              <a:avLst/>
              <a:gdLst/>
              <a:ahLst/>
              <a:cxnLst/>
              <a:rect r="r" b="b" t="t" l="l"/>
              <a:pathLst>
                <a:path h="378576" w="479950">
                  <a:moveTo>
                    <a:pt x="0" y="0"/>
                  </a:moveTo>
                  <a:lnTo>
                    <a:pt x="479950" y="0"/>
                  </a:lnTo>
                  <a:lnTo>
                    <a:pt x="479950" y="378577"/>
                  </a:lnTo>
                  <a:lnTo>
                    <a:pt x="0" y="378577"/>
                  </a:lnTo>
                  <a:lnTo>
                    <a:pt x="0" y="0"/>
                  </a:lnTo>
                  <a:close/>
                </a:path>
              </a:pathLst>
            </a:custGeom>
            <a:blipFill>
              <a:blip r:embed="rId10"/>
              <a:stretch>
                <a:fillRect l="0" t="0" r="0" b="-4"/>
              </a:stretch>
            </a:blipFill>
          </p:spPr>
        </p:sp>
        <p:sp>
          <p:nvSpPr>
            <p:cNvPr name="Freeform 10" id="10"/>
            <p:cNvSpPr/>
            <p:nvPr/>
          </p:nvSpPr>
          <p:spPr>
            <a:xfrm flipH="false" flipV="false" rot="0">
              <a:off x="10017290" y="5315081"/>
              <a:ext cx="1149660" cy="905276"/>
            </a:xfrm>
            <a:custGeom>
              <a:avLst/>
              <a:gdLst/>
              <a:ahLst/>
              <a:cxnLst/>
              <a:rect r="r" b="b" t="t" l="l"/>
              <a:pathLst>
                <a:path h="905276" w="1149660">
                  <a:moveTo>
                    <a:pt x="0" y="0"/>
                  </a:moveTo>
                  <a:lnTo>
                    <a:pt x="1149660" y="0"/>
                  </a:lnTo>
                  <a:lnTo>
                    <a:pt x="1149660" y="905276"/>
                  </a:lnTo>
                  <a:lnTo>
                    <a:pt x="0" y="90527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1" id="11"/>
            <p:cNvSpPr/>
            <p:nvPr/>
          </p:nvSpPr>
          <p:spPr>
            <a:xfrm flipH="false" flipV="false" rot="0">
              <a:off x="14204533" y="5230932"/>
              <a:ext cx="3779927" cy="1135274"/>
            </a:xfrm>
            <a:custGeom>
              <a:avLst/>
              <a:gdLst/>
              <a:ahLst/>
              <a:cxnLst/>
              <a:rect r="r" b="b" t="t" l="l"/>
              <a:pathLst>
                <a:path h="1135274" w="3779927">
                  <a:moveTo>
                    <a:pt x="0" y="0"/>
                  </a:moveTo>
                  <a:lnTo>
                    <a:pt x="3779927" y="0"/>
                  </a:lnTo>
                  <a:lnTo>
                    <a:pt x="3779927" y="1135274"/>
                  </a:lnTo>
                  <a:lnTo>
                    <a:pt x="0" y="113527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2" id="12"/>
            <p:cNvSpPr/>
            <p:nvPr/>
          </p:nvSpPr>
          <p:spPr>
            <a:xfrm flipH="false" flipV="false" rot="0">
              <a:off x="5788317" y="5374867"/>
              <a:ext cx="1054074" cy="884521"/>
            </a:xfrm>
            <a:custGeom>
              <a:avLst/>
              <a:gdLst/>
              <a:ahLst/>
              <a:cxnLst/>
              <a:rect r="r" b="b" t="t" l="l"/>
              <a:pathLst>
                <a:path h="884521" w="1054074">
                  <a:moveTo>
                    <a:pt x="0" y="0"/>
                  </a:moveTo>
                  <a:lnTo>
                    <a:pt x="1054075" y="0"/>
                  </a:lnTo>
                  <a:lnTo>
                    <a:pt x="1054075" y="884521"/>
                  </a:lnTo>
                  <a:lnTo>
                    <a:pt x="0" y="884521"/>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3" id="13"/>
            <p:cNvSpPr/>
            <p:nvPr/>
          </p:nvSpPr>
          <p:spPr>
            <a:xfrm flipH="false" flipV="false" rot="0">
              <a:off x="1501378" y="5331789"/>
              <a:ext cx="1203076" cy="913402"/>
            </a:xfrm>
            <a:custGeom>
              <a:avLst/>
              <a:gdLst/>
              <a:ahLst/>
              <a:cxnLst/>
              <a:rect r="r" b="b" t="t" l="l"/>
              <a:pathLst>
                <a:path h="913402" w="1203076">
                  <a:moveTo>
                    <a:pt x="0" y="0"/>
                  </a:moveTo>
                  <a:lnTo>
                    <a:pt x="1203077" y="0"/>
                  </a:lnTo>
                  <a:lnTo>
                    <a:pt x="1203077" y="913402"/>
                  </a:lnTo>
                  <a:lnTo>
                    <a:pt x="0" y="913402"/>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4" id="14"/>
            <p:cNvSpPr/>
            <p:nvPr/>
          </p:nvSpPr>
          <p:spPr>
            <a:xfrm flipH="false" flipV="false" rot="0">
              <a:off x="10017290" y="5315081"/>
              <a:ext cx="1149660" cy="905276"/>
            </a:xfrm>
            <a:custGeom>
              <a:avLst/>
              <a:gdLst/>
              <a:ahLst/>
              <a:cxnLst/>
              <a:rect r="r" b="b" t="t" l="l"/>
              <a:pathLst>
                <a:path h="905276" w="1149660">
                  <a:moveTo>
                    <a:pt x="0" y="0"/>
                  </a:moveTo>
                  <a:lnTo>
                    <a:pt x="1149660" y="0"/>
                  </a:lnTo>
                  <a:lnTo>
                    <a:pt x="1149660" y="905276"/>
                  </a:lnTo>
                  <a:lnTo>
                    <a:pt x="0" y="905276"/>
                  </a:lnTo>
                  <a:lnTo>
                    <a:pt x="0" y="0"/>
                  </a:lnTo>
                  <a:close/>
                </a:path>
              </a:pathLst>
            </a:custGeom>
            <a:blipFill>
              <a:blip r:embed="rId19"/>
              <a:stretch>
                <a:fillRect l="-377400" t="-42409" r="-205380" b="-411484"/>
              </a:stretch>
            </a:blipFill>
          </p:spPr>
        </p:sp>
        <p:sp>
          <p:nvSpPr>
            <p:cNvPr name="Freeform 15" id="15"/>
            <p:cNvSpPr/>
            <p:nvPr/>
          </p:nvSpPr>
          <p:spPr>
            <a:xfrm flipH="false" flipV="false" rot="0">
              <a:off x="5788317" y="5374867"/>
              <a:ext cx="1054074" cy="884521"/>
            </a:xfrm>
            <a:custGeom>
              <a:avLst/>
              <a:gdLst/>
              <a:ahLst/>
              <a:cxnLst/>
              <a:rect r="r" b="b" t="t" l="l"/>
              <a:pathLst>
                <a:path h="884521" w="1054074">
                  <a:moveTo>
                    <a:pt x="0" y="0"/>
                  </a:moveTo>
                  <a:lnTo>
                    <a:pt x="1054075" y="0"/>
                  </a:lnTo>
                  <a:lnTo>
                    <a:pt x="1054075" y="884521"/>
                  </a:lnTo>
                  <a:lnTo>
                    <a:pt x="0" y="884521"/>
                  </a:lnTo>
                  <a:lnTo>
                    <a:pt x="0" y="0"/>
                  </a:lnTo>
                  <a:close/>
                </a:path>
              </a:pathLst>
            </a:custGeom>
            <a:blipFill>
              <a:blip r:embed="rId19"/>
              <a:stretch>
                <a:fillRect l="-226970" t="-42409" r="-400671" b="-411482"/>
              </a:stretch>
            </a:blipFill>
          </p:spPr>
        </p:sp>
        <p:sp>
          <p:nvSpPr>
            <p:cNvPr name="Freeform 16" id="16"/>
            <p:cNvSpPr/>
            <p:nvPr/>
          </p:nvSpPr>
          <p:spPr>
            <a:xfrm flipH="false" flipV="false" rot="0">
              <a:off x="1501378" y="5331789"/>
              <a:ext cx="1203076" cy="913402"/>
            </a:xfrm>
            <a:custGeom>
              <a:avLst/>
              <a:gdLst/>
              <a:ahLst/>
              <a:cxnLst/>
              <a:rect r="r" b="b" t="t" l="l"/>
              <a:pathLst>
                <a:path h="913402" w="1203076">
                  <a:moveTo>
                    <a:pt x="0" y="0"/>
                  </a:moveTo>
                  <a:lnTo>
                    <a:pt x="1203077" y="0"/>
                  </a:lnTo>
                  <a:lnTo>
                    <a:pt x="1203077" y="913402"/>
                  </a:lnTo>
                  <a:lnTo>
                    <a:pt x="0" y="913402"/>
                  </a:lnTo>
                  <a:lnTo>
                    <a:pt x="0" y="0"/>
                  </a:lnTo>
                  <a:close/>
                </a:path>
              </a:pathLst>
            </a:custGeom>
            <a:blipFill>
              <a:blip r:embed="rId19"/>
              <a:stretch>
                <a:fillRect l="-49159" t="-42410" r="-509166" b="-411476"/>
              </a:stretch>
            </a:blipFill>
          </p:spPr>
        </p:sp>
        <p:sp>
          <p:nvSpPr>
            <p:cNvPr name="Freeform 17" id="17"/>
            <p:cNvSpPr/>
            <p:nvPr/>
          </p:nvSpPr>
          <p:spPr>
            <a:xfrm flipH="false" flipV="false" rot="0">
              <a:off x="809001" y="507388"/>
              <a:ext cx="17689343" cy="3042180"/>
            </a:xfrm>
            <a:custGeom>
              <a:avLst/>
              <a:gdLst/>
              <a:ahLst/>
              <a:cxnLst/>
              <a:rect r="r" b="b" t="t" l="l"/>
              <a:pathLst>
                <a:path h="3042180" w="17689343">
                  <a:moveTo>
                    <a:pt x="0" y="0"/>
                  </a:moveTo>
                  <a:lnTo>
                    <a:pt x="17689342" y="0"/>
                  </a:lnTo>
                  <a:lnTo>
                    <a:pt x="17689342" y="3042180"/>
                  </a:lnTo>
                  <a:lnTo>
                    <a:pt x="0" y="3042180"/>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18" id="18"/>
            <p:cNvSpPr txBox="true"/>
            <p:nvPr/>
          </p:nvSpPr>
          <p:spPr>
            <a:xfrm rot="0">
              <a:off x="950190" y="652390"/>
              <a:ext cx="17816570" cy="2635539"/>
            </a:xfrm>
            <a:prstGeom prst="rect">
              <a:avLst/>
            </a:prstGeom>
          </p:spPr>
          <p:txBody>
            <a:bodyPr anchor="t" rtlCol="false" tIns="0" lIns="0" bIns="0" rIns="0">
              <a:spAutoFit/>
            </a:bodyPr>
            <a:lstStyle/>
            <a:p>
              <a:pPr algn="just">
                <a:lnSpc>
                  <a:spcPts val="2668"/>
                </a:lnSpc>
              </a:pPr>
              <a:r>
                <a:rPr lang="en-US" sz="2223" spc="15">
                  <a:solidFill>
                    <a:srgbClr val="000000"/>
                  </a:solidFill>
                  <a:latin typeface="Montserrat"/>
                  <a:ea typeface="Montserrat"/>
                  <a:cs typeface="Montserrat"/>
                  <a:sym typeface="Montserrat"/>
                </a:rPr>
                <a:t>The Community Benchmarking report has been commissioned by McPherson County Community Foundation to help local residents gain a better understanding of the most pressing opportunities that the local towns face. The annual reports that are generated will help leaders determine the extent to which the efforts are having an impact on the local residents. The reports are also a way for the the various towns in McPherson County to pursue grants to help further their local efforts.</a:t>
              </a:r>
            </a:p>
          </p:txBody>
        </p:sp>
        <p:sp>
          <p:nvSpPr>
            <p:cNvPr name="TextBox 19" id="19"/>
            <p:cNvSpPr txBox="true"/>
            <p:nvPr/>
          </p:nvSpPr>
          <p:spPr>
            <a:xfrm rot="0">
              <a:off x="2651697" y="3637252"/>
              <a:ext cx="14284196" cy="1184764"/>
            </a:xfrm>
            <a:prstGeom prst="rect">
              <a:avLst/>
            </a:prstGeom>
          </p:spPr>
          <p:txBody>
            <a:bodyPr anchor="t" rtlCol="false" tIns="0" lIns="0" bIns="0" rIns="0">
              <a:spAutoFit/>
            </a:bodyPr>
            <a:lstStyle/>
            <a:p>
              <a:pPr algn="ctr">
                <a:lnSpc>
                  <a:spcPts val="5558"/>
                </a:lnSpc>
              </a:pPr>
              <a:r>
                <a:rPr lang="en-US" sz="2223">
                  <a:solidFill>
                    <a:srgbClr val="476372"/>
                  </a:solidFill>
                  <a:latin typeface="Montserrat Bold"/>
                  <a:ea typeface="Montserrat Bold"/>
                  <a:cs typeface="Montserrat Bold"/>
                  <a:sym typeface="Montserrat Bold"/>
                </a:rPr>
                <a:t>Local leaders can use this framework to help inspire change. </a:t>
              </a:r>
            </a:p>
            <a:p>
              <a:pPr algn="ctr">
                <a:lnSpc>
                  <a:spcPts val="1111"/>
                </a:lnSpc>
              </a:pPr>
              <a:r>
                <a:rPr lang="en-US" sz="2223">
                  <a:solidFill>
                    <a:srgbClr val="476372"/>
                  </a:solidFill>
                  <a:latin typeface="Montserrat Bold"/>
                  <a:ea typeface="Montserrat Bold"/>
                  <a:cs typeface="Montserrat Bold"/>
                  <a:sym typeface="Montserrat Bold"/>
                </a:rPr>
                <a:t>This report provides the clues on what the fellow residents are craving.</a:t>
              </a:r>
            </a:p>
          </p:txBody>
        </p:sp>
        <p:sp>
          <p:nvSpPr>
            <p:cNvPr name="TextBox 20" id="20"/>
            <p:cNvSpPr txBox="true"/>
            <p:nvPr/>
          </p:nvSpPr>
          <p:spPr>
            <a:xfrm rot="0">
              <a:off x="2779191" y="5490501"/>
              <a:ext cx="1728160" cy="603601"/>
            </a:xfrm>
            <a:prstGeom prst="rect">
              <a:avLst/>
            </a:prstGeom>
          </p:spPr>
          <p:txBody>
            <a:bodyPr anchor="t" rtlCol="false" tIns="0" lIns="0" bIns="0" rIns="0">
              <a:spAutoFit/>
            </a:bodyPr>
            <a:lstStyle/>
            <a:p>
              <a:pPr algn="ctr">
                <a:lnSpc>
                  <a:spcPts val="1778"/>
                </a:lnSpc>
              </a:pPr>
              <a:r>
                <a:rPr lang="en-US" sz="1482">
                  <a:solidFill>
                    <a:srgbClr val="4B4459"/>
                  </a:solidFill>
                  <a:latin typeface="Montserrat Semi-Bold"/>
                  <a:ea typeface="Montserrat Semi-Bold"/>
                  <a:cs typeface="Montserrat Semi-Bold"/>
                  <a:sym typeface="Montserrat Semi-Bold"/>
                </a:rPr>
                <a:t>Collaborative Leadership</a:t>
              </a:r>
            </a:p>
          </p:txBody>
        </p:sp>
        <p:sp>
          <p:nvSpPr>
            <p:cNvPr name="TextBox 21" id="21"/>
            <p:cNvSpPr txBox="true"/>
            <p:nvPr/>
          </p:nvSpPr>
          <p:spPr>
            <a:xfrm rot="0">
              <a:off x="7179380" y="5504699"/>
              <a:ext cx="1504140" cy="603601"/>
            </a:xfrm>
            <a:prstGeom prst="rect">
              <a:avLst/>
            </a:prstGeom>
          </p:spPr>
          <p:txBody>
            <a:bodyPr anchor="t" rtlCol="false" tIns="0" lIns="0" bIns="0" rIns="0">
              <a:spAutoFit/>
            </a:bodyPr>
            <a:lstStyle/>
            <a:p>
              <a:pPr algn="just">
                <a:lnSpc>
                  <a:spcPts val="1778"/>
                </a:lnSpc>
              </a:pPr>
              <a:r>
                <a:rPr lang="en-US" sz="1482">
                  <a:solidFill>
                    <a:srgbClr val="4B4459"/>
                  </a:solidFill>
                  <a:latin typeface="Montserrat Semi-Bold"/>
                  <a:ea typeface="Montserrat Semi-Bold"/>
                  <a:cs typeface="Montserrat Semi-Bold"/>
                  <a:sym typeface="Montserrat Semi-Bold"/>
                </a:rPr>
                <a:t>Committed Citizenship</a:t>
              </a:r>
            </a:p>
          </p:txBody>
        </p:sp>
        <p:sp>
          <p:nvSpPr>
            <p:cNvPr name="TextBox 22" id="22"/>
            <p:cNvSpPr txBox="true"/>
            <p:nvPr/>
          </p:nvSpPr>
          <p:spPr>
            <a:xfrm rot="0">
              <a:off x="11477849" y="5461652"/>
              <a:ext cx="1633689" cy="302397"/>
            </a:xfrm>
            <a:prstGeom prst="rect">
              <a:avLst/>
            </a:prstGeom>
          </p:spPr>
          <p:txBody>
            <a:bodyPr anchor="t" rtlCol="false" tIns="0" lIns="0" bIns="0" rIns="0">
              <a:spAutoFit/>
            </a:bodyPr>
            <a:lstStyle/>
            <a:p>
              <a:pPr algn="l">
                <a:lnSpc>
                  <a:spcPts val="1778"/>
                </a:lnSpc>
              </a:pPr>
              <a:r>
                <a:rPr lang="en-US" sz="1482">
                  <a:solidFill>
                    <a:srgbClr val="4B4459"/>
                  </a:solidFill>
                  <a:latin typeface="Montserrat Semi-Bold"/>
                  <a:ea typeface="Montserrat Semi-Bold"/>
                  <a:cs typeface="Montserrat Semi-Bold"/>
                  <a:sym typeface="Montserrat Semi-Bold"/>
                </a:rPr>
                <a:t>Community </a:t>
              </a:r>
            </a:p>
          </p:txBody>
        </p:sp>
        <p:sp>
          <p:nvSpPr>
            <p:cNvPr name="TextBox 23" id="23"/>
            <p:cNvSpPr txBox="true"/>
            <p:nvPr/>
          </p:nvSpPr>
          <p:spPr>
            <a:xfrm rot="0">
              <a:off x="11268261" y="5762856"/>
              <a:ext cx="1990334" cy="302397"/>
            </a:xfrm>
            <a:prstGeom prst="rect">
              <a:avLst/>
            </a:prstGeom>
          </p:spPr>
          <p:txBody>
            <a:bodyPr anchor="t" rtlCol="false" tIns="0" lIns="0" bIns="0" rIns="0">
              <a:spAutoFit/>
            </a:bodyPr>
            <a:lstStyle/>
            <a:p>
              <a:pPr algn="l">
                <a:lnSpc>
                  <a:spcPts val="1778"/>
                </a:lnSpc>
              </a:pPr>
              <a:r>
                <a:rPr lang="en-US" sz="1482">
                  <a:solidFill>
                    <a:srgbClr val="4B4459"/>
                  </a:solidFill>
                  <a:latin typeface="Montserrat Semi-Bold"/>
                  <a:ea typeface="Montserrat Semi-Bold"/>
                  <a:cs typeface="Montserrat Semi-Bold"/>
                  <a:sym typeface="Montserrat Semi-Bold"/>
                </a:rPr>
                <a:t>Vision &amp; Action</a:t>
              </a:r>
            </a:p>
          </p:txBody>
        </p:sp>
        <p:sp>
          <p:nvSpPr>
            <p:cNvPr name="TextBox 24" id="24"/>
            <p:cNvSpPr txBox="true"/>
            <p:nvPr/>
          </p:nvSpPr>
          <p:spPr>
            <a:xfrm rot="0">
              <a:off x="14525724" y="5500651"/>
              <a:ext cx="3270954" cy="302397"/>
            </a:xfrm>
            <a:prstGeom prst="rect">
              <a:avLst/>
            </a:prstGeom>
          </p:spPr>
          <p:txBody>
            <a:bodyPr anchor="t" rtlCol="false" tIns="0" lIns="0" bIns="0" rIns="0">
              <a:spAutoFit/>
            </a:bodyPr>
            <a:lstStyle/>
            <a:p>
              <a:pPr algn="l">
                <a:lnSpc>
                  <a:spcPts val="1778"/>
                </a:lnSpc>
              </a:pPr>
              <a:r>
                <a:rPr lang="en-US" sz="1482">
                  <a:solidFill>
                    <a:srgbClr val="4B4459"/>
                  </a:solidFill>
                  <a:latin typeface="Montserrat Semi-Bold"/>
                  <a:ea typeface="Montserrat Semi-Bold"/>
                  <a:cs typeface="Montserrat Semi-Bold"/>
                  <a:sym typeface="Montserrat Semi-Bold"/>
                </a:rPr>
                <a:t>Economic &amp; Community </a:t>
              </a:r>
            </a:p>
          </p:txBody>
        </p:sp>
        <p:sp>
          <p:nvSpPr>
            <p:cNvPr name="TextBox 25" id="25"/>
            <p:cNvSpPr txBox="true"/>
            <p:nvPr/>
          </p:nvSpPr>
          <p:spPr>
            <a:xfrm rot="0">
              <a:off x="15218243" y="5801856"/>
              <a:ext cx="1787554" cy="302397"/>
            </a:xfrm>
            <a:prstGeom prst="rect">
              <a:avLst/>
            </a:prstGeom>
          </p:spPr>
          <p:txBody>
            <a:bodyPr anchor="t" rtlCol="false" tIns="0" lIns="0" bIns="0" rIns="0">
              <a:spAutoFit/>
            </a:bodyPr>
            <a:lstStyle/>
            <a:p>
              <a:pPr algn="l">
                <a:lnSpc>
                  <a:spcPts val="1778"/>
                </a:lnSpc>
              </a:pPr>
              <a:r>
                <a:rPr lang="en-US" sz="1482">
                  <a:solidFill>
                    <a:srgbClr val="4B4459"/>
                  </a:solidFill>
                  <a:latin typeface="Montserrat Semi-Bold"/>
                  <a:ea typeface="Montserrat Semi-Bold"/>
                  <a:cs typeface="Montserrat Semi-Bold"/>
                  <a:sym typeface="Montserrat Semi-Bold"/>
                </a:rPr>
                <a:t>Sustainability</a:t>
              </a:r>
            </a:p>
          </p:txBody>
        </p:sp>
      </p:grpSp>
      <p:grpSp>
        <p:nvGrpSpPr>
          <p:cNvPr name="Group 26" id="26"/>
          <p:cNvGrpSpPr/>
          <p:nvPr/>
        </p:nvGrpSpPr>
        <p:grpSpPr>
          <a:xfrm rot="0">
            <a:off x="720538" y="544845"/>
            <a:ext cx="16846925" cy="1448511"/>
            <a:chOff x="0" y="0"/>
            <a:chExt cx="22462566" cy="1931348"/>
          </a:xfrm>
        </p:grpSpPr>
        <p:sp>
          <p:nvSpPr>
            <p:cNvPr name="Freeform 27" id="27"/>
            <p:cNvSpPr/>
            <p:nvPr/>
          </p:nvSpPr>
          <p:spPr>
            <a:xfrm flipH="false" flipV="false" rot="0">
              <a:off x="4687464" y="45069"/>
              <a:ext cx="5391258" cy="1335871"/>
            </a:xfrm>
            <a:custGeom>
              <a:avLst/>
              <a:gdLst/>
              <a:ahLst/>
              <a:cxnLst/>
              <a:rect r="r" b="b" t="t" l="l"/>
              <a:pathLst>
                <a:path h="1335871" w="5391258">
                  <a:moveTo>
                    <a:pt x="0" y="0"/>
                  </a:moveTo>
                  <a:lnTo>
                    <a:pt x="5391258" y="0"/>
                  </a:lnTo>
                  <a:lnTo>
                    <a:pt x="5391258" y="1335871"/>
                  </a:lnTo>
                  <a:lnTo>
                    <a:pt x="0" y="1335871"/>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28" id="28"/>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29" id="29"/>
            <p:cNvSpPr/>
            <p:nvPr/>
          </p:nvSpPr>
          <p:spPr>
            <a:xfrm flipH="false" flipV="false" rot="0">
              <a:off x="4687464" y="45069"/>
              <a:ext cx="5391258" cy="1335852"/>
            </a:xfrm>
            <a:custGeom>
              <a:avLst/>
              <a:gdLst/>
              <a:ahLst/>
              <a:cxnLst/>
              <a:rect r="r" b="b" t="t" l="l"/>
              <a:pathLst>
                <a:path h="1335852" w="5391258">
                  <a:moveTo>
                    <a:pt x="0" y="0"/>
                  </a:moveTo>
                  <a:lnTo>
                    <a:pt x="5391258" y="0"/>
                  </a:lnTo>
                  <a:lnTo>
                    <a:pt x="5391258" y="1335853"/>
                  </a:lnTo>
                  <a:lnTo>
                    <a:pt x="0" y="1335853"/>
                  </a:lnTo>
                  <a:lnTo>
                    <a:pt x="0" y="0"/>
                  </a:lnTo>
                  <a:close/>
                </a:path>
              </a:pathLst>
            </a:custGeom>
            <a:blipFill>
              <a:blip r:embed="rId26"/>
              <a:stretch>
                <a:fillRect l="0" t="0" r="0" b="0"/>
              </a:stretch>
            </a:blipFill>
          </p:spPr>
        </p:sp>
        <p:sp>
          <p:nvSpPr>
            <p:cNvPr name="Freeform 30" id="30"/>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27"/>
              <a:stretch>
                <a:fillRect l="0" t="0" r="0" b="0"/>
              </a:stretch>
            </a:blipFill>
          </p:spPr>
        </p:sp>
        <p:sp>
          <p:nvSpPr>
            <p:cNvPr name="Freeform 31" id="31"/>
            <p:cNvSpPr/>
            <p:nvPr/>
          </p:nvSpPr>
          <p:spPr>
            <a:xfrm flipH="false" flipV="false" rot="0">
              <a:off x="12516573" y="0"/>
              <a:ext cx="9945993" cy="1426010"/>
            </a:xfrm>
            <a:custGeom>
              <a:avLst/>
              <a:gdLst/>
              <a:ahLst/>
              <a:cxnLst/>
              <a:rect r="r" b="b" t="t" l="l"/>
              <a:pathLst>
                <a:path h="1426010" w="9945993">
                  <a:moveTo>
                    <a:pt x="0" y="0"/>
                  </a:moveTo>
                  <a:lnTo>
                    <a:pt x="9945993" y="0"/>
                  </a:lnTo>
                  <a:lnTo>
                    <a:pt x="9945993" y="1426010"/>
                  </a:lnTo>
                  <a:lnTo>
                    <a:pt x="0" y="1426010"/>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TextBox 32" id="32"/>
            <p:cNvSpPr txBox="true"/>
            <p:nvPr/>
          </p:nvSpPr>
          <p:spPr>
            <a:xfrm rot="0">
              <a:off x="14315418" y="-5596"/>
              <a:ext cx="8139092" cy="1319308"/>
            </a:xfrm>
            <a:prstGeom prst="rect">
              <a:avLst/>
            </a:prstGeom>
          </p:spPr>
          <p:txBody>
            <a:bodyPr anchor="t" rtlCol="false" tIns="0" lIns="0" bIns="0" rIns="0">
              <a:spAutoFit/>
            </a:bodyPr>
            <a:lstStyle/>
            <a:p>
              <a:pPr algn="r">
                <a:lnSpc>
                  <a:spcPts val="4080"/>
                </a:lnSpc>
              </a:pPr>
              <a:r>
                <a:rPr lang="en-US" sz="2661">
                  <a:solidFill>
                    <a:srgbClr val="2E2920"/>
                  </a:solidFill>
                  <a:latin typeface="Montserrat Medium"/>
                  <a:ea typeface="Montserrat Medium"/>
                  <a:cs typeface="Montserrat Medium"/>
                  <a:sym typeface="Montserrat Medium"/>
                </a:rPr>
                <a:t>Community Benchmarking Report </a:t>
              </a:r>
              <a:r>
                <a:rPr lang="en-US" sz="2661">
                  <a:solidFill>
                    <a:srgbClr val="476372"/>
                  </a:solidFill>
                  <a:latin typeface="Montserrat"/>
                  <a:ea typeface="Montserrat"/>
                  <a:cs typeface="Montserrat"/>
                  <a:sym typeface="Montserrat"/>
                </a:rPr>
                <a:t>City of Moundridge, KS | 2024</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0" t="0" r="-60" b="0"/>
            </a:stretch>
          </a:blipFill>
        </p:spPr>
      </p:sp>
      <p:sp>
        <p:nvSpPr>
          <p:cNvPr name="Freeform 3" id="3"/>
          <p:cNvSpPr/>
          <p:nvPr/>
        </p:nvSpPr>
        <p:spPr>
          <a:xfrm flipH="false" flipV="false" rot="0">
            <a:off x="7059252" y="375357"/>
            <a:ext cx="1732469" cy="429279"/>
          </a:xfrm>
          <a:custGeom>
            <a:avLst/>
            <a:gdLst/>
            <a:ahLst/>
            <a:cxnLst/>
            <a:rect r="r" b="b" t="t" l="l"/>
            <a:pathLst>
              <a:path h="429279" w="1732469">
                <a:moveTo>
                  <a:pt x="0" y="0"/>
                </a:moveTo>
                <a:lnTo>
                  <a:pt x="1732469" y="0"/>
                </a:lnTo>
                <a:lnTo>
                  <a:pt x="1732469" y="429279"/>
                </a:lnTo>
                <a:lnTo>
                  <a:pt x="0" y="4292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9575119" y="360874"/>
            <a:ext cx="3196123" cy="458245"/>
          </a:xfrm>
          <a:custGeom>
            <a:avLst/>
            <a:gdLst/>
            <a:ahLst/>
            <a:cxnLst/>
            <a:rect r="r" b="b" t="t" l="l"/>
            <a:pathLst>
              <a:path h="458245" w="3196123">
                <a:moveTo>
                  <a:pt x="0" y="0"/>
                </a:moveTo>
                <a:lnTo>
                  <a:pt x="3196123" y="0"/>
                </a:lnTo>
                <a:lnTo>
                  <a:pt x="3196123" y="458245"/>
                </a:lnTo>
                <a:lnTo>
                  <a:pt x="0" y="4582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5" id="5"/>
          <p:cNvGrpSpPr/>
          <p:nvPr/>
        </p:nvGrpSpPr>
        <p:grpSpPr>
          <a:xfrm rot="0">
            <a:off x="3991735" y="3991815"/>
            <a:ext cx="4079874" cy="3658366"/>
            <a:chOff x="0" y="0"/>
            <a:chExt cx="5439831" cy="4877821"/>
          </a:xfrm>
        </p:grpSpPr>
        <p:sp>
          <p:nvSpPr>
            <p:cNvPr name="Freeform 6" id="6"/>
            <p:cNvSpPr/>
            <p:nvPr/>
          </p:nvSpPr>
          <p:spPr>
            <a:xfrm flipH="false" flipV="false" rot="0">
              <a:off x="0" y="0"/>
              <a:ext cx="5439831" cy="4877821"/>
            </a:xfrm>
            <a:custGeom>
              <a:avLst/>
              <a:gdLst/>
              <a:ahLst/>
              <a:cxnLst/>
              <a:rect r="r" b="b" t="t" l="l"/>
              <a:pathLst>
                <a:path h="4877821" w="5439831">
                  <a:moveTo>
                    <a:pt x="0" y="0"/>
                  </a:moveTo>
                  <a:lnTo>
                    <a:pt x="5439831" y="0"/>
                  </a:lnTo>
                  <a:lnTo>
                    <a:pt x="5439831" y="4877821"/>
                  </a:lnTo>
                  <a:lnTo>
                    <a:pt x="0" y="4877821"/>
                  </a:lnTo>
                  <a:lnTo>
                    <a:pt x="0" y="0"/>
                  </a:lnTo>
                  <a:close/>
                </a:path>
              </a:pathLst>
            </a:custGeom>
            <a:blipFill>
              <a:blip r:embed="rId7">
                <a:extLst>
                  <a:ext uri="{96DAC541-7B7A-43D3-8B79-37D633B846F1}">
                    <asvg:svgBlip xmlns:asvg="http://schemas.microsoft.com/office/drawing/2016/SVG/main" r:embed="rId8"/>
                  </a:ext>
                </a:extLst>
              </a:blip>
              <a:stretch>
                <a:fillRect l="0" t="-1620" r="0" b="-1620"/>
              </a:stretch>
            </a:blipFill>
          </p:spPr>
        </p:sp>
        <p:sp>
          <p:nvSpPr>
            <p:cNvPr name="TextBox 7" id="7"/>
            <p:cNvSpPr txBox="true"/>
            <p:nvPr/>
          </p:nvSpPr>
          <p:spPr>
            <a:xfrm rot="0">
              <a:off x="925312" y="3058420"/>
              <a:ext cx="3663408" cy="476699"/>
            </a:xfrm>
            <a:prstGeom prst="rect">
              <a:avLst/>
            </a:prstGeom>
          </p:spPr>
          <p:txBody>
            <a:bodyPr anchor="t" rtlCol="false" tIns="0" lIns="0" bIns="0" rIns="0">
              <a:spAutoFit/>
            </a:bodyPr>
            <a:lstStyle/>
            <a:p>
              <a:pPr algn="l">
                <a:lnSpc>
                  <a:spcPts val="3039"/>
                </a:lnSpc>
              </a:pPr>
              <a:r>
                <a:rPr lang="en-US" sz="2171">
                  <a:solidFill>
                    <a:srgbClr val="FFFFFF"/>
                  </a:solidFill>
                  <a:latin typeface="Montserrat Semi-Bold Italics"/>
                  <a:ea typeface="Montserrat Semi-Bold Italics"/>
                  <a:cs typeface="Montserrat Semi-Bold Italics"/>
                  <a:sym typeface="Montserrat Semi-Bold Italics"/>
                </a:rPr>
                <a:t>(The goal was 125)</a:t>
              </a:r>
            </a:p>
          </p:txBody>
        </p:sp>
        <p:sp>
          <p:nvSpPr>
            <p:cNvPr name="TextBox 8" id="8"/>
            <p:cNvSpPr txBox="true"/>
            <p:nvPr/>
          </p:nvSpPr>
          <p:spPr>
            <a:xfrm rot="0">
              <a:off x="938627" y="1399890"/>
              <a:ext cx="3634689" cy="1347077"/>
            </a:xfrm>
            <a:prstGeom prst="rect">
              <a:avLst/>
            </a:prstGeom>
          </p:spPr>
          <p:txBody>
            <a:bodyPr anchor="t" rtlCol="false" tIns="0" lIns="0" bIns="0" rIns="0">
              <a:spAutoFit/>
            </a:bodyPr>
            <a:lstStyle/>
            <a:p>
              <a:pPr algn="ctr">
                <a:lnSpc>
                  <a:spcPts val="3722"/>
                </a:lnSpc>
              </a:pPr>
              <a:r>
                <a:rPr lang="en-US" sz="7444">
                  <a:solidFill>
                    <a:srgbClr val="FFFFFF"/>
                  </a:solidFill>
                  <a:latin typeface="Montserrat Heavy"/>
                  <a:ea typeface="Montserrat Heavy"/>
                  <a:cs typeface="Montserrat Heavy"/>
                  <a:sym typeface="Montserrat Heavy"/>
                </a:rPr>
                <a:t>133</a:t>
              </a:r>
            </a:p>
            <a:p>
              <a:pPr algn="ctr">
                <a:lnSpc>
                  <a:spcPts val="6203"/>
                </a:lnSpc>
              </a:pPr>
              <a:r>
                <a:rPr lang="en-US" sz="2481">
                  <a:solidFill>
                    <a:srgbClr val="FFFFFF"/>
                  </a:solidFill>
                  <a:latin typeface="Montserrat Bold"/>
                  <a:ea typeface="Montserrat Bold"/>
                  <a:cs typeface="Montserrat Bold"/>
                  <a:sym typeface="Montserrat Bold"/>
                </a:rPr>
                <a:t>Total Responses</a:t>
              </a:r>
            </a:p>
          </p:txBody>
        </p:sp>
      </p:grpSp>
      <p:grpSp>
        <p:nvGrpSpPr>
          <p:cNvPr name="Group 9" id="9"/>
          <p:cNvGrpSpPr/>
          <p:nvPr/>
        </p:nvGrpSpPr>
        <p:grpSpPr>
          <a:xfrm rot="0">
            <a:off x="10119248" y="4935936"/>
            <a:ext cx="6375054" cy="2212572"/>
            <a:chOff x="0" y="0"/>
            <a:chExt cx="8500072" cy="2950096"/>
          </a:xfrm>
        </p:grpSpPr>
        <p:sp>
          <p:nvSpPr>
            <p:cNvPr name="Freeform 10" id="10"/>
            <p:cNvSpPr/>
            <p:nvPr/>
          </p:nvSpPr>
          <p:spPr>
            <a:xfrm flipH="false" flipV="false" rot="0">
              <a:off x="0" y="0"/>
              <a:ext cx="8500072" cy="2950096"/>
            </a:xfrm>
            <a:custGeom>
              <a:avLst/>
              <a:gdLst/>
              <a:ahLst/>
              <a:cxnLst/>
              <a:rect r="r" b="b" t="t" l="l"/>
              <a:pathLst>
                <a:path h="2950096" w="8500072">
                  <a:moveTo>
                    <a:pt x="0" y="0"/>
                  </a:moveTo>
                  <a:lnTo>
                    <a:pt x="8500072" y="0"/>
                  </a:lnTo>
                  <a:lnTo>
                    <a:pt x="8500072" y="2950096"/>
                  </a:lnTo>
                  <a:lnTo>
                    <a:pt x="0" y="295009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1" id="11"/>
            <p:cNvSpPr txBox="true"/>
            <p:nvPr/>
          </p:nvSpPr>
          <p:spPr>
            <a:xfrm rot="0">
              <a:off x="316704" y="470306"/>
              <a:ext cx="2098014" cy="993775"/>
            </a:xfrm>
            <a:prstGeom prst="rect">
              <a:avLst/>
            </a:prstGeom>
          </p:spPr>
          <p:txBody>
            <a:bodyPr anchor="t" rtlCol="false" tIns="0" lIns="0" bIns="0" rIns="0">
              <a:spAutoFit/>
            </a:bodyPr>
            <a:lstStyle/>
            <a:p>
              <a:pPr algn="l">
                <a:lnSpc>
                  <a:spcPts val="5999"/>
                </a:lnSpc>
              </a:pPr>
              <a:r>
                <a:rPr lang="en-US" sz="4999">
                  <a:solidFill>
                    <a:srgbClr val="FFFFFF"/>
                  </a:solidFill>
                  <a:latin typeface="Montserrat Heavy"/>
                  <a:ea typeface="Montserrat Heavy"/>
                  <a:cs typeface="Montserrat Heavy"/>
                  <a:sym typeface="Montserrat Heavy"/>
                </a:rPr>
                <a:t>42</a:t>
              </a:r>
            </a:p>
          </p:txBody>
        </p:sp>
      </p:grpSp>
      <p:sp>
        <p:nvSpPr>
          <p:cNvPr name="TextBox 12" id="12"/>
          <p:cNvSpPr txBox="true"/>
          <p:nvPr/>
        </p:nvSpPr>
        <p:spPr>
          <a:xfrm rot="0">
            <a:off x="2021642" y="2742763"/>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Who took the Survey</a:t>
            </a:r>
          </a:p>
        </p:txBody>
      </p:sp>
      <p:sp>
        <p:nvSpPr>
          <p:cNvPr name="TextBox 13" id="13"/>
          <p:cNvSpPr txBox="true"/>
          <p:nvPr/>
        </p:nvSpPr>
        <p:spPr>
          <a:xfrm rot="0">
            <a:off x="11825168" y="5267325"/>
            <a:ext cx="3725780" cy="944245"/>
          </a:xfrm>
          <a:prstGeom prst="rect">
            <a:avLst/>
          </a:prstGeom>
        </p:spPr>
        <p:txBody>
          <a:bodyPr anchor="t" rtlCol="false" tIns="0" lIns="0" bIns="0" rIns="0">
            <a:spAutoFit/>
          </a:bodyPr>
          <a:lstStyle/>
          <a:p>
            <a:pPr algn="l">
              <a:lnSpc>
                <a:spcPts val="1920"/>
              </a:lnSpc>
            </a:pPr>
            <a:r>
              <a:rPr lang="en-US" sz="1600">
                <a:solidFill>
                  <a:srgbClr val="FFFFFF"/>
                </a:solidFill>
                <a:latin typeface="Montserrat Bold"/>
                <a:ea typeface="Montserrat Bold"/>
                <a:cs typeface="Montserrat Bold"/>
                <a:sym typeface="Montserrat Bold"/>
              </a:rPr>
              <a:t>Number of people who expressed an interest in volunteering to better the community</a:t>
            </a:r>
          </a:p>
          <a:p>
            <a:pPr algn="l">
              <a:lnSpc>
                <a:spcPts val="1959"/>
              </a:lnSpc>
            </a:pPr>
            <a:r>
              <a:rPr lang="en-US" sz="1399">
                <a:solidFill>
                  <a:srgbClr val="FFFFFF"/>
                </a:solidFill>
                <a:latin typeface="Montserrat Semi-Bold Italics"/>
                <a:ea typeface="Montserrat Semi-Bold Italics"/>
                <a:cs typeface="Montserrat Semi-Bold Italics"/>
                <a:sym typeface="Montserrat Semi-Bold Italics"/>
              </a:rPr>
              <a:t>42 of 125 (34%)</a:t>
            </a:r>
          </a:p>
        </p:txBody>
      </p:sp>
      <p:grpSp>
        <p:nvGrpSpPr>
          <p:cNvPr name="Group 14" id="14"/>
          <p:cNvGrpSpPr/>
          <p:nvPr/>
        </p:nvGrpSpPr>
        <p:grpSpPr>
          <a:xfrm rot="0">
            <a:off x="720538" y="544845"/>
            <a:ext cx="16846925" cy="1448511"/>
            <a:chOff x="0" y="0"/>
            <a:chExt cx="22462566" cy="1931348"/>
          </a:xfrm>
        </p:grpSpPr>
        <p:sp>
          <p:nvSpPr>
            <p:cNvPr name="Freeform 15" id="15"/>
            <p:cNvSpPr/>
            <p:nvPr/>
          </p:nvSpPr>
          <p:spPr>
            <a:xfrm flipH="false" flipV="false" rot="0">
              <a:off x="4687464" y="45069"/>
              <a:ext cx="5391258" cy="1335871"/>
            </a:xfrm>
            <a:custGeom>
              <a:avLst/>
              <a:gdLst/>
              <a:ahLst/>
              <a:cxnLst/>
              <a:rect r="r" b="b" t="t" l="l"/>
              <a:pathLst>
                <a:path h="1335871" w="5391258">
                  <a:moveTo>
                    <a:pt x="0" y="0"/>
                  </a:moveTo>
                  <a:lnTo>
                    <a:pt x="5391258" y="0"/>
                  </a:lnTo>
                  <a:lnTo>
                    <a:pt x="5391258" y="1335871"/>
                  </a:lnTo>
                  <a:lnTo>
                    <a:pt x="0" y="133587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6" id="16"/>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7" id="17"/>
            <p:cNvSpPr/>
            <p:nvPr/>
          </p:nvSpPr>
          <p:spPr>
            <a:xfrm flipH="false" flipV="false" rot="0">
              <a:off x="4687464" y="45069"/>
              <a:ext cx="5391258" cy="1335852"/>
            </a:xfrm>
            <a:custGeom>
              <a:avLst/>
              <a:gdLst/>
              <a:ahLst/>
              <a:cxnLst/>
              <a:rect r="r" b="b" t="t" l="l"/>
              <a:pathLst>
                <a:path h="1335852" w="5391258">
                  <a:moveTo>
                    <a:pt x="0" y="0"/>
                  </a:moveTo>
                  <a:lnTo>
                    <a:pt x="5391258" y="0"/>
                  </a:lnTo>
                  <a:lnTo>
                    <a:pt x="5391258" y="1335853"/>
                  </a:lnTo>
                  <a:lnTo>
                    <a:pt x="0" y="1335853"/>
                  </a:lnTo>
                  <a:lnTo>
                    <a:pt x="0" y="0"/>
                  </a:lnTo>
                  <a:close/>
                </a:path>
              </a:pathLst>
            </a:custGeom>
            <a:blipFill>
              <a:blip r:embed="rId13"/>
              <a:stretch>
                <a:fillRect l="0" t="0" r="0" b="0"/>
              </a:stretch>
            </a:blipFill>
          </p:spPr>
        </p:sp>
        <p:sp>
          <p:nvSpPr>
            <p:cNvPr name="Freeform 18" id="18"/>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14"/>
              <a:stretch>
                <a:fillRect l="0" t="0" r="0" b="0"/>
              </a:stretch>
            </a:blipFill>
          </p:spPr>
        </p:sp>
        <p:sp>
          <p:nvSpPr>
            <p:cNvPr name="Freeform 19" id="19"/>
            <p:cNvSpPr/>
            <p:nvPr/>
          </p:nvSpPr>
          <p:spPr>
            <a:xfrm flipH="false" flipV="false" rot="0">
              <a:off x="12516573" y="0"/>
              <a:ext cx="9945993" cy="1426010"/>
            </a:xfrm>
            <a:custGeom>
              <a:avLst/>
              <a:gdLst/>
              <a:ahLst/>
              <a:cxnLst/>
              <a:rect r="r" b="b" t="t" l="l"/>
              <a:pathLst>
                <a:path h="1426010" w="9945993">
                  <a:moveTo>
                    <a:pt x="0" y="0"/>
                  </a:moveTo>
                  <a:lnTo>
                    <a:pt x="9945993" y="0"/>
                  </a:lnTo>
                  <a:lnTo>
                    <a:pt x="9945993" y="1426010"/>
                  </a:lnTo>
                  <a:lnTo>
                    <a:pt x="0" y="142601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0" id="20"/>
            <p:cNvSpPr txBox="true"/>
            <p:nvPr/>
          </p:nvSpPr>
          <p:spPr>
            <a:xfrm rot="0">
              <a:off x="14315418" y="-5596"/>
              <a:ext cx="8139092" cy="1319308"/>
            </a:xfrm>
            <a:prstGeom prst="rect">
              <a:avLst/>
            </a:prstGeom>
          </p:spPr>
          <p:txBody>
            <a:bodyPr anchor="t" rtlCol="false" tIns="0" lIns="0" bIns="0" rIns="0">
              <a:spAutoFit/>
            </a:bodyPr>
            <a:lstStyle/>
            <a:p>
              <a:pPr algn="r">
                <a:lnSpc>
                  <a:spcPts val="4080"/>
                </a:lnSpc>
              </a:pPr>
              <a:r>
                <a:rPr lang="en-US" sz="2661">
                  <a:solidFill>
                    <a:srgbClr val="2E2920"/>
                  </a:solidFill>
                  <a:latin typeface="Montserrat Medium"/>
                  <a:ea typeface="Montserrat Medium"/>
                  <a:cs typeface="Montserrat Medium"/>
                  <a:sym typeface="Montserrat Medium"/>
                </a:rPr>
                <a:t>Community Benchmarking Report </a:t>
              </a:r>
              <a:r>
                <a:rPr lang="en-US" sz="2661">
                  <a:solidFill>
                    <a:srgbClr val="476372"/>
                  </a:solidFill>
                  <a:latin typeface="Montserrat"/>
                  <a:ea typeface="Montserrat"/>
                  <a:cs typeface="Montserrat"/>
                  <a:sym typeface="Montserrat"/>
                </a:rPr>
                <a:t>City of Moundridge, KS | 2024</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0" t="0" r="-60" b="0"/>
            </a:stretch>
          </a:blipFill>
        </p:spPr>
      </p:sp>
      <p:grpSp>
        <p:nvGrpSpPr>
          <p:cNvPr name="Group 3" id="3"/>
          <p:cNvGrpSpPr/>
          <p:nvPr/>
        </p:nvGrpSpPr>
        <p:grpSpPr>
          <a:xfrm rot="0">
            <a:off x="2021642" y="2733238"/>
            <a:ext cx="9385805" cy="1423667"/>
            <a:chOff x="0" y="0"/>
            <a:chExt cx="12514406" cy="1898222"/>
          </a:xfrm>
        </p:grpSpPr>
        <p:sp>
          <p:nvSpPr>
            <p:cNvPr name="TextBox 4" id="4"/>
            <p:cNvSpPr txBox="true"/>
            <p:nvPr/>
          </p:nvSpPr>
          <p:spPr>
            <a:xfrm rot="0">
              <a:off x="0" y="9525"/>
              <a:ext cx="12514406" cy="941466"/>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What Makes Our Community </a:t>
              </a:r>
            </a:p>
          </p:txBody>
        </p:sp>
        <p:sp>
          <p:nvSpPr>
            <p:cNvPr name="TextBox 5" id="5"/>
            <p:cNvSpPr txBox="true"/>
            <p:nvPr/>
          </p:nvSpPr>
          <p:spPr>
            <a:xfrm rot="0">
              <a:off x="4301466" y="956756"/>
              <a:ext cx="3505614" cy="941466"/>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Special?</a:t>
              </a:r>
            </a:p>
          </p:txBody>
        </p:sp>
      </p:grpSp>
      <p:sp>
        <p:nvSpPr>
          <p:cNvPr name="TextBox 6" id="6"/>
          <p:cNvSpPr txBox="true"/>
          <p:nvPr/>
        </p:nvSpPr>
        <p:spPr>
          <a:xfrm rot="0">
            <a:off x="2145894" y="5318955"/>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Local Leaders</a:t>
            </a:r>
          </a:p>
        </p:txBody>
      </p:sp>
      <p:grpSp>
        <p:nvGrpSpPr>
          <p:cNvPr name="Group 7" id="7"/>
          <p:cNvGrpSpPr/>
          <p:nvPr/>
        </p:nvGrpSpPr>
        <p:grpSpPr>
          <a:xfrm rot="0">
            <a:off x="720538" y="544845"/>
            <a:ext cx="16846925" cy="1448511"/>
            <a:chOff x="0" y="0"/>
            <a:chExt cx="22462566" cy="1931348"/>
          </a:xfrm>
        </p:grpSpPr>
        <p:sp>
          <p:nvSpPr>
            <p:cNvPr name="Freeform 8" id="8"/>
            <p:cNvSpPr/>
            <p:nvPr/>
          </p:nvSpPr>
          <p:spPr>
            <a:xfrm flipH="false" flipV="false" rot="0">
              <a:off x="4687464" y="45069"/>
              <a:ext cx="5391258" cy="1335871"/>
            </a:xfrm>
            <a:custGeom>
              <a:avLst/>
              <a:gdLst/>
              <a:ahLst/>
              <a:cxnLst/>
              <a:rect r="r" b="b" t="t" l="l"/>
              <a:pathLst>
                <a:path h="1335871" w="5391258">
                  <a:moveTo>
                    <a:pt x="0" y="0"/>
                  </a:moveTo>
                  <a:lnTo>
                    <a:pt x="5391258" y="0"/>
                  </a:lnTo>
                  <a:lnTo>
                    <a:pt x="5391258" y="1335871"/>
                  </a:lnTo>
                  <a:lnTo>
                    <a:pt x="0" y="133587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4687464" y="45069"/>
              <a:ext cx="5391258" cy="1335852"/>
            </a:xfrm>
            <a:custGeom>
              <a:avLst/>
              <a:gdLst/>
              <a:ahLst/>
              <a:cxnLst/>
              <a:rect r="r" b="b" t="t" l="l"/>
              <a:pathLst>
                <a:path h="1335852" w="5391258">
                  <a:moveTo>
                    <a:pt x="0" y="0"/>
                  </a:moveTo>
                  <a:lnTo>
                    <a:pt x="5391258" y="0"/>
                  </a:lnTo>
                  <a:lnTo>
                    <a:pt x="5391258" y="1335853"/>
                  </a:lnTo>
                  <a:lnTo>
                    <a:pt x="0" y="1335853"/>
                  </a:lnTo>
                  <a:lnTo>
                    <a:pt x="0" y="0"/>
                  </a:lnTo>
                  <a:close/>
                </a:path>
              </a:pathLst>
            </a:custGeom>
            <a:blipFill>
              <a:blip r:embed="rId7"/>
              <a:stretch>
                <a:fillRect l="0" t="0" r="0" b="0"/>
              </a:stretch>
            </a:blipFill>
          </p:spPr>
        </p:sp>
        <p:sp>
          <p:nvSpPr>
            <p:cNvPr name="Freeform 11" id="11"/>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8"/>
              <a:stretch>
                <a:fillRect l="0" t="0" r="0" b="0"/>
              </a:stretch>
            </a:blipFill>
          </p:spPr>
        </p:sp>
        <p:sp>
          <p:nvSpPr>
            <p:cNvPr name="Freeform 12" id="12"/>
            <p:cNvSpPr/>
            <p:nvPr/>
          </p:nvSpPr>
          <p:spPr>
            <a:xfrm flipH="false" flipV="false" rot="0">
              <a:off x="12516573" y="0"/>
              <a:ext cx="9945993" cy="1426010"/>
            </a:xfrm>
            <a:custGeom>
              <a:avLst/>
              <a:gdLst/>
              <a:ahLst/>
              <a:cxnLst/>
              <a:rect r="r" b="b" t="t" l="l"/>
              <a:pathLst>
                <a:path h="1426010" w="9945993">
                  <a:moveTo>
                    <a:pt x="0" y="0"/>
                  </a:moveTo>
                  <a:lnTo>
                    <a:pt x="9945993" y="0"/>
                  </a:lnTo>
                  <a:lnTo>
                    <a:pt x="9945993" y="1426010"/>
                  </a:lnTo>
                  <a:lnTo>
                    <a:pt x="0" y="142601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14315418" y="-5596"/>
              <a:ext cx="8139092" cy="1319308"/>
            </a:xfrm>
            <a:prstGeom prst="rect">
              <a:avLst/>
            </a:prstGeom>
          </p:spPr>
          <p:txBody>
            <a:bodyPr anchor="t" rtlCol="false" tIns="0" lIns="0" bIns="0" rIns="0">
              <a:spAutoFit/>
            </a:bodyPr>
            <a:lstStyle/>
            <a:p>
              <a:pPr algn="r">
                <a:lnSpc>
                  <a:spcPts val="4080"/>
                </a:lnSpc>
              </a:pPr>
              <a:r>
                <a:rPr lang="en-US" sz="2661">
                  <a:solidFill>
                    <a:srgbClr val="2E2920"/>
                  </a:solidFill>
                  <a:latin typeface="Montserrat Medium"/>
                  <a:ea typeface="Montserrat Medium"/>
                  <a:cs typeface="Montserrat Medium"/>
                  <a:sym typeface="Montserrat Medium"/>
                </a:rPr>
                <a:t>Community Benchmarking Report </a:t>
              </a:r>
              <a:r>
                <a:rPr lang="en-US" sz="2661">
                  <a:solidFill>
                    <a:srgbClr val="476372"/>
                  </a:solidFill>
                  <a:latin typeface="Montserrat"/>
                  <a:ea typeface="Montserrat"/>
                  <a:cs typeface="Montserrat"/>
                  <a:sym typeface="Montserrat"/>
                </a:rPr>
                <a:t>City of Moundridge, KS | 2024</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0" t="0" r="-60" b="0"/>
            </a:stretch>
          </a:blipFill>
        </p:spPr>
      </p:sp>
      <p:sp>
        <p:nvSpPr>
          <p:cNvPr name="TextBox 3" id="3"/>
          <p:cNvSpPr txBox="true"/>
          <p:nvPr/>
        </p:nvSpPr>
        <p:spPr>
          <a:xfrm rot="0">
            <a:off x="2021642" y="2742763"/>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Economic Confidence</a:t>
            </a:r>
          </a:p>
        </p:txBody>
      </p:sp>
      <p:grpSp>
        <p:nvGrpSpPr>
          <p:cNvPr name="Group 4" id="4"/>
          <p:cNvGrpSpPr/>
          <p:nvPr/>
        </p:nvGrpSpPr>
        <p:grpSpPr>
          <a:xfrm rot="0">
            <a:off x="720538" y="544845"/>
            <a:ext cx="16846925" cy="1448511"/>
            <a:chOff x="0" y="0"/>
            <a:chExt cx="22462566" cy="1931348"/>
          </a:xfrm>
        </p:grpSpPr>
        <p:sp>
          <p:nvSpPr>
            <p:cNvPr name="Freeform 5" id="5"/>
            <p:cNvSpPr/>
            <p:nvPr/>
          </p:nvSpPr>
          <p:spPr>
            <a:xfrm flipH="false" flipV="false" rot="0">
              <a:off x="4687464" y="45069"/>
              <a:ext cx="5391258" cy="1335871"/>
            </a:xfrm>
            <a:custGeom>
              <a:avLst/>
              <a:gdLst/>
              <a:ahLst/>
              <a:cxnLst/>
              <a:rect r="r" b="b" t="t" l="l"/>
              <a:pathLst>
                <a:path h="1335871" w="5391258">
                  <a:moveTo>
                    <a:pt x="0" y="0"/>
                  </a:moveTo>
                  <a:lnTo>
                    <a:pt x="5391258" y="0"/>
                  </a:lnTo>
                  <a:lnTo>
                    <a:pt x="5391258" y="1335871"/>
                  </a:lnTo>
                  <a:lnTo>
                    <a:pt x="0" y="133587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4687464" y="45069"/>
              <a:ext cx="5391258" cy="1335852"/>
            </a:xfrm>
            <a:custGeom>
              <a:avLst/>
              <a:gdLst/>
              <a:ahLst/>
              <a:cxnLst/>
              <a:rect r="r" b="b" t="t" l="l"/>
              <a:pathLst>
                <a:path h="1335852" w="5391258">
                  <a:moveTo>
                    <a:pt x="0" y="0"/>
                  </a:moveTo>
                  <a:lnTo>
                    <a:pt x="5391258" y="0"/>
                  </a:lnTo>
                  <a:lnTo>
                    <a:pt x="5391258" y="1335853"/>
                  </a:lnTo>
                  <a:lnTo>
                    <a:pt x="0" y="1335853"/>
                  </a:lnTo>
                  <a:lnTo>
                    <a:pt x="0" y="0"/>
                  </a:lnTo>
                  <a:close/>
                </a:path>
              </a:pathLst>
            </a:custGeom>
            <a:blipFill>
              <a:blip r:embed="rId7"/>
              <a:stretch>
                <a:fillRect l="0" t="0" r="0" b="0"/>
              </a:stretch>
            </a:blipFill>
          </p:spPr>
        </p:sp>
        <p:sp>
          <p:nvSpPr>
            <p:cNvPr name="Freeform 8" id="8"/>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8"/>
              <a:stretch>
                <a:fillRect l="0" t="0" r="0" b="0"/>
              </a:stretch>
            </a:blipFill>
          </p:spPr>
        </p:sp>
        <p:sp>
          <p:nvSpPr>
            <p:cNvPr name="Freeform 9" id="9"/>
            <p:cNvSpPr/>
            <p:nvPr/>
          </p:nvSpPr>
          <p:spPr>
            <a:xfrm flipH="false" flipV="false" rot="0">
              <a:off x="12516573" y="0"/>
              <a:ext cx="9945993" cy="1426010"/>
            </a:xfrm>
            <a:custGeom>
              <a:avLst/>
              <a:gdLst/>
              <a:ahLst/>
              <a:cxnLst/>
              <a:rect r="r" b="b" t="t" l="l"/>
              <a:pathLst>
                <a:path h="1426010" w="9945993">
                  <a:moveTo>
                    <a:pt x="0" y="0"/>
                  </a:moveTo>
                  <a:lnTo>
                    <a:pt x="9945993" y="0"/>
                  </a:lnTo>
                  <a:lnTo>
                    <a:pt x="9945993" y="1426010"/>
                  </a:lnTo>
                  <a:lnTo>
                    <a:pt x="0" y="142601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14315418" y="-5596"/>
              <a:ext cx="8139092" cy="1319308"/>
            </a:xfrm>
            <a:prstGeom prst="rect">
              <a:avLst/>
            </a:prstGeom>
          </p:spPr>
          <p:txBody>
            <a:bodyPr anchor="t" rtlCol="false" tIns="0" lIns="0" bIns="0" rIns="0">
              <a:spAutoFit/>
            </a:bodyPr>
            <a:lstStyle/>
            <a:p>
              <a:pPr algn="r">
                <a:lnSpc>
                  <a:spcPts val="4080"/>
                </a:lnSpc>
              </a:pPr>
              <a:r>
                <a:rPr lang="en-US" sz="2661">
                  <a:solidFill>
                    <a:srgbClr val="2E2920"/>
                  </a:solidFill>
                  <a:latin typeface="Montserrat Medium"/>
                  <a:ea typeface="Montserrat Medium"/>
                  <a:cs typeface="Montserrat Medium"/>
                  <a:sym typeface="Montserrat Medium"/>
                </a:rPr>
                <a:t>Community Benchmarking Report </a:t>
              </a:r>
              <a:r>
                <a:rPr lang="en-US" sz="2661">
                  <a:solidFill>
                    <a:srgbClr val="476372"/>
                  </a:solidFill>
                  <a:latin typeface="Montserrat"/>
                  <a:ea typeface="Montserrat"/>
                  <a:cs typeface="Montserrat"/>
                  <a:sym typeface="Montserrat"/>
                </a:rPr>
                <a:t>City of Moundridge, KS | 2024</a:t>
              </a:r>
            </a:p>
          </p:txBody>
        </p:sp>
      </p:grpSp>
      <p:grpSp>
        <p:nvGrpSpPr>
          <p:cNvPr name="Group 11" id="11"/>
          <p:cNvGrpSpPr/>
          <p:nvPr/>
        </p:nvGrpSpPr>
        <p:grpSpPr>
          <a:xfrm rot="0">
            <a:off x="1452282" y="3840480"/>
            <a:ext cx="15536957" cy="5918485"/>
            <a:chOff x="0" y="0"/>
            <a:chExt cx="20715943" cy="7891314"/>
          </a:xfrm>
        </p:grpSpPr>
        <p:sp>
          <p:nvSpPr>
            <p:cNvPr name="Freeform 12" id="12"/>
            <p:cNvSpPr/>
            <p:nvPr/>
          </p:nvSpPr>
          <p:spPr>
            <a:xfrm flipH="false" flipV="false" rot="0">
              <a:off x="0" y="0"/>
              <a:ext cx="20715943" cy="7891314"/>
            </a:xfrm>
            <a:custGeom>
              <a:avLst/>
              <a:gdLst/>
              <a:ahLst/>
              <a:cxnLst/>
              <a:rect r="r" b="b" t="t" l="l"/>
              <a:pathLst>
                <a:path h="7891314" w="20715943">
                  <a:moveTo>
                    <a:pt x="0" y="0"/>
                  </a:moveTo>
                  <a:lnTo>
                    <a:pt x="20715943" y="0"/>
                  </a:lnTo>
                  <a:lnTo>
                    <a:pt x="20715943" y="7891314"/>
                  </a:lnTo>
                  <a:lnTo>
                    <a:pt x="0" y="789131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3" id="13"/>
            <p:cNvSpPr/>
            <p:nvPr/>
          </p:nvSpPr>
          <p:spPr>
            <a:xfrm flipH="false" flipV="false" rot="0">
              <a:off x="285395" y="1158129"/>
              <a:ext cx="9855784" cy="6094169"/>
            </a:xfrm>
            <a:custGeom>
              <a:avLst/>
              <a:gdLst/>
              <a:ahLst/>
              <a:cxnLst/>
              <a:rect r="r" b="b" t="t" l="l"/>
              <a:pathLst>
                <a:path h="6094169" w="9855784">
                  <a:moveTo>
                    <a:pt x="0" y="0"/>
                  </a:moveTo>
                  <a:lnTo>
                    <a:pt x="9855785" y="0"/>
                  </a:lnTo>
                  <a:lnTo>
                    <a:pt x="9855785" y="6094169"/>
                  </a:lnTo>
                  <a:lnTo>
                    <a:pt x="0" y="6094169"/>
                  </a:lnTo>
                  <a:lnTo>
                    <a:pt x="0" y="0"/>
                  </a:lnTo>
                  <a:close/>
                </a:path>
              </a:pathLst>
            </a:custGeom>
            <a:blipFill>
              <a:blip r:embed="rId13"/>
              <a:stretch>
                <a:fillRect l="0" t="0" r="0" b="0"/>
              </a:stretch>
            </a:blipFill>
          </p:spPr>
        </p:sp>
        <p:sp>
          <p:nvSpPr>
            <p:cNvPr name="Freeform 14" id="14"/>
            <p:cNvSpPr/>
            <p:nvPr/>
          </p:nvSpPr>
          <p:spPr>
            <a:xfrm flipH="false" flipV="false" rot="0">
              <a:off x="10577454" y="1002440"/>
              <a:ext cx="9964100" cy="6161133"/>
            </a:xfrm>
            <a:custGeom>
              <a:avLst/>
              <a:gdLst/>
              <a:ahLst/>
              <a:cxnLst/>
              <a:rect r="r" b="b" t="t" l="l"/>
              <a:pathLst>
                <a:path h="6161133" w="9964100">
                  <a:moveTo>
                    <a:pt x="0" y="0"/>
                  </a:moveTo>
                  <a:lnTo>
                    <a:pt x="9964100" y="0"/>
                  </a:lnTo>
                  <a:lnTo>
                    <a:pt x="9964100" y="6161133"/>
                  </a:lnTo>
                  <a:lnTo>
                    <a:pt x="0" y="6161133"/>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5" id="15"/>
            <p:cNvSpPr/>
            <p:nvPr/>
          </p:nvSpPr>
          <p:spPr>
            <a:xfrm flipH="false" flipV="false" rot="0">
              <a:off x="10577454" y="1002440"/>
              <a:ext cx="9964100" cy="6161133"/>
            </a:xfrm>
            <a:custGeom>
              <a:avLst/>
              <a:gdLst/>
              <a:ahLst/>
              <a:cxnLst/>
              <a:rect r="r" b="b" t="t" l="l"/>
              <a:pathLst>
                <a:path h="6161133" w="9964100">
                  <a:moveTo>
                    <a:pt x="0" y="0"/>
                  </a:moveTo>
                  <a:lnTo>
                    <a:pt x="9964100" y="0"/>
                  </a:lnTo>
                  <a:lnTo>
                    <a:pt x="9964100" y="6161133"/>
                  </a:lnTo>
                  <a:lnTo>
                    <a:pt x="0" y="6161133"/>
                  </a:lnTo>
                  <a:lnTo>
                    <a:pt x="0" y="0"/>
                  </a:lnTo>
                  <a:close/>
                </a:path>
              </a:pathLst>
            </a:custGeom>
            <a:blipFill>
              <a:blip r:embed="rId16"/>
              <a:stretch>
                <a:fillRect l="0" t="0" r="0" b="0"/>
              </a:stretch>
            </a:blipFill>
          </p:spPr>
        </p:sp>
        <p:sp>
          <p:nvSpPr>
            <p:cNvPr name="Freeform 16" id="16"/>
            <p:cNvSpPr/>
            <p:nvPr/>
          </p:nvSpPr>
          <p:spPr>
            <a:xfrm flipH="false" flipV="false" rot="0">
              <a:off x="19696804" y="6223472"/>
              <a:ext cx="898648" cy="940101"/>
            </a:xfrm>
            <a:custGeom>
              <a:avLst/>
              <a:gdLst/>
              <a:ahLst/>
              <a:cxnLst/>
              <a:rect r="r" b="b" t="t" l="l"/>
              <a:pathLst>
                <a:path h="940101" w="898648">
                  <a:moveTo>
                    <a:pt x="0" y="0"/>
                  </a:moveTo>
                  <a:lnTo>
                    <a:pt x="898648" y="0"/>
                  </a:lnTo>
                  <a:lnTo>
                    <a:pt x="898648" y="940101"/>
                  </a:lnTo>
                  <a:lnTo>
                    <a:pt x="0" y="940101"/>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7" id="17"/>
            <p:cNvSpPr/>
            <p:nvPr/>
          </p:nvSpPr>
          <p:spPr>
            <a:xfrm flipH="false" flipV="false" rot="0">
              <a:off x="134315" y="6223472"/>
              <a:ext cx="898648" cy="940101"/>
            </a:xfrm>
            <a:custGeom>
              <a:avLst/>
              <a:gdLst/>
              <a:ahLst/>
              <a:cxnLst/>
              <a:rect r="r" b="b" t="t" l="l"/>
              <a:pathLst>
                <a:path h="940101" w="898648">
                  <a:moveTo>
                    <a:pt x="0" y="0"/>
                  </a:moveTo>
                  <a:lnTo>
                    <a:pt x="898648" y="0"/>
                  </a:lnTo>
                  <a:lnTo>
                    <a:pt x="898648" y="940101"/>
                  </a:lnTo>
                  <a:lnTo>
                    <a:pt x="0" y="940101"/>
                  </a:lnTo>
                  <a:lnTo>
                    <a:pt x="0" y="0"/>
                  </a:lnTo>
                  <a:close/>
                </a:path>
              </a:pathLst>
            </a:custGeom>
            <a:blipFill>
              <a:blip r:embed="rId17">
                <a:extLst>
                  <a:ext uri="{96DAC541-7B7A-43D3-8B79-37D633B846F1}">
                    <asvg:svgBlip xmlns:asvg="http://schemas.microsoft.com/office/drawing/2016/SVG/main" r:embed="rId19"/>
                  </a:ext>
                </a:extLst>
              </a:blip>
              <a:stretch>
                <a:fillRect l="0" t="0" r="0" b="0"/>
              </a:stretch>
            </a:blipFill>
          </p:spPr>
        </p:sp>
        <p:sp>
          <p:nvSpPr>
            <p:cNvPr name="Freeform 18" id="18"/>
            <p:cNvSpPr/>
            <p:nvPr/>
          </p:nvSpPr>
          <p:spPr>
            <a:xfrm flipH="false" flipV="false" rot="0">
              <a:off x="19696804" y="6223472"/>
              <a:ext cx="898648" cy="940101"/>
            </a:xfrm>
            <a:custGeom>
              <a:avLst/>
              <a:gdLst/>
              <a:ahLst/>
              <a:cxnLst/>
              <a:rect r="r" b="b" t="t" l="l"/>
              <a:pathLst>
                <a:path h="940101" w="898648">
                  <a:moveTo>
                    <a:pt x="0" y="0"/>
                  </a:moveTo>
                  <a:lnTo>
                    <a:pt x="898648" y="0"/>
                  </a:lnTo>
                  <a:lnTo>
                    <a:pt x="898648" y="940101"/>
                  </a:lnTo>
                  <a:lnTo>
                    <a:pt x="0" y="940101"/>
                  </a:lnTo>
                  <a:lnTo>
                    <a:pt x="0" y="0"/>
                  </a:lnTo>
                  <a:close/>
                </a:path>
              </a:pathLst>
            </a:custGeom>
            <a:blipFill>
              <a:blip r:embed="rId20"/>
              <a:stretch>
                <a:fillRect l="0" t="0" r="-187840" b="0"/>
              </a:stretch>
            </a:blipFill>
          </p:spPr>
        </p:sp>
        <p:sp>
          <p:nvSpPr>
            <p:cNvPr name="Freeform 19" id="19"/>
            <p:cNvSpPr/>
            <p:nvPr/>
          </p:nvSpPr>
          <p:spPr>
            <a:xfrm flipH="false" flipV="false" rot="0">
              <a:off x="134315" y="6223472"/>
              <a:ext cx="898648" cy="940101"/>
            </a:xfrm>
            <a:custGeom>
              <a:avLst/>
              <a:gdLst/>
              <a:ahLst/>
              <a:cxnLst/>
              <a:rect r="r" b="b" t="t" l="l"/>
              <a:pathLst>
                <a:path h="940101" w="898648">
                  <a:moveTo>
                    <a:pt x="0" y="0"/>
                  </a:moveTo>
                  <a:lnTo>
                    <a:pt x="898648" y="0"/>
                  </a:lnTo>
                  <a:lnTo>
                    <a:pt x="898648" y="940101"/>
                  </a:lnTo>
                  <a:lnTo>
                    <a:pt x="0" y="940101"/>
                  </a:lnTo>
                  <a:lnTo>
                    <a:pt x="0" y="0"/>
                  </a:lnTo>
                  <a:close/>
                </a:path>
              </a:pathLst>
            </a:custGeom>
            <a:blipFill>
              <a:blip r:embed="rId20"/>
              <a:stretch>
                <a:fillRect l="0" t="0" r="-187840" b="0"/>
              </a:stretch>
            </a:blipFill>
          </p:spPr>
        </p:sp>
        <p:sp>
          <p:nvSpPr>
            <p:cNvPr name="TextBox 20" id="20"/>
            <p:cNvSpPr txBox="true"/>
            <p:nvPr/>
          </p:nvSpPr>
          <p:spPr>
            <a:xfrm rot="0">
              <a:off x="285648" y="229951"/>
              <a:ext cx="5771222" cy="533862"/>
            </a:xfrm>
            <a:prstGeom prst="rect">
              <a:avLst/>
            </a:prstGeom>
          </p:spPr>
          <p:txBody>
            <a:bodyPr anchor="t" rtlCol="false" tIns="0" lIns="0" bIns="0" rIns="0">
              <a:spAutoFit/>
            </a:bodyPr>
            <a:lstStyle/>
            <a:p>
              <a:pPr algn="l">
                <a:lnSpc>
                  <a:spcPts val="3336"/>
                </a:lnSpc>
              </a:pPr>
              <a:r>
                <a:rPr lang="en-US" sz="2383">
                  <a:solidFill>
                    <a:srgbClr val="4B4459"/>
                  </a:solidFill>
                  <a:latin typeface="Montserrat Bold"/>
                  <a:ea typeface="Montserrat Bold"/>
                  <a:cs typeface="Montserrat Bold"/>
                  <a:sym typeface="Montserrat Bold"/>
                </a:rPr>
                <a:t>Our Economic Perceptions</a:t>
              </a:r>
            </a:p>
          </p:txBody>
        </p:sp>
        <p:sp>
          <p:nvSpPr>
            <p:cNvPr name="TextBox 21" id="21"/>
            <p:cNvSpPr txBox="true"/>
            <p:nvPr/>
          </p:nvSpPr>
          <p:spPr>
            <a:xfrm rot="0">
              <a:off x="10641879" y="231885"/>
              <a:ext cx="8081527" cy="533862"/>
            </a:xfrm>
            <a:prstGeom prst="rect">
              <a:avLst/>
            </a:prstGeom>
          </p:spPr>
          <p:txBody>
            <a:bodyPr anchor="t" rtlCol="false" tIns="0" lIns="0" bIns="0" rIns="0">
              <a:spAutoFit/>
            </a:bodyPr>
            <a:lstStyle/>
            <a:p>
              <a:pPr algn="l">
                <a:lnSpc>
                  <a:spcPts val="3336"/>
                </a:lnSpc>
              </a:pPr>
              <a:r>
                <a:rPr lang="en-US" sz="2383">
                  <a:solidFill>
                    <a:srgbClr val="4B4459"/>
                  </a:solidFill>
                  <a:latin typeface="Montserrat Bold"/>
                  <a:ea typeface="Montserrat Bold"/>
                  <a:cs typeface="Montserrat Bold"/>
                  <a:sym typeface="Montserrat Bold"/>
                </a:rPr>
                <a:t>Year Over Year Change (2023 vs 2024)</a:t>
              </a:r>
            </a:p>
          </p:txBody>
        </p:sp>
        <p:sp>
          <p:nvSpPr>
            <p:cNvPr name="TextBox 22" id="22"/>
            <p:cNvSpPr txBox="true"/>
            <p:nvPr/>
          </p:nvSpPr>
          <p:spPr>
            <a:xfrm rot="0">
              <a:off x="271875" y="7308432"/>
              <a:ext cx="6295548" cy="364938"/>
            </a:xfrm>
            <a:prstGeom prst="rect">
              <a:avLst/>
            </a:prstGeom>
          </p:spPr>
          <p:txBody>
            <a:bodyPr anchor="t" rtlCol="false" tIns="0" lIns="0" bIns="0" rIns="0">
              <a:spAutoFit/>
            </a:bodyPr>
            <a:lstStyle/>
            <a:p>
              <a:pPr algn="l">
                <a:lnSpc>
                  <a:spcPts val="2224"/>
                </a:lnSpc>
              </a:pPr>
              <a:r>
                <a:rPr lang="en-US" sz="1588">
                  <a:solidFill>
                    <a:srgbClr val="000000"/>
                  </a:solidFill>
                  <a:latin typeface="Arimo"/>
                  <a:ea typeface="Arimo"/>
                  <a:cs typeface="Arimo"/>
                  <a:sym typeface="Arimo"/>
                </a:rPr>
                <a:t>Everything is looking up in Moundridge!!! Great job!</a:t>
              </a:r>
            </a:p>
          </p:txBody>
        </p:sp>
        <p:sp>
          <p:nvSpPr>
            <p:cNvPr name="TextBox 23" id="23"/>
            <p:cNvSpPr txBox="true"/>
            <p:nvPr/>
          </p:nvSpPr>
          <p:spPr>
            <a:xfrm rot="0">
              <a:off x="10619714" y="7308432"/>
              <a:ext cx="9133341" cy="364938"/>
            </a:xfrm>
            <a:prstGeom prst="rect">
              <a:avLst/>
            </a:prstGeom>
          </p:spPr>
          <p:txBody>
            <a:bodyPr anchor="t" rtlCol="false" tIns="0" lIns="0" bIns="0" rIns="0">
              <a:spAutoFit/>
            </a:bodyPr>
            <a:lstStyle/>
            <a:p>
              <a:pPr algn="l">
                <a:lnSpc>
                  <a:spcPts val="2224"/>
                </a:lnSpc>
              </a:pPr>
              <a:r>
                <a:rPr lang="en-US" sz="1588">
                  <a:solidFill>
                    <a:srgbClr val="000000"/>
                  </a:solidFill>
                  <a:latin typeface="Arimo"/>
                  <a:ea typeface="Arimo"/>
                  <a:cs typeface="Arimo"/>
                  <a:sym typeface="Arimo"/>
                </a:rPr>
                <a:t>Current numbers look good, future numbers look good and even increased.</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0" t="0" r="-60" b="0"/>
            </a:stretch>
          </a:blipFill>
        </p:spPr>
      </p:sp>
      <p:grpSp>
        <p:nvGrpSpPr>
          <p:cNvPr name="Group 3" id="3"/>
          <p:cNvGrpSpPr/>
          <p:nvPr/>
        </p:nvGrpSpPr>
        <p:grpSpPr>
          <a:xfrm rot="0">
            <a:off x="720538" y="544845"/>
            <a:ext cx="16846925" cy="1448511"/>
            <a:chOff x="0" y="0"/>
            <a:chExt cx="22462566" cy="1931348"/>
          </a:xfrm>
        </p:grpSpPr>
        <p:sp>
          <p:nvSpPr>
            <p:cNvPr name="Freeform 4" id="4"/>
            <p:cNvSpPr/>
            <p:nvPr/>
          </p:nvSpPr>
          <p:spPr>
            <a:xfrm flipH="false" flipV="false" rot="0">
              <a:off x="4687464" y="45069"/>
              <a:ext cx="5391258" cy="1335871"/>
            </a:xfrm>
            <a:custGeom>
              <a:avLst/>
              <a:gdLst/>
              <a:ahLst/>
              <a:cxnLst/>
              <a:rect r="r" b="b" t="t" l="l"/>
              <a:pathLst>
                <a:path h="1335871" w="5391258">
                  <a:moveTo>
                    <a:pt x="0" y="0"/>
                  </a:moveTo>
                  <a:lnTo>
                    <a:pt x="5391258" y="0"/>
                  </a:lnTo>
                  <a:lnTo>
                    <a:pt x="5391258" y="1335871"/>
                  </a:lnTo>
                  <a:lnTo>
                    <a:pt x="0" y="133587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4687464" y="45069"/>
              <a:ext cx="5391258" cy="1335852"/>
            </a:xfrm>
            <a:custGeom>
              <a:avLst/>
              <a:gdLst/>
              <a:ahLst/>
              <a:cxnLst/>
              <a:rect r="r" b="b" t="t" l="l"/>
              <a:pathLst>
                <a:path h="1335852" w="5391258">
                  <a:moveTo>
                    <a:pt x="0" y="0"/>
                  </a:moveTo>
                  <a:lnTo>
                    <a:pt x="5391258" y="0"/>
                  </a:lnTo>
                  <a:lnTo>
                    <a:pt x="5391258" y="1335853"/>
                  </a:lnTo>
                  <a:lnTo>
                    <a:pt x="0" y="1335853"/>
                  </a:lnTo>
                  <a:lnTo>
                    <a:pt x="0" y="0"/>
                  </a:lnTo>
                  <a:close/>
                </a:path>
              </a:pathLst>
            </a:custGeom>
            <a:blipFill>
              <a:blip r:embed="rId7"/>
              <a:stretch>
                <a:fillRect l="0" t="0" r="0" b="0"/>
              </a:stretch>
            </a:blipFill>
          </p:spPr>
        </p:sp>
        <p:sp>
          <p:nvSpPr>
            <p:cNvPr name="Freeform 7" id="7"/>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8"/>
              <a:stretch>
                <a:fillRect l="0" t="0" r="0" b="0"/>
              </a:stretch>
            </a:blipFill>
          </p:spPr>
        </p:sp>
        <p:sp>
          <p:nvSpPr>
            <p:cNvPr name="Freeform 8" id="8"/>
            <p:cNvSpPr/>
            <p:nvPr/>
          </p:nvSpPr>
          <p:spPr>
            <a:xfrm flipH="false" flipV="false" rot="0">
              <a:off x="12516573" y="0"/>
              <a:ext cx="9945993" cy="1426010"/>
            </a:xfrm>
            <a:custGeom>
              <a:avLst/>
              <a:gdLst/>
              <a:ahLst/>
              <a:cxnLst/>
              <a:rect r="r" b="b" t="t" l="l"/>
              <a:pathLst>
                <a:path h="1426010" w="9945993">
                  <a:moveTo>
                    <a:pt x="0" y="0"/>
                  </a:moveTo>
                  <a:lnTo>
                    <a:pt x="9945993" y="0"/>
                  </a:lnTo>
                  <a:lnTo>
                    <a:pt x="9945993" y="1426010"/>
                  </a:lnTo>
                  <a:lnTo>
                    <a:pt x="0" y="142601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9" id="9"/>
            <p:cNvSpPr txBox="true"/>
            <p:nvPr/>
          </p:nvSpPr>
          <p:spPr>
            <a:xfrm rot="0">
              <a:off x="14315418" y="-5596"/>
              <a:ext cx="8139092" cy="1319308"/>
            </a:xfrm>
            <a:prstGeom prst="rect">
              <a:avLst/>
            </a:prstGeom>
          </p:spPr>
          <p:txBody>
            <a:bodyPr anchor="t" rtlCol="false" tIns="0" lIns="0" bIns="0" rIns="0">
              <a:spAutoFit/>
            </a:bodyPr>
            <a:lstStyle/>
            <a:p>
              <a:pPr algn="r">
                <a:lnSpc>
                  <a:spcPts val="4080"/>
                </a:lnSpc>
              </a:pPr>
              <a:r>
                <a:rPr lang="en-US" sz="2661">
                  <a:solidFill>
                    <a:srgbClr val="2E2920"/>
                  </a:solidFill>
                  <a:latin typeface="Montserrat Medium"/>
                  <a:ea typeface="Montserrat Medium"/>
                  <a:cs typeface="Montserrat Medium"/>
                  <a:sym typeface="Montserrat Medium"/>
                </a:rPr>
                <a:t>Community Benchmarking Report </a:t>
              </a:r>
              <a:r>
                <a:rPr lang="en-US" sz="2661">
                  <a:solidFill>
                    <a:srgbClr val="476372"/>
                  </a:solidFill>
                  <a:latin typeface="Montserrat"/>
                  <a:ea typeface="Montserrat"/>
                  <a:cs typeface="Montserrat"/>
                  <a:sym typeface="Montserrat"/>
                </a:rPr>
                <a:t>City of Moundridge, KS | 2024</a:t>
              </a:r>
            </a:p>
          </p:txBody>
        </p:sp>
      </p:grpSp>
      <p:grpSp>
        <p:nvGrpSpPr>
          <p:cNvPr name="Group 10" id="10"/>
          <p:cNvGrpSpPr/>
          <p:nvPr/>
        </p:nvGrpSpPr>
        <p:grpSpPr>
          <a:xfrm rot="0">
            <a:off x="2501825" y="3600450"/>
            <a:ext cx="14757475" cy="2844374"/>
            <a:chOff x="0" y="0"/>
            <a:chExt cx="3886742" cy="749136"/>
          </a:xfrm>
        </p:grpSpPr>
        <p:sp>
          <p:nvSpPr>
            <p:cNvPr name="Freeform 11" id="11"/>
            <p:cNvSpPr/>
            <p:nvPr/>
          </p:nvSpPr>
          <p:spPr>
            <a:xfrm flipH="false" flipV="false" rot="0">
              <a:off x="0" y="0"/>
              <a:ext cx="3886742" cy="749136"/>
            </a:xfrm>
            <a:custGeom>
              <a:avLst/>
              <a:gdLst/>
              <a:ahLst/>
              <a:cxnLst/>
              <a:rect r="r" b="b" t="t" l="l"/>
              <a:pathLst>
                <a:path h="749136" w="3886742">
                  <a:moveTo>
                    <a:pt x="0" y="0"/>
                  </a:moveTo>
                  <a:lnTo>
                    <a:pt x="3886742" y="0"/>
                  </a:lnTo>
                  <a:lnTo>
                    <a:pt x="3886742" y="749136"/>
                  </a:lnTo>
                  <a:lnTo>
                    <a:pt x="0" y="749136"/>
                  </a:lnTo>
                  <a:close/>
                </a:path>
              </a:pathLst>
            </a:custGeom>
            <a:solidFill>
              <a:srgbClr val="ECEAE0">
                <a:alpha val="49804"/>
              </a:srgbClr>
            </a:solidFill>
          </p:spPr>
        </p:sp>
        <p:sp>
          <p:nvSpPr>
            <p:cNvPr name="TextBox 12" id="12"/>
            <p:cNvSpPr txBox="true"/>
            <p:nvPr/>
          </p:nvSpPr>
          <p:spPr>
            <a:xfrm>
              <a:off x="0" y="-47625"/>
              <a:ext cx="3886742" cy="796761"/>
            </a:xfrm>
            <a:prstGeom prst="rect">
              <a:avLst/>
            </a:prstGeom>
          </p:spPr>
          <p:txBody>
            <a:bodyPr anchor="ctr" rtlCol="false" tIns="50800" lIns="50800" bIns="50800" rIns="50800"/>
            <a:lstStyle/>
            <a:p>
              <a:pPr algn="ctr">
                <a:lnSpc>
                  <a:spcPts val="3220"/>
                </a:lnSpc>
              </a:pPr>
            </a:p>
          </p:txBody>
        </p:sp>
      </p:grpSp>
      <p:sp>
        <p:nvSpPr>
          <p:cNvPr name="TextBox 13" id="13"/>
          <p:cNvSpPr txBox="true"/>
          <p:nvPr/>
        </p:nvSpPr>
        <p:spPr>
          <a:xfrm rot="0">
            <a:off x="2021642" y="2742763"/>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Economic Confidence</a:t>
            </a:r>
          </a:p>
        </p:txBody>
      </p:sp>
      <p:sp>
        <p:nvSpPr>
          <p:cNvPr name="TextBox 14" id="14"/>
          <p:cNvSpPr txBox="true"/>
          <p:nvPr/>
        </p:nvSpPr>
        <p:spPr>
          <a:xfrm rot="0">
            <a:off x="2863236" y="3993937"/>
            <a:ext cx="13290831" cy="2057400"/>
          </a:xfrm>
          <a:prstGeom prst="rect">
            <a:avLst/>
          </a:prstGeom>
        </p:spPr>
        <p:txBody>
          <a:bodyPr anchor="t" rtlCol="false" tIns="0" lIns="0" bIns="0" rIns="0">
            <a:spAutoFit/>
          </a:bodyPr>
          <a:lstStyle/>
          <a:p>
            <a:pPr algn="l">
              <a:lnSpc>
                <a:spcPts val="5400"/>
              </a:lnSpc>
            </a:pPr>
            <a:r>
              <a:rPr lang="en-US" sz="4500">
                <a:solidFill>
                  <a:srgbClr val="045B5C"/>
                </a:solidFill>
                <a:latin typeface="Montserrat"/>
                <a:ea typeface="Montserrat"/>
                <a:cs typeface="Montserrat"/>
                <a:sym typeface="Montserrat"/>
              </a:rPr>
              <a:t>Economic confidence looks great and even better in the future. What drives this optimism?</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0" t="0" r="-60" b="0"/>
            </a:stretch>
          </a:blipFill>
        </p:spPr>
      </p:sp>
      <p:sp>
        <p:nvSpPr>
          <p:cNvPr name="TextBox 3" id="3"/>
          <p:cNvSpPr txBox="true"/>
          <p:nvPr/>
        </p:nvSpPr>
        <p:spPr>
          <a:xfrm rot="0">
            <a:off x="2021642" y="2742763"/>
            <a:ext cx="9488424"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Community Engagement </a:t>
            </a:r>
          </a:p>
        </p:txBody>
      </p:sp>
      <p:grpSp>
        <p:nvGrpSpPr>
          <p:cNvPr name="Group 4" id="4"/>
          <p:cNvGrpSpPr/>
          <p:nvPr/>
        </p:nvGrpSpPr>
        <p:grpSpPr>
          <a:xfrm rot="0">
            <a:off x="720538" y="544845"/>
            <a:ext cx="16846925" cy="1448511"/>
            <a:chOff x="0" y="0"/>
            <a:chExt cx="22462566" cy="1931348"/>
          </a:xfrm>
        </p:grpSpPr>
        <p:sp>
          <p:nvSpPr>
            <p:cNvPr name="Freeform 5" id="5"/>
            <p:cNvSpPr/>
            <p:nvPr/>
          </p:nvSpPr>
          <p:spPr>
            <a:xfrm flipH="false" flipV="false" rot="0">
              <a:off x="4687464" y="45069"/>
              <a:ext cx="5391258" cy="1335871"/>
            </a:xfrm>
            <a:custGeom>
              <a:avLst/>
              <a:gdLst/>
              <a:ahLst/>
              <a:cxnLst/>
              <a:rect r="r" b="b" t="t" l="l"/>
              <a:pathLst>
                <a:path h="1335871" w="5391258">
                  <a:moveTo>
                    <a:pt x="0" y="0"/>
                  </a:moveTo>
                  <a:lnTo>
                    <a:pt x="5391258" y="0"/>
                  </a:lnTo>
                  <a:lnTo>
                    <a:pt x="5391258" y="1335871"/>
                  </a:lnTo>
                  <a:lnTo>
                    <a:pt x="0" y="133587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4687464" y="45069"/>
              <a:ext cx="5391258" cy="1335852"/>
            </a:xfrm>
            <a:custGeom>
              <a:avLst/>
              <a:gdLst/>
              <a:ahLst/>
              <a:cxnLst/>
              <a:rect r="r" b="b" t="t" l="l"/>
              <a:pathLst>
                <a:path h="1335852" w="5391258">
                  <a:moveTo>
                    <a:pt x="0" y="0"/>
                  </a:moveTo>
                  <a:lnTo>
                    <a:pt x="5391258" y="0"/>
                  </a:lnTo>
                  <a:lnTo>
                    <a:pt x="5391258" y="1335853"/>
                  </a:lnTo>
                  <a:lnTo>
                    <a:pt x="0" y="1335853"/>
                  </a:lnTo>
                  <a:lnTo>
                    <a:pt x="0" y="0"/>
                  </a:lnTo>
                  <a:close/>
                </a:path>
              </a:pathLst>
            </a:custGeom>
            <a:blipFill>
              <a:blip r:embed="rId7"/>
              <a:stretch>
                <a:fillRect l="0" t="0" r="0" b="0"/>
              </a:stretch>
            </a:blipFill>
          </p:spPr>
        </p:sp>
        <p:sp>
          <p:nvSpPr>
            <p:cNvPr name="Freeform 8" id="8"/>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8"/>
              <a:stretch>
                <a:fillRect l="0" t="0" r="0" b="0"/>
              </a:stretch>
            </a:blipFill>
          </p:spPr>
        </p:sp>
        <p:sp>
          <p:nvSpPr>
            <p:cNvPr name="Freeform 9" id="9"/>
            <p:cNvSpPr/>
            <p:nvPr/>
          </p:nvSpPr>
          <p:spPr>
            <a:xfrm flipH="false" flipV="false" rot="0">
              <a:off x="12516573" y="0"/>
              <a:ext cx="9945993" cy="1426010"/>
            </a:xfrm>
            <a:custGeom>
              <a:avLst/>
              <a:gdLst/>
              <a:ahLst/>
              <a:cxnLst/>
              <a:rect r="r" b="b" t="t" l="l"/>
              <a:pathLst>
                <a:path h="1426010" w="9945993">
                  <a:moveTo>
                    <a:pt x="0" y="0"/>
                  </a:moveTo>
                  <a:lnTo>
                    <a:pt x="9945993" y="0"/>
                  </a:lnTo>
                  <a:lnTo>
                    <a:pt x="9945993" y="1426010"/>
                  </a:lnTo>
                  <a:lnTo>
                    <a:pt x="0" y="142601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14315418" y="-5596"/>
              <a:ext cx="8139092" cy="1319308"/>
            </a:xfrm>
            <a:prstGeom prst="rect">
              <a:avLst/>
            </a:prstGeom>
          </p:spPr>
          <p:txBody>
            <a:bodyPr anchor="t" rtlCol="false" tIns="0" lIns="0" bIns="0" rIns="0">
              <a:spAutoFit/>
            </a:bodyPr>
            <a:lstStyle/>
            <a:p>
              <a:pPr algn="r">
                <a:lnSpc>
                  <a:spcPts val="4080"/>
                </a:lnSpc>
              </a:pPr>
              <a:r>
                <a:rPr lang="en-US" sz="2661">
                  <a:solidFill>
                    <a:srgbClr val="2E2920"/>
                  </a:solidFill>
                  <a:latin typeface="Montserrat Medium"/>
                  <a:ea typeface="Montserrat Medium"/>
                  <a:cs typeface="Montserrat Medium"/>
                  <a:sym typeface="Montserrat Medium"/>
                </a:rPr>
                <a:t>Community Benchmarking Report </a:t>
              </a:r>
              <a:r>
                <a:rPr lang="en-US" sz="2661">
                  <a:solidFill>
                    <a:srgbClr val="476372"/>
                  </a:solidFill>
                  <a:latin typeface="Montserrat"/>
                  <a:ea typeface="Montserrat"/>
                  <a:cs typeface="Montserrat"/>
                  <a:sym typeface="Montserrat"/>
                </a:rPr>
                <a:t>City of Moundridge, KS | 2024</a:t>
              </a:r>
            </a:p>
          </p:txBody>
        </p:sp>
      </p:grpSp>
      <p:grpSp>
        <p:nvGrpSpPr>
          <p:cNvPr name="Group 11" id="11"/>
          <p:cNvGrpSpPr/>
          <p:nvPr/>
        </p:nvGrpSpPr>
        <p:grpSpPr>
          <a:xfrm rot="0">
            <a:off x="1028700" y="4077148"/>
            <a:ext cx="16109004" cy="5181152"/>
            <a:chOff x="0" y="0"/>
            <a:chExt cx="21478672" cy="6908203"/>
          </a:xfrm>
        </p:grpSpPr>
        <p:sp>
          <p:nvSpPr>
            <p:cNvPr name="Freeform 12" id="12"/>
            <p:cNvSpPr/>
            <p:nvPr/>
          </p:nvSpPr>
          <p:spPr>
            <a:xfrm flipH="false" flipV="false" rot="0">
              <a:off x="0" y="116351"/>
              <a:ext cx="10739336" cy="6696825"/>
            </a:xfrm>
            <a:custGeom>
              <a:avLst/>
              <a:gdLst/>
              <a:ahLst/>
              <a:cxnLst/>
              <a:rect r="r" b="b" t="t" l="l"/>
              <a:pathLst>
                <a:path h="6696825" w="10739336">
                  <a:moveTo>
                    <a:pt x="0" y="0"/>
                  </a:moveTo>
                  <a:lnTo>
                    <a:pt x="10739336" y="0"/>
                  </a:lnTo>
                  <a:lnTo>
                    <a:pt x="10739336" y="6696825"/>
                  </a:lnTo>
                  <a:lnTo>
                    <a:pt x="0" y="6696825"/>
                  </a:lnTo>
                  <a:lnTo>
                    <a:pt x="0" y="0"/>
                  </a:lnTo>
                  <a:close/>
                </a:path>
              </a:pathLst>
            </a:custGeom>
            <a:blipFill>
              <a:blip r:embed="rId11">
                <a:extLst>
                  <a:ext uri="{96DAC541-7B7A-43D3-8B79-37D633B846F1}">
                    <asvg:svgBlip xmlns:asvg="http://schemas.microsoft.com/office/drawing/2016/SVG/main" r:embed="rId12"/>
                  </a:ext>
                </a:extLst>
              </a:blip>
              <a:stretch>
                <a:fillRect l="0" t="0" r="0" b="-10183"/>
              </a:stretch>
            </a:blipFill>
          </p:spPr>
        </p:sp>
        <p:sp>
          <p:nvSpPr>
            <p:cNvPr name="Freeform 13" id="13"/>
            <p:cNvSpPr/>
            <p:nvPr/>
          </p:nvSpPr>
          <p:spPr>
            <a:xfrm flipH="false" flipV="false" rot="5400000">
              <a:off x="2333219" y="-625920"/>
              <a:ext cx="5853201" cy="8759000"/>
            </a:xfrm>
            <a:custGeom>
              <a:avLst/>
              <a:gdLst/>
              <a:ahLst/>
              <a:cxnLst/>
              <a:rect r="r" b="b" t="t" l="l"/>
              <a:pathLst>
                <a:path h="8759000" w="5853201">
                  <a:moveTo>
                    <a:pt x="0" y="0"/>
                  </a:moveTo>
                  <a:lnTo>
                    <a:pt x="5853201" y="0"/>
                  </a:lnTo>
                  <a:lnTo>
                    <a:pt x="5853201" y="8759000"/>
                  </a:lnTo>
                  <a:lnTo>
                    <a:pt x="0" y="8759000"/>
                  </a:lnTo>
                  <a:lnTo>
                    <a:pt x="0" y="0"/>
                  </a:lnTo>
                  <a:close/>
                </a:path>
              </a:pathLst>
            </a:custGeom>
            <a:blipFill>
              <a:blip r:embed="rId13"/>
              <a:stretch>
                <a:fillRect l="-9933" t="-9933" r="-11059" b="-11059"/>
              </a:stretch>
            </a:blipFill>
          </p:spPr>
        </p:sp>
        <p:sp>
          <p:nvSpPr>
            <p:cNvPr name="TextBox 14" id="14"/>
            <p:cNvSpPr txBox="true"/>
            <p:nvPr/>
          </p:nvSpPr>
          <p:spPr>
            <a:xfrm rot="0">
              <a:off x="120053" y="291884"/>
              <a:ext cx="7139419" cy="405308"/>
            </a:xfrm>
            <a:prstGeom prst="rect">
              <a:avLst/>
            </a:prstGeom>
          </p:spPr>
          <p:txBody>
            <a:bodyPr anchor="t" rtlCol="false" tIns="0" lIns="0" bIns="0" rIns="0">
              <a:spAutoFit/>
            </a:bodyPr>
            <a:lstStyle/>
            <a:p>
              <a:pPr algn="l">
                <a:lnSpc>
                  <a:spcPts val="2520"/>
                </a:lnSpc>
              </a:pPr>
              <a:r>
                <a:rPr lang="en-US" sz="1800">
                  <a:solidFill>
                    <a:srgbClr val="4B4459"/>
                  </a:solidFill>
                  <a:latin typeface="Montserrat Bold"/>
                  <a:ea typeface="Montserrat Bold"/>
                  <a:cs typeface="Montserrat Bold"/>
                  <a:sym typeface="Montserrat Bold"/>
                </a:rPr>
                <a:t>How do our residents view our community?</a:t>
              </a:r>
            </a:p>
          </p:txBody>
        </p:sp>
        <p:sp>
          <p:nvSpPr>
            <p:cNvPr name="Freeform 15" id="15"/>
            <p:cNvSpPr/>
            <p:nvPr/>
          </p:nvSpPr>
          <p:spPr>
            <a:xfrm flipH="false" flipV="false" rot="0">
              <a:off x="11984660" y="931507"/>
              <a:ext cx="8029003" cy="5976696"/>
            </a:xfrm>
            <a:custGeom>
              <a:avLst/>
              <a:gdLst/>
              <a:ahLst/>
              <a:cxnLst/>
              <a:rect r="r" b="b" t="t" l="l"/>
              <a:pathLst>
                <a:path h="5976696" w="8029003">
                  <a:moveTo>
                    <a:pt x="0" y="0"/>
                  </a:moveTo>
                  <a:lnTo>
                    <a:pt x="8029003" y="0"/>
                  </a:lnTo>
                  <a:lnTo>
                    <a:pt x="8029003" y="5976696"/>
                  </a:lnTo>
                  <a:lnTo>
                    <a:pt x="0" y="597669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6" id="16"/>
            <p:cNvSpPr/>
            <p:nvPr/>
          </p:nvSpPr>
          <p:spPr>
            <a:xfrm flipH="false" flipV="false" rot="5400000">
              <a:off x="13010807" y="-94653"/>
              <a:ext cx="5976696" cy="8029004"/>
            </a:xfrm>
            <a:custGeom>
              <a:avLst/>
              <a:gdLst/>
              <a:ahLst/>
              <a:cxnLst/>
              <a:rect r="r" b="b" t="t" l="l"/>
              <a:pathLst>
                <a:path h="8029004" w="5976696">
                  <a:moveTo>
                    <a:pt x="0" y="0"/>
                  </a:moveTo>
                  <a:lnTo>
                    <a:pt x="5976696" y="0"/>
                  </a:lnTo>
                  <a:lnTo>
                    <a:pt x="5976696" y="8029003"/>
                  </a:lnTo>
                  <a:lnTo>
                    <a:pt x="0" y="8029003"/>
                  </a:lnTo>
                  <a:lnTo>
                    <a:pt x="0" y="0"/>
                  </a:lnTo>
                  <a:close/>
                </a:path>
              </a:pathLst>
            </a:custGeom>
            <a:blipFill>
              <a:blip r:embed="rId16"/>
              <a:stretch>
                <a:fillRect l="0" t="0" r="0" b="0"/>
              </a:stretch>
            </a:blipFill>
          </p:spPr>
        </p:sp>
        <p:sp>
          <p:nvSpPr>
            <p:cNvPr name="TextBox 17" id="17"/>
            <p:cNvSpPr txBox="true"/>
            <p:nvPr/>
          </p:nvSpPr>
          <p:spPr>
            <a:xfrm rot="0">
              <a:off x="10863453" y="271310"/>
              <a:ext cx="6184659" cy="405308"/>
            </a:xfrm>
            <a:prstGeom prst="rect">
              <a:avLst/>
            </a:prstGeom>
          </p:spPr>
          <p:txBody>
            <a:bodyPr anchor="t" rtlCol="false" tIns="0" lIns="0" bIns="0" rIns="0">
              <a:spAutoFit/>
            </a:bodyPr>
            <a:lstStyle/>
            <a:p>
              <a:pPr algn="l">
                <a:lnSpc>
                  <a:spcPts val="2520"/>
                </a:lnSpc>
              </a:pPr>
              <a:r>
                <a:rPr lang="en-US" sz="1800">
                  <a:solidFill>
                    <a:srgbClr val="4B4459"/>
                  </a:solidFill>
                  <a:latin typeface="Montserrat Bold"/>
                  <a:ea typeface="Montserrat Bold"/>
                  <a:cs typeface="Montserrat Bold"/>
                  <a:sym typeface="Montserrat Bold"/>
                </a:rPr>
                <a:t>Year Over Year Change (2023 vs. 2024)</a:t>
              </a:r>
            </a:p>
          </p:txBody>
        </p:sp>
        <p:sp>
          <p:nvSpPr>
            <p:cNvPr name="Freeform 18" id="18"/>
            <p:cNvSpPr/>
            <p:nvPr/>
          </p:nvSpPr>
          <p:spPr>
            <a:xfrm flipH="false" flipV="false" rot="0">
              <a:off x="10739336" y="0"/>
              <a:ext cx="10739336" cy="880700"/>
            </a:xfrm>
            <a:custGeom>
              <a:avLst/>
              <a:gdLst/>
              <a:ahLst/>
              <a:cxnLst/>
              <a:rect r="r" b="b" t="t" l="l"/>
              <a:pathLst>
                <a:path h="880700" w="10739336">
                  <a:moveTo>
                    <a:pt x="0" y="0"/>
                  </a:moveTo>
                  <a:lnTo>
                    <a:pt x="10739336" y="0"/>
                  </a:lnTo>
                  <a:lnTo>
                    <a:pt x="10739336" y="880700"/>
                  </a:lnTo>
                  <a:lnTo>
                    <a:pt x="0" y="880700"/>
                  </a:lnTo>
                  <a:lnTo>
                    <a:pt x="0" y="0"/>
                  </a:lnTo>
                  <a:close/>
                </a:path>
              </a:pathLst>
            </a:custGeom>
            <a:blipFill>
              <a:blip r:embed="rId11">
                <a:extLst>
                  <a:ext uri="{96DAC541-7B7A-43D3-8B79-37D633B846F1}">
                    <asvg:svgBlip xmlns:asvg="http://schemas.microsoft.com/office/drawing/2016/SVG/main" r:embed="rId12"/>
                  </a:ext>
                </a:extLst>
              </a:blip>
              <a:stretch>
                <a:fillRect l="0" t="-737836" r="0" b="0"/>
              </a:stretch>
            </a:blipFill>
          </p:spPr>
        </p:sp>
        <p:sp>
          <p:nvSpPr>
            <p:cNvPr name="TextBox 19" id="19"/>
            <p:cNvSpPr txBox="true"/>
            <p:nvPr/>
          </p:nvSpPr>
          <p:spPr>
            <a:xfrm rot="0">
              <a:off x="10989189" y="287324"/>
              <a:ext cx="6184659" cy="405308"/>
            </a:xfrm>
            <a:prstGeom prst="rect">
              <a:avLst/>
            </a:prstGeom>
          </p:spPr>
          <p:txBody>
            <a:bodyPr anchor="t" rtlCol="false" tIns="0" lIns="0" bIns="0" rIns="0">
              <a:spAutoFit/>
            </a:bodyPr>
            <a:lstStyle/>
            <a:p>
              <a:pPr algn="l">
                <a:lnSpc>
                  <a:spcPts val="2520"/>
                </a:lnSpc>
              </a:pPr>
              <a:r>
                <a:rPr lang="en-US" sz="1800">
                  <a:solidFill>
                    <a:srgbClr val="4B4459"/>
                  </a:solidFill>
                  <a:latin typeface="Montserrat Bold"/>
                  <a:ea typeface="Montserrat Bold"/>
                  <a:cs typeface="Montserrat Bold"/>
                  <a:sym typeface="Montserrat Bold"/>
                </a:rPr>
                <a:t>Year Over Year Change (2023 vs. 2024)</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0" t="0" r="-60" b="0"/>
            </a:stretch>
          </a:blipFill>
        </p:spPr>
      </p:sp>
      <p:sp>
        <p:nvSpPr>
          <p:cNvPr name="TextBox 3" id="3"/>
          <p:cNvSpPr txBox="true"/>
          <p:nvPr/>
        </p:nvSpPr>
        <p:spPr>
          <a:xfrm rot="0">
            <a:off x="2021642" y="2742763"/>
            <a:ext cx="12047283"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Community Engagement </a:t>
            </a:r>
          </a:p>
        </p:txBody>
      </p:sp>
      <p:grpSp>
        <p:nvGrpSpPr>
          <p:cNvPr name="Group 4" id="4"/>
          <p:cNvGrpSpPr/>
          <p:nvPr/>
        </p:nvGrpSpPr>
        <p:grpSpPr>
          <a:xfrm rot="0">
            <a:off x="720538" y="544845"/>
            <a:ext cx="16846925" cy="1448511"/>
            <a:chOff x="0" y="0"/>
            <a:chExt cx="22462566" cy="1931348"/>
          </a:xfrm>
        </p:grpSpPr>
        <p:sp>
          <p:nvSpPr>
            <p:cNvPr name="Freeform 5" id="5"/>
            <p:cNvSpPr/>
            <p:nvPr/>
          </p:nvSpPr>
          <p:spPr>
            <a:xfrm flipH="false" flipV="false" rot="0">
              <a:off x="4687464" y="45069"/>
              <a:ext cx="5391258" cy="1335871"/>
            </a:xfrm>
            <a:custGeom>
              <a:avLst/>
              <a:gdLst/>
              <a:ahLst/>
              <a:cxnLst/>
              <a:rect r="r" b="b" t="t" l="l"/>
              <a:pathLst>
                <a:path h="1335871" w="5391258">
                  <a:moveTo>
                    <a:pt x="0" y="0"/>
                  </a:moveTo>
                  <a:lnTo>
                    <a:pt x="5391258" y="0"/>
                  </a:lnTo>
                  <a:lnTo>
                    <a:pt x="5391258" y="1335871"/>
                  </a:lnTo>
                  <a:lnTo>
                    <a:pt x="0" y="133587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4687464" y="45069"/>
              <a:ext cx="5391258" cy="1335852"/>
            </a:xfrm>
            <a:custGeom>
              <a:avLst/>
              <a:gdLst/>
              <a:ahLst/>
              <a:cxnLst/>
              <a:rect r="r" b="b" t="t" l="l"/>
              <a:pathLst>
                <a:path h="1335852" w="5391258">
                  <a:moveTo>
                    <a:pt x="0" y="0"/>
                  </a:moveTo>
                  <a:lnTo>
                    <a:pt x="5391258" y="0"/>
                  </a:lnTo>
                  <a:lnTo>
                    <a:pt x="5391258" y="1335853"/>
                  </a:lnTo>
                  <a:lnTo>
                    <a:pt x="0" y="1335853"/>
                  </a:lnTo>
                  <a:lnTo>
                    <a:pt x="0" y="0"/>
                  </a:lnTo>
                  <a:close/>
                </a:path>
              </a:pathLst>
            </a:custGeom>
            <a:blipFill>
              <a:blip r:embed="rId7"/>
              <a:stretch>
                <a:fillRect l="0" t="0" r="0" b="0"/>
              </a:stretch>
            </a:blipFill>
          </p:spPr>
        </p:sp>
        <p:sp>
          <p:nvSpPr>
            <p:cNvPr name="Freeform 8" id="8"/>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8"/>
              <a:stretch>
                <a:fillRect l="0" t="0" r="0" b="0"/>
              </a:stretch>
            </a:blipFill>
          </p:spPr>
        </p:sp>
        <p:sp>
          <p:nvSpPr>
            <p:cNvPr name="Freeform 9" id="9"/>
            <p:cNvSpPr/>
            <p:nvPr/>
          </p:nvSpPr>
          <p:spPr>
            <a:xfrm flipH="false" flipV="false" rot="0">
              <a:off x="12516573" y="0"/>
              <a:ext cx="9945993" cy="1426010"/>
            </a:xfrm>
            <a:custGeom>
              <a:avLst/>
              <a:gdLst/>
              <a:ahLst/>
              <a:cxnLst/>
              <a:rect r="r" b="b" t="t" l="l"/>
              <a:pathLst>
                <a:path h="1426010" w="9945993">
                  <a:moveTo>
                    <a:pt x="0" y="0"/>
                  </a:moveTo>
                  <a:lnTo>
                    <a:pt x="9945993" y="0"/>
                  </a:lnTo>
                  <a:lnTo>
                    <a:pt x="9945993" y="1426010"/>
                  </a:lnTo>
                  <a:lnTo>
                    <a:pt x="0" y="142601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14315418" y="-5596"/>
              <a:ext cx="8139092" cy="1319308"/>
            </a:xfrm>
            <a:prstGeom prst="rect">
              <a:avLst/>
            </a:prstGeom>
          </p:spPr>
          <p:txBody>
            <a:bodyPr anchor="t" rtlCol="false" tIns="0" lIns="0" bIns="0" rIns="0">
              <a:spAutoFit/>
            </a:bodyPr>
            <a:lstStyle/>
            <a:p>
              <a:pPr algn="r">
                <a:lnSpc>
                  <a:spcPts val="4080"/>
                </a:lnSpc>
              </a:pPr>
              <a:r>
                <a:rPr lang="en-US" sz="2661">
                  <a:solidFill>
                    <a:srgbClr val="2E2920"/>
                  </a:solidFill>
                  <a:latin typeface="Montserrat Medium"/>
                  <a:ea typeface="Montserrat Medium"/>
                  <a:cs typeface="Montserrat Medium"/>
                  <a:sym typeface="Montserrat Medium"/>
                </a:rPr>
                <a:t>Community Benchmarking Report </a:t>
              </a:r>
              <a:r>
                <a:rPr lang="en-US" sz="2661">
                  <a:solidFill>
                    <a:srgbClr val="476372"/>
                  </a:solidFill>
                  <a:latin typeface="Montserrat"/>
                  <a:ea typeface="Montserrat"/>
                  <a:cs typeface="Montserrat"/>
                  <a:sym typeface="Montserrat"/>
                </a:rPr>
                <a:t>City of Moundridge, KS | 2024</a:t>
              </a:r>
            </a:p>
          </p:txBody>
        </p:sp>
      </p:grpSp>
      <p:grpSp>
        <p:nvGrpSpPr>
          <p:cNvPr name="Group 11" id="11"/>
          <p:cNvGrpSpPr/>
          <p:nvPr/>
        </p:nvGrpSpPr>
        <p:grpSpPr>
          <a:xfrm rot="0">
            <a:off x="2501825" y="3600450"/>
            <a:ext cx="14757475" cy="5657850"/>
            <a:chOff x="0" y="0"/>
            <a:chExt cx="3886742" cy="1490133"/>
          </a:xfrm>
        </p:grpSpPr>
        <p:sp>
          <p:nvSpPr>
            <p:cNvPr name="Freeform 12" id="12"/>
            <p:cNvSpPr/>
            <p:nvPr/>
          </p:nvSpPr>
          <p:spPr>
            <a:xfrm flipH="false" flipV="false" rot="0">
              <a:off x="0" y="0"/>
              <a:ext cx="3886742" cy="1490133"/>
            </a:xfrm>
            <a:custGeom>
              <a:avLst/>
              <a:gdLst/>
              <a:ahLst/>
              <a:cxnLst/>
              <a:rect r="r" b="b" t="t" l="l"/>
              <a:pathLst>
                <a:path h="1490133" w="3886742">
                  <a:moveTo>
                    <a:pt x="0" y="0"/>
                  </a:moveTo>
                  <a:lnTo>
                    <a:pt x="3886742" y="0"/>
                  </a:lnTo>
                  <a:lnTo>
                    <a:pt x="3886742" y="1490133"/>
                  </a:lnTo>
                  <a:lnTo>
                    <a:pt x="0" y="1490133"/>
                  </a:lnTo>
                  <a:close/>
                </a:path>
              </a:pathLst>
            </a:custGeom>
            <a:solidFill>
              <a:srgbClr val="ECEAE0">
                <a:alpha val="49804"/>
              </a:srgbClr>
            </a:solidFill>
          </p:spPr>
        </p:sp>
        <p:sp>
          <p:nvSpPr>
            <p:cNvPr name="TextBox 13" id="13"/>
            <p:cNvSpPr txBox="true"/>
            <p:nvPr/>
          </p:nvSpPr>
          <p:spPr>
            <a:xfrm>
              <a:off x="0" y="-47625"/>
              <a:ext cx="3886742" cy="1537758"/>
            </a:xfrm>
            <a:prstGeom prst="rect">
              <a:avLst/>
            </a:prstGeom>
          </p:spPr>
          <p:txBody>
            <a:bodyPr anchor="ctr" rtlCol="false" tIns="50800" lIns="50800" bIns="50800" rIns="50800"/>
            <a:lstStyle/>
            <a:p>
              <a:pPr algn="ctr">
                <a:lnSpc>
                  <a:spcPts val="3220"/>
                </a:lnSpc>
              </a:pPr>
            </a:p>
          </p:txBody>
        </p:sp>
      </p:grpSp>
      <p:sp>
        <p:nvSpPr>
          <p:cNvPr name="TextBox 14" id="14"/>
          <p:cNvSpPr txBox="true"/>
          <p:nvPr/>
        </p:nvSpPr>
        <p:spPr>
          <a:xfrm rot="0">
            <a:off x="2863236" y="3993937"/>
            <a:ext cx="13290831" cy="4800600"/>
          </a:xfrm>
          <a:prstGeom prst="rect">
            <a:avLst/>
          </a:prstGeom>
        </p:spPr>
        <p:txBody>
          <a:bodyPr anchor="t" rtlCol="false" tIns="0" lIns="0" bIns="0" rIns="0">
            <a:spAutoFit/>
          </a:bodyPr>
          <a:lstStyle/>
          <a:p>
            <a:pPr algn="l">
              <a:lnSpc>
                <a:spcPts val="5400"/>
              </a:lnSpc>
            </a:pPr>
            <a:r>
              <a:rPr lang="en-US" sz="4500">
                <a:solidFill>
                  <a:srgbClr val="045B5C"/>
                </a:solidFill>
                <a:latin typeface="Montserrat"/>
                <a:ea typeface="Montserrat"/>
                <a:cs typeface="Montserrat"/>
                <a:sym typeface="Montserrat"/>
              </a:rPr>
              <a:t>What has leadership and the community done over the past year to develop community engagement?</a:t>
            </a:r>
          </a:p>
          <a:p>
            <a:pPr algn="l">
              <a:lnSpc>
                <a:spcPts val="5400"/>
              </a:lnSpc>
            </a:pPr>
          </a:p>
          <a:p>
            <a:pPr algn="l">
              <a:lnSpc>
                <a:spcPts val="5400"/>
              </a:lnSpc>
            </a:pPr>
            <a:r>
              <a:rPr lang="en-US" sz="4500">
                <a:solidFill>
                  <a:srgbClr val="045B5C"/>
                </a:solidFill>
                <a:latin typeface="Montserrat"/>
                <a:ea typeface="Montserrat"/>
                <a:cs typeface="Montserrat"/>
                <a:sym typeface="Montserrat"/>
              </a:rPr>
              <a:t>Vision lags behind the other categories. What can leaders do to engage the community in the planning process?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0" t="0" r="-60" b="0"/>
            </a:stretch>
          </a:blipFill>
        </p:spPr>
      </p:sp>
      <p:sp>
        <p:nvSpPr>
          <p:cNvPr name="TextBox 3" id="3"/>
          <p:cNvSpPr txBox="true"/>
          <p:nvPr/>
        </p:nvSpPr>
        <p:spPr>
          <a:xfrm rot="0">
            <a:off x="1418133" y="2276878"/>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Community Priorities</a:t>
            </a:r>
          </a:p>
        </p:txBody>
      </p:sp>
      <p:grpSp>
        <p:nvGrpSpPr>
          <p:cNvPr name="Group 4" id="4"/>
          <p:cNvGrpSpPr/>
          <p:nvPr/>
        </p:nvGrpSpPr>
        <p:grpSpPr>
          <a:xfrm rot="0">
            <a:off x="720538" y="544845"/>
            <a:ext cx="16846925" cy="1448511"/>
            <a:chOff x="0" y="0"/>
            <a:chExt cx="22462566" cy="1931348"/>
          </a:xfrm>
        </p:grpSpPr>
        <p:sp>
          <p:nvSpPr>
            <p:cNvPr name="Freeform 5" id="5"/>
            <p:cNvSpPr/>
            <p:nvPr/>
          </p:nvSpPr>
          <p:spPr>
            <a:xfrm flipH="false" flipV="false" rot="0">
              <a:off x="4687464" y="45069"/>
              <a:ext cx="5391258" cy="1335871"/>
            </a:xfrm>
            <a:custGeom>
              <a:avLst/>
              <a:gdLst/>
              <a:ahLst/>
              <a:cxnLst/>
              <a:rect r="r" b="b" t="t" l="l"/>
              <a:pathLst>
                <a:path h="1335871" w="5391258">
                  <a:moveTo>
                    <a:pt x="0" y="0"/>
                  </a:moveTo>
                  <a:lnTo>
                    <a:pt x="5391258" y="0"/>
                  </a:lnTo>
                  <a:lnTo>
                    <a:pt x="5391258" y="1335871"/>
                  </a:lnTo>
                  <a:lnTo>
                    <a:pt x="0" y="133587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4687464" y="45069"/>
              <a:ext cx="5391258" cy="1335852"/>
            </a:xfrm>
            <a:custGeom>
              <a:avLst/>
              <a:gdLst/>
              <a:ahLst/>
              <a:cxnLst/>
              <a:rect r="r" b="b" t="t" l="l"/>
              <a:pathLst>
                <a:path h="1335852" w="5391258">
                  <a:moveTo>
                    <a:pt x="0" y="0"/>
                  </a:moveTo>
                  <a:lnTo>
                    <a:pt x="5391258" y="0"/>
                  </a:lnTo>
                  <a:lnTo>
                    <a:pt x="5391258" y="1335853"/>
                  </a:lnTo>
                  <a:lnTo>
                    <a:pt x="0" y="1335853"/>
                  </a:lnTo>
                  <a:lnTo>
                    <a:pt x="0" y="0"/>
                  </a:lnTo>
                  <a:close/>
                </a:path>
              </a:pathLst>
            </a:custGeom>
            <a:blipFill>
              <a:blip r:embed="rId7"/>
              <a:stretch>
                <a:fillRect l="0" t="0" r="0" b="0"/>
              </a:stretch>
            </a:blipFill>
          </p:spPr>
        </p:sp>
        <p:sp>
          <p:nvSpPr>
            <p:cNvPr name="Freeform 8" id="8"/>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8"/>
              <a:stretch>
                <a:fillRect l="0" t="0" r="0" b="0"/>
              </a:stretch>
            </a:blipFill>
          </p:spPr>
        </p:sp>
        <p:sp>
          <p:nvSpPr>
            <p:cNvPr name="Freeform 9" id="9"/>
            <p:cNvSpPr/>
            <p:nvPr/>
          </p:nvSpPr>
          <p:spPr>
            <a:xfrm flipH="false" flipV="false" rot="0">
              <a:off x="12516573" y="0"/>
              <a:ext cx="9945993" cy="1426010"/>
            </a:xfrm>
            <a:custGeom>
              <a:avLst/>
              <a:gdLst/>
              <a:ahLst/>
              <a:cxnLst/>
              <a:rect r="r" b="b" t="t" l="l"/>
              <a:pathLst>
                <a:path h="1426010" w="9945993">
                  <a:moveTo>
                    <a:pt x="0" y="0"/>
                  </a:moveTo>
                  <a:lnTo>
                    <a:pt x="9945993" y="0"/>
                  </a:lnTo>
                  <a:lnTo>
                    <a:pt x="9945993" y="1426010"/>
                  </a:lnTo>
                  <a:lnTo>
                    <a:pt x="0" y="142601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14315418" y="-5596"/>
              <a:ext cx="8139092" cy="1319308"/>
            </a:xfrm>
            <a:prstGeom prst="rect">
              <a:avLst/>
            </a:prstGeom>
          </p:spPr>
          <p:txBody>
            <a:bodyPr anchor="t" rtlCol="false" tIns="0" lIns="0" bIns="0" rIns="0">
              <a:spAutoFit/>
            </a:bodyPr>
            <a:lstStyle/>
            <a:p>
              <a:pPr algn="r">
                <a:lnSpc>
                  <a:spcPts val="4080"/>
                </a:lnSpc>
              </a:pPr>
              <a:r>
                <a:rPr lang="en-US" sz="2661">
                  <a:solidFill>
                    <a:srgbClr val="2E2920"/>
                  </a:solidFill>
                  <a:latin typeface="Montserrat Medium"/>
                  <a:ea typeface="Montserrat Medium"/>
                  <a:cs typeface="Montserrat Medium"/>
                  <a:sym typeface="Montserrat Medium"/>
                </a:rPr>
                <a:t>Community Benchmarking Report </a:t>
              </a:r>
              <a:r>
                <a:rPr lang="en-US" sz="2661">
                  <a:solidFill>
                    <a:srgbClr val="476372"/>
                  </a:solidFill>
                  <a:latin typeface="Montserrat"/>
                  <a:ea typeface="Montserrat"/>
                  <a:cs typeface="Montserrat"/>
                  <a:sym typeface="Montserrat"/>
                </a:rPr>
                <a:t>City of Moundridge, KS | 2024</a:t>
              </a:r>
            </a:p>
          </p:txBody>
        </p:sp>
      </p:grpSp>
      <p:grpSp>
        <p:nvGrpSpPr>
          <p:cNvPr name="Group 11" id="11"/>
          <p:cNvGrpSpPr/>
          <p:nvPr/>
        </p:nvGrpSpPr>
        <p:grpSpPr>
          <a:xfrm rot="0">
            <a:off x="1742739" y="3231801"/>
            <a:ext cx="7624693" cy="6791283"/>
            <a:chOff x="0" y="0"/>
            <a:chExt cx="10166257" cy="9055044"/>
          </a:xfrm>
        </p:grpSpPr>
        <p:sp>
          <p:nvSpPr>
            <p:cNvPr name="Freeform 12" id="12"/>
            <p:cNvSpPr/>
            <p:nvPr/>
          </p:nvSpPr>
          <p:spPr>
            <a:xfrm flipH="false" flipV="false" rot="0">
              <a:off x="0" y="0"/>
              <a:ext cx="10166257" cy="9055044"/>
            </a:xfrm>
            <a:custGeom>
              <a:avLst/>
              <a:gdLst/>
              <a:ahLst/>
              <a:cxnLst/>
              <a:rect r="r" b="b" t="t" l="l"/>
              <a:pathLst>
                <a:path h="9055044" w="10166257">
                  <a:moveTo>
                    <a:pt x="0" y="0"/>
                  </a:moveTo>
                  <a:lnTo>
                    <a:pt x="10166257" y="0"/>
                  </a:lnTo>
                  <a:lnTo>
                    <a:pt x="10166257" y="9055044"/>
                  </a:lnTo>
                  <a:lnTo>
                    <a:pt x="0" y="905504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3" id="13"/>
            <p:cNvSpPr/>
            <p:nvPr/>
          </p:nvSpPr>
          <p:spPr>
            <a:xfrm flipH="false" flipV="false" rot="5400000">
              <a:off x="1355397" y="292624"/>
              <a:ext cx="7455463" cy="8764545"/>
            </a:xfrm>
            <a:custGeom>
              <a:avLst/>
              <a:gdLst/>
              <a:ahLst/>
              <a:cxnLst/>
              <a:rect r="r" b="b" t="t" l="l"/>
              <a:pathLst>
                <a:path h="8764545" w="7455463">
                  <a:moveTo>
                    <a:pt x="0" y="0"/>
                  </a:moveTo>
                  <a:lnTo>
                    <a:pt x="7455463" y="0"/>
                  </a:lnTo>
                  <a:lnTo>
                    <a:pt x="7455463" y="8764545"/>
                  </a:lnTo>
                  <a:lnTo>
                    <a:pt x="0" y="8764545"/>
                  </a:lnTo>
                  <a:lnTo>
                    <a:pt x="0" y="0"/>
                  </a:lnTo>
                  <a:close/>
                </a:path>
              </a:pathLst>
            </a:custGeom>
            <a:blipFill>
              <a:blip r:embed="rId13"/>
              <a:stretch>
                <a:fillRect l="0" t="0" r="0" b="0"/>
              </a:stretch>
            </a:blipFill>
          </p:spPr>
        </p:sp>
        <p:sp>
          <p:nvSpPr>
            <p:cNvPr name="TextBox 14" id="14"/>
            <p:cNvSpPr txBox="true"/>
            <p:nvPr/>
          </p:nvSpPr>
          <p:spPr>
            <a:xfrm rot="0">
              <a:off x="254492" y="212139"/>
              <a:ext cx="4773705" cy="502661"/>
            </a:xfrm>
            <a:prstGeom prst="rect">
              <a:avLst/>
            </a:prstGeom>
          </p:spPr>
          <p:txBody>
            <a:bodyPr anchor="t" rtlCol="false" tIns="0" lIns="0" bIns="0" rIns="0">
              <a:spAutoFit/>
            </a:bodyPr>
            <a:lstStyle/>
            <a:p>
              <a:pPr algn="l">
                <a:lnSpc>
                  <a:spcPts val="3122"/>
                </a:lnSpc>
              </a:pPr>
              <a:r>
                <a:rPr lang="en-US" sz="2230">
                  <a:solidFill>
                    <a:srgbClr val="4B4459"/>
                  </a:solidFill>
                  <a:latin typeface="Montserrat Bold"/>
                  <a:ea typeface="Montserrat Bold"/>
                  <a:cs typeface="Montserrat Bold"/>
                  <a:sym typeface="Montserrat Bold"/>
                </a:rPr>
                <a:t>2024 Program Priorities</a:t>
              </a:r>
            </a:p>
          </p:txBody>
        </p:sp>
        <p:sp>
          <p:nvSpPr>
            <p:cNvPr name="TextBox 15" id="15"/>
            <p:cNvSpPr txBox="true"/>
            <p:nvPr/>
          </p:nvSpPr>
          <p:spPr>
            <a:xfrm rot="0">
              <a:off x="254429" y="8569262"/>
              <a:ext cx="8866005" cy="331932"/>
            </a:xfrm>
            <a:prstGeom prst="rect">
              <a:avLst/>
            </a:prstGeom>
          </p:spPr>
          <p:txBody>
            <a:bodyPr anchor="t" rtlCol="false" tIns="0" lIns="0" bIns="0" rIns="0">
              <a:spAutoFit/>
            </a:bodyPr>
            <a:lstStyle/>
            <a:p>
              <a:pPr algn="l">
                <a:lnSpc>
                  <a:spcPts val="2081"/>
                </a:lnSpc>
              </a:pPr>
              <a:r>
                <a:rPr lang="en-US" sz="1487">
                  <a:solidFill>
                    <a:srgbClr val="000000"/>
                  </a:solidFill>
                  <a:latin typeface="Montserrat"/>
                  <a:ea typeface="Montserrat"/>
                  <a:cs typeface="Montserrat"/>
                  <a:sym typeface="Montserrat"/>
                </a:rPr>
                <a:t>Childcare took the lead, but economic programs were all in the top 6.</a:t>
              </a:r>
            </a:p>
          </p:txBody>
        </p:sp>
      </p:grpSp>
      <p:grpSp>
        <p:nvGrpSpPr>
          <p:cNvPr name="Group 16" id="16"/>
          <p:cNvGrpSpPr/>
          <p:nvPr/>
        </p:nvGrpSpPr>
        <p:grpSpPr>
          <a:xfrm rot="0">
            <a:off x="9487275" y="3231801"/>
            <a:ext cx="6967799" cy="6801221"/>
            <a:chOff x="0" y="0"/>
            <a:chExt cx="9290399" cy="9068295"/>
          </a:xfrm>
        </p:grpSpPr>
        <p:sp>
          <p:nvSpPr>
            <p:cNvPr name="Freeform 17" id="17"/>
            <p:cNvSpPr/>
            <p:nvPr/>
          </p:nvSpPr>
          <p:spPr>
            <a:xfrm flipH="false" flipV="false" rot="0">
              <a:off x="0" y="0"/>
              <a:ext cx="9290399" cy="9068295"/>
            </a:xfrm>
            <a:custGeom>
              <a:avLst/>
              <a:gdLst/>
              <a:ahLst/>
              <a:cxnLst/>
              <a:rect r="r" b="b" t="t" l="l"/>
              <a:pathLst>
                <a:path h="9068295" w="9290399">
                  <a:moveTo>
                    <a:pt x="0" y="0"/>
                  </a:moveTo>
                  <a:lnTo>
                    <a:pt x="9290399" y="0"/>
                  </a:lnTo>
                  <a:lnTo>
                    <a:pt x="9290399" y="9068295"/>
                  </a:lnTo>
                  <a:lnTo>
                    <a:pt x="0" y="906829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8" id="18"/>
            <p:cNvSpPr/>
            <p:nvPr/>
          </p:nvSpPr>
          <p:spPr>
            <a:xfrm flipH="false" flipV="false" rot="0">
              <a:off x="265430" y="1091022"/>
              <a:ext cx="8896929" cy="7194251"/>
            </a:xfrm>
            <a:custGeom>
              <a:avLst/>
              <a:gdLst/>
              <a:ahLst/>
              <a:cxnLst/>
              <a:rect r="r" b="b" t="t" l="l"/>
              <a:pathLst>
                <a:path h="7194251" w="8896929">
                  <a:moveTo>
                    <a:pt x="0" y="0"/>
                  </a:moveTo>
                  <a:lnTo>
                    <a:pt x="8896929" y="0"/>
                  </a:lnTo>
                  <a:lnTo>
                    <a:pt x="8896929" y="7194251"/>
                  </a:lnTo>
                  <a:lnTo>
                    <a:pt x="0" y="7194251"/>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9" id="19"/>
            <p:cNvSpPr/>
            <p:nvPr/>
          </p:nvSpPr>
          <p:spPr>
            <a:xfrm flipH="false" flipV="false" rot="5400000">
              <a:off x="1116769" y="239699"/>
              <a:ext cx="7194251" cy="8896929"/>
            </a:xfrm>
            <a:custGeom>
              <a:avLst/>
              <a:gdLst/>
              <a:ahLst/>
              <a:cxnLst/>
              <a:rect r="r" b="b" t="t" l="l"/>
              <a:pathLst>
                <a:path h="8896929" w="7194251">
                  <a:moveTo>
                    <a:pt x="0" y="0"/>
                  </a:moveTo>
                  <a:lnTo>
                    <a:pt x="7194251" y="0"/>
                  </a:lnTo>
                  <a:lnTo>
                    <a:pt x="7194251" y="8896929"/>
                  </a:lnTo>
                  <a:lnTo>
                    <a:pt x="0" y="8896929"/>
                  </a:lnTo>
                  <a:lnTo>
                    <a:pt x="0" y="0"/>
                  </a:lnTo>
                  <a:close/>
                </a:path>
              </a:pathLst>
            </a:custGeom>
            <a:blipFill>
              <a:blip r:embed="rId18"/>
              <a:stretch>
                <a:fillRect l="0" t="0" r="0" b="0"/>
              </a:stretch>
            </a:blipFill>
          </p:spPr>
        </p:sp>
        <p:sp>
          <p:nvSpPr>
            <p:cNvPr name="TextBox 20" id="20"/>
            <p:cNvSpPr txBox="true"/>
            <p:nvPr/>
          </p:nvSpPr>
          <p:spPr>
            <a:xfrm rot="0">
              <a:off x="254555" y="212123"/>
              <a:ext cx="5493745" cy="502661"/>
            </a:xfrm>
            <a:prstGeom prst="rect">
              <a:avLst/>
            </a:prstGeom>
          </p:spPr>
          <p:txBody>
            <a:bodyPr anchor="t" rtlCol="false" tIns="0" lIns="0" bIns="0" rIns="0">
              <a:spAutoFit/>
            </a:bodyPr>
            <a:lstStyle/>
            <a:p>
              <a:pPr algn="l">
                <a:lnSpc>
                  <a:spcPts val="3122"/>
                </a:lnSpc>
              </a:pPr>
              <a:r>
                <a:rPr lang="en-US" sz="2230">
                  <a:solidFill>
                    <a:srgbClr val="4B4459"/>
                  </a:solidFill>
                  <a:latin typeface="Montserrat Bold"/>
                  <a:ea typeface="Montserrat Bold"/>
                  <a:cs typeface="Montserrat Bold"/>
                  <a:sym typeface="Montserrat Bold"/>
                </a:rPr>
                <a:t>Priority Shift (2023 vs 2024)</a:t>
              </a:r>
            </a:p>
          </p:txBody>
        </p:sp>
        <p:sp>
          <p:nvSpPr>
            <p:cNvPr name="TextBox 21" id="21"/>
            <p:cNvSpPr txBox="true"/>
            <p:nvPr/>
          </p:nvSpPr>
          <p:spPr>
            <a:xfrm rot="0">
              <a:off x="254429" y="8582513"/>
              <a:ext cx="7793207" cy="331932"/>
            </a:xfrm>
            <a:prstGeom prst="rect">
              <a:avLst/>
            </a:prstGeom>
          </p:spPr>
          <p:txBody>
            <a:bodyPr anchor="t" rtlCol="false" tIns="0" lIns="0" bIns="0" rIns="0">
              <a:spAutoFit/>
            </a:bodyPr>
            <a:lstStyle/>
            <a:p>
              <a:pPr algn="l">
                <a:lnSpc>
                  <a:spcPts val="2081"/>
                </a:lnSpc>
              </a:pPr>
              <a:r>
                <a:rPr lang="en-US" sz="1487">
                  <a:solidFill>
                    <a:srgbClr val="000000"/>
                  </a:solidFill>
                  <a:latin typeface="Montserrat"/>
                  <a:ea typeface="Montserrat"/>
                  <a:cs typeface="Montserrat"/>
                  <a:sym typeface="Montserrat"/>
                </a:rPr>
                <a:t>Beautifying public spaces made the biggest shift downward.</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DAGL4gs-UiQ</dc:identifier>
  <dcterms:modified xsi:type="dcterms:W3CDTF">2011-08-01T06:04:30Z</dcterms:modified>
  <cp:revision>1</cp:revision>
  <dc:title>2024 -McPherson Benchmarking Report - Moundridge (Presentation)</dc:title>
</cp:coreProperties>
</file>