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Medium" charset="1" panose="00000600000000000000"/>
      <p:regular r:id="rId20"/>
    </p:embeddedFont>
    <p:embeddedFont>
      <p:font typeface="Arimo" charset="1" panose="020B0604020202020204"/>
      <p:regular r:id="rId21"/>
    </p:embeddedFont>
    <p:embeddedFont>
      <p:font typeface="Montserrat Bold" charset="1" panose="00000800000000000000"/>
      <p:regular r:id="rId22"/>
    </p:embeddedFont>
    <p:embeddedFont>
      <p:font typeface="Montserrat" charset="1" panose="00000500000000000000"/>
      <p:regular r:id="rId23"/>
    </p:embeddedFont>
    <p:embeddedFont>
      <p:font typeface="Montserrat Semi-Bold" charset="1" panose="00000700000000000000"/>
      <p:regular r:id="rId24"/>
    </p:embeddedFont>
    <p:embeddedFont>
      <p:font typeface="Montserrat Semi-Bold Italics" charset="1" panose="00000700000000000000"/>
      <p:regular r:id="rId25"/>
    </p:embeddedFont>
    <p:embeddedFont>
      <p:font typeface="Montserrat Heavy" charset="1" panose="00000A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45.png" Type="http://schemas.openxmlformats.org/officeDocument/2006/relationships/image"/><Relationship Id="rId14" Target="../media/image46.png" Type="http://schemas.openxmlformats.org/officeDocument/2006/relationships/image"/><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7.jpeg" Type="http://schemas.openxmlformats.org/officeDocument/2006/relationships/image"/><Relationship Id="rId2" Target="../media/image10.jpeg" Type="http://schemas.openxmlformats.org/officeDocument/2006/relationships/image"/><Relationship Id="rId20" Target="../media/image28.png" Type="http://schemas.openxmlformats.org/officeDocument/2006/relationships/image"/><Relationship Id="rId21" Target="../media/image29.svg" Type="http://schemas.openxmlformats.org/officeDocument/2006/relationships/image"/><Relationship Id="rId22" Target="../media/image8.png" Type="http://schemas.openxmlformats.org/officeDocument/2006/relationships/image"/><Relationship Id="rId23" Target="../media/image9.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39.png" Type="http://schemas.openxmlformats.org/officeDocument/2006/relationships/image"/><Relationship Id="rId6" Target="../media/image4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grpSp>
        <p:nvGrpSpPr>
          <p:cNvPr name="Group 8" id="8"/>
          <p:cNvGrpSpPr/>
          <p:nvPr/>
        </p:nvGrpSpPr>
        <p:grpSpPr>
          <a:xfrm rot="0">
            <a:off x="-1187140" y="361142"/>
            <a:ext cx="9009124" cy="8897158"/>
            <a:chOff x="0" y="0"/>
            <a:chExt cx="12012165" cy="11862877"/>
          </a:xfrm>
        </p:grpSpPr>
        <p:grpSp>
          <p:nvGrpSpPr>
            <p:cNvPr name="Group 9" id="9"/>
            <p:cNvGrpSpPr/>
            <p:nvPr/>
          </p:nvGrpSpPr>
          <p:grpSpPr>
            <a:xfrm rot="0">
              <a:off x="2408480" y="0"/>
              <a:ext cx="7195206" cy="11862877"/>
              <a:chOff x="0" y="0"/>
              <a:chExt cx="9591200" cy="15813200"/>
            </a:xfrm>
          </p:grpSpPr>
          <p:sp>
            <p:nvSpPr>
              <p:cNvPr name="Freeform 10" id="10"/>
              <p:cNvSpPr/>
              <p:nvPr/>
            </p:nvSpPr>
            <p:spPr>
              <a:xfrm flipH="false" flipV="false" rot="0">
                <a:off x="25400" y="25400"/>
                <a:ext cx="9540367" cy="15762351"/>
              </a:xfrm>
              <a:custGeom>
                <a:avLst/>
                <a:gdLst/>
                <a:ahLst/>
                <a:cxnLst/>
                <a:rect r="r" b="b" t="t" l="l"/>
                <a:pathLst>
                  <a:path h="15762351" w="9540367">
                    <a:moveTo>
                      <a:pt x="0" y="0"/>
                    </a:moveTo>
                    <a:lnTo>
                      <a:pt x="9540367" y="0"/>
                    </a:lnTo>
                    <a:lnTo>
                      <a:pt x="9540367" y="15762351"/>
                    </a:lnTo>
                    <a:lnTo>
                      <a:pt x="0" y="15762351"/>
                    </a:lnTo>
                    <a:close/>
                  </a:path>
                </a:pathLst>
              </a:custGeom>
              <a:solidFill>
                <a:srgbClr val="FDD695"/>
              </a:solidFill>
            </p:spPr>
          </p:sp>
          <p:sp>
            <p:nvSpPr>
              <p:cNvPr name="Freeform 11" id="11"/>
              <p:cNvSpPr/>
              <p:nvPr/>
            </p:nvSpPr>
            <p:spPr>
              <a:xfrm flipH="false" flipV="false" rot="0">
                <a:off x="0" y="0"/>
                <a:ext cx="9591167" cy="15813151"/>
              </a:xfrm>
              <a:custGeom>
                <a:avLst/>
                <a:gdLst/>
                <a:ahLst/>
                <a:cxnLst/>
                <a:rect r="r" b="b" t="t" l="l"/>
                <a:pathLst>
                  <a:path h="15813151" w="9591167">
                    <a:moveTo>
                      <a:pt x="25400" y="0"/>
                    </a:moveTo>
                    <a:lnTo>
                      <a:pt x="9565767" y="0"/>
                    </a:lnTo>
                    <a:cubicBezTo>
                      <a:pt x="9579737" y="0"/>
                      <a:pt x="9591167" y="11430"/>
                      <a:pt x="9591167" y="25400"/>
                    </a:cubicBezTo>
                    <a:lnTo>
                      <a:pt x="9591167" y="15787751"/>
                    </a:lnTo>
                    <a:cubicBezTo>
                      <a:pt x="9591167" y="15801721"/>
                      <a:pt x="9579737" y="15813151"/>
                      <a:pt x="9565767" y="15813151"/>
                    </a:cubicBezTo>
                    <a:lnTo>
                      <a:pt x="25400" y="15813151"/>
                    </a:lnTo>
                    <a:cubicBezTo>
                      <a:pt x="11430" y="15813151"/>
                      <a:pt x="0" y="15801721"/>
                      <a:pt x="0" y="15787751"/>
                    </a:cubicBezTo>
                    <a:lnTo>
                      <a:pt x="0" y="25400"/>
                    </a:lnTo>
                    <a:cubicBezTo>
                      <a:pt x="0" y="11430"/>
                      <a:pt x="11430" y="0"/>
                      <a:pt x="25400" y="0"/>
                    </a:cubicBezTo>
                    <a:moveTo>
                      <a:pt x="25400" y="50800"/>
                    </a:moveTo>
                    <a:lnTo>
                      <a:pt x="25400" y="25400"/>
                    </a:lnTo>
                    <a:lnTo>
                      <a:pt x="50800" y="25400"/>
                    </a:lnTo>
                    <a:lnTo>
                      <a:pt x="50800" y="15787751"/>
                    </a:lnTo>
                    <a:lnTo>
                      <a:pt x="25400" y="15787751"/>
                    </a:lnTo>
                    <a:lnTo>
                      <a:pt x="25400" y="15762351"/>
                    </a:lnTo>
                    <a:lnTo>
                      <a:pt x="9565767" y="15762351"/>
                    </a:lnTo>
                    <a:lnTo>
                      <a:pt x="9565767" y="15787751"/>
                    </a:lnTo>
                    <a:lnTo>
                      <a:pt x="9540367" y="15787751"/>
                    </a:lnTo>
                    <a:lnTo>
                      <a:pt x="9540367" y="25400"/>
                    </a:lnTo>
                    <a:lnTo>
                      <a:pt x="9565767" y="25400"/>
                    </a:lnTo>
                    <a:lnTo>
                      <a:pt x="9565767" y="50800"/>
                    </a:lnTo>
                    <a:lnTo>
                      <a:pt x="25400" y="50800"/>
                    </a:lnTo>
                    <a:close/>
                  </a:path>
                </a:pathLst>
              </a:custGeom>
              <a:solidFill>
                <a:srgbClr val="FFFFFF"/>
              </a:solidFill>
            </p:spPr>
          </p:sp>
        </p:grpSp>
        <p:sp>
          <p:nvSpPr>
            <p:cNvPr name="TextBox 12" id="12"/>
            <p:cNvSpPr txBox="true"/>
            <p:nvPr/>
          </p:nvSpPr>
          <p:spPr>
            <a:xfrm rot="0">
              <a:off x="0" y="5055243"/>
              <a:ext cx="12012165" cy="1214873"/>
            </a:xfrm>
            <a:prstGeom prst="rect">
              <a:avLst/>
            </a:prstGeom>
          </p:spPr>
          <p:txBody>
            <a:bodyPr anchor="t" rtlCol="false" tIns="0" lIns="0" bIns="0" rIns="0">
              <a:spAutoFit/>
            </a:bodyPr>
            <a:lstStyle/>
            <a:p>
              <a:pPr algn="ctr">
                <a:lnSpc>
                  <a:spcPts val="1260"/>
                </a:lnSpc>
              </a:pPr>
            </a:p>
            <a:p>
              <a:pPr algn="ctr">
                <a:lnSpc>
                  <a:spcPts val="3240"/>
                </a:lnSpc>
              </a:pPr>
              <a:r>
                <a:rPr lang="en-US" sz="2700">
                  <a:solidFill>
                    <a:srgbClr val="476372"/>
                  </a:solidFill>
                  <a:latin typeface="Arimo"/>
                  <a:ea typeface="Arimo"/>
                  <a:cs typeface="Arimo"/>
                  <a:sym typeface="Arimo"/>
                </a:rPr>
                <a:t>Community of McPherson</a:t>
              </a:r>
            </a:p>
            <a:p>
              <a:pPr algn="ctr">
                <a:lnSpc>
                  <a:spcPts val="3240"/>
                </a:lnSpc>
              </a:pPr>
              <a:r>
                <a:rPr lang="en-US" sz="2700">
                  <a:solidFill>
                    <a:srgbClr val="476372"/>
                  </a:solidFill>
                  <a:latin typeface="Arimo"/>
                  <a:ea typeface="Arimo"/>
                  <a:cs typeface="Arimo"/>
                  <a:sym typeface="Arimo"/>
                </a:rPr>
                <a:t>&amp; Surrounding Areas</a:t>
              </a:r>
            </a:p>
          </p:txBody>
        </p:sp>
        <p:sp>
          <p:nvSpPr>
            <p:cNvPr name="Freeform 13" id="13" descr="Logo"/>
            <p:cNvSpPr/>
            <p:nvPr/>
          </p:nvSpPr>
          <p:spPr>
            <a:xfrm flipH="false" flipV="false" rot="0">
              <a:off x="3538938" y="893024"/>
              <a:ext cx="4934288" cy="1217130"/>
            </a:xfrm>
            <a:custGeom>
              <a:avLst/>
              <a:gdLst/>
              <a:ahLst/>
              <a:cxnLst/>
              <a:rect r="r" b="b" t="t" l="l"/>
              <a:pathLst>
                <a:path h="1217130" w="4934288">
                  <a:moveTo>
                    <a:pt x="0" y="0"/>
                  </a:moveTo>
                  <a:lnTo>
                    <a:pt x="4934289" y="0"/>
                  </a:lnTo>
                  <a:lnTo>
                    <a:pt x="4934289" y="1217131"/>
                  </a:lnTo>
                  <a:lnTo>
                    <a:pt x="0" y="1217131"/>
                  </a:lnTo>
                  <a:lnTo>
                    <a:pt x="0" y="0"/>
                  </a:lnTo>
                  <a:close/>
                </a:path>
              </a:pathLst>
            </a:custGeom>
            <a:blipFill>
              <a:blip r:embed="rId9"/>
              <a:stretch>
                <a:fillRect l="0" t="0" r="0" b="0"/>
              </a:stretch>
            </a:blipFill>
          </p:spPr>
        </p:sp>
        <p:sp>
          <p:nvSpPr>
            <p:cNvPr name="Freeform 14" id="14"/>
            <p:cNvSpPr/>
            <p:nvPr/>
          </p:nvSpPr>
          <p:spPr>
            <a:xfrm flipH="false" flipV="false" rot="0">
              <a:off x="4244253" y="9672878"/>
              <a:ext cx="3412081" cy="1844638"/>
            </a:xfrm>
            <a:custGeom>
              <a:avLst/>
              <a:gdLst/>
              <a:ahLst/>
              <a:cxnLst/>
              <a:rect r="r" b="b" t="t" l="l"/>
              <a:pathLst>
                <a:path h="1844638" w="3412081">
                  <a:moveTo>
                    <a:pt x="0" y="0"/>
                  </a:moveTo>
                  <a:lnTo>
                    <a:pt x="3412082" y="0"/>
                  </a:lnTo>
                  <a:lnTo>
                    <a:pt x="3412082" y="1844638"/>
                  </a:lnTo>
                  <a:lnTo>
                    <a:pt x="0" y="1844638"/>
                  </a:lnTo>
                  <a:lnTo>
                    <a:pt x="0" y="0"/>
                  </a:lnTo>
                  <a:close/>
                </a:path>
              </a:pathLst>
            </a:custGeom>
            <a:blipFill>
              <a:blip r:embed="rId10"/>
              <a:stretch>
                <a:fillRect l="0" t="0" r="0" b="-572"/>
              </a:stretch>
            </a:blipFill>
          </p:spPr>
        </p:sp>
        <p:sp>
          <p:nvSpPr>
            <p:cNvPr name="TextBox 15" id="15"/>
            <p:cNvSpPr txBox="true"/>
            <p:nvPr/>
          </p:nvSpPr>
          <p:spPr>
            <a:xfrm rot="0">
              <a:off x="0" y="2950466"/>
              <a:ext cx="12012165" cy="2187999"/>
            </a:xfrm>
            <a:prstGeom prst="rect">
              <a:avLst/>
            </a:prstGeom>
          </p:spPr>
          <p:txBody>
            <a:bodyPr anchor="t" rtlCol="false" tIns="0" lIns="0" bIns="0" rIns="0">
              <a:spAutoFit/>
            </a:bodyPr>
            <a:lstStyle/>
            <a:p>
              <a:pPr algn="ctr">
                <a:lnSpc>
                  <a:spcPts val="4080"/>
                </a:lnSpc>
              </a:pPr>
              <a:r>
                <a:rPr lang="en-US" sz="3400">
                  <a:solidFill>
                    <a:srgbClr val="000000"/>
                  </a:solidFill>
                  <a:latin typeface="Montserrat Medium"/>
                  <a:ea typeface="Montserrat Medium"/>
                  <a:cs typeface="Montserrat Medium"/>
                  <a:sym typeface="Montserrat Medium"/>
                </a:rPr>
                <a:t>2024</a:t>
              </a:r>
            </a:p>
            <a:p>
              <a:pPr algn="ctr">
                <a:lnSpc>
                  <a:spcPts val="4350"/>
                </a:lnSpc>
              </a:pPr>
              <a:r>
                <a:rPr lang="en-US" sz="3625">
                  <a:solidFill>
                    <a:srgbClr val="000000"/>
                  </a:solidFill>
                  <a:latin typeface="Arimo"/>
                  <a:ea typeface="Arimo"/>
                  <a:cs typeface="Arimo"/>
                  <a:sym typeface="Arimo"/>
                </a:rPr>
                <a:t>Community </a:t>
              </a:r>
            </a:p>
            <a:p>
              <a:pPr algn="ctr">
                <a:lnSpc>
                  <a:spcPts val="4350"/>
                </a:lnSpc>
              </a:pPr>
              <a:r>
                <a:rPr lang="en-US" sz="3625">
                  <a:solidFill>
                    <a:srgbClr val="000000"/>
                  </a:solidFill>
                  <a:latin typeface="Arimo"/>
                  <a:ea typeface="Arimo"/>
                  <a:cs typeface="Arimo"/>
                  <a:sym typeface="Arimo"/>
                </a:rPr>
                <a:t>Benchmark Report</a:t>
              </a:r>
            </a:p>
          </p:txBody>
        </p:sp>
        <p:sp>
          <p:nvSpPr>
            <p:cNvPr name="TextBox 16" id="16"/>
            <p:cNvSpPr txBox="true"/>
            <p:nvPr/>
          </p:nvSpPr>
          <p:spPr>
            <a:xfrm rot="0">
              <a:off x="2836884" y="6482802"/>
              <a:ext cx="6379751" cy="2218907"/>
            </a:xfrm>
            <a:prstGeom prst="rect">
              <a:avLst/>
            </a:prstGeom>
          </p:spPr>
          <p:txBody>
            <a:bodyPr anchor="t" rtlCol="false" tIns="0" lIns="0" bIns="0" rIns="0">
              <a:spAutoFit/>
            </a:bodyPr>
            <a:lstStyle/>
            <a:p>
              <a:pPr algn="ctr">
                <a:lnSpc>
                  <a:spcPts val="2160"/>
                </a:lnSpc>
              </a:pPr>
              <a:r>
                <a:rPr lang="en-US" sz="1800">
                  <a:solidFill>
                    <a:srgbClr val="000000"/>
                  </a:solidFill>
                  <a:latin typeface="Montserrat Bold"/>
                  <a:ea typeface="Montserrat Bold"/>
                  <a:cs typeface="Montserrat Bold"/>
                  <a:sym typeface="Montserrat Bold"/>
                </a:rPr>
                <a:t>Be The Movement!</a:t>
              </a:r>
            </a:p>
            <a:p>
              <a:pPr algn="ctr">
                <a:lnSpc>
                  <a:spcPts val="2160"/>
                </a:lnSpc>
              </a:pPr>
              <a:r>
                <a:rPr lang="en-US" sz="1800">
                  <a:solidFill>
                    <a:srgbClr val="000000"/>
                  </a:solidFill>
                  <a:latin typeface="Montserrat"/>
                  <a:ea typeface="Montserrat"/>
                  <a:cs typeface="Montserrat"/>
                  <a:sym typeface="Montserrat"/>
                </a:rPr>
                <a:t>Connect with local changemakers, local community projects, resources &amp; grants, and much more.</a:t>
              </a:r>
            </a:p>
            <a:p>
              <a:pPr algn="ctr">
                <a:lnSpc>
                  <a:spcPts val="1260"/>
                </a:lnSpc>
              </a:pPr>
            </a:p>
            <a:p>
              <a:pPr algn="ctr">
                <a:lnSpc>
                  <a:spcPts val="2160"/>
                </a:lnSpc>
              </a:pPr>
              <a:r>
                <a:rPr lang="en-US" sz="1800">
                  <a:solidFill>
                    <a:srgbClr val="000000"/>
                  </a:solidFill>
                  <a:latin typeface="Montserrat"/>
                  <a:ea typeface="Montserrat"/>
                  <a:cs typeface="Montserrat"/>
                  <a:sym typeface="Montserrat"/>
                </a:rPr>
                <a:t>www.mcphersonfoundation.org</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2501825" y="3600450"/>
            <a:ext cx="14757475" cy="4110291"/>
            <a:chOff x="0" y="0"/>
            <a:chExt cx="3886742" cy="1082546"/>
          </a:xfrm>
        </p:grpSpPr>
        <p:sp>
          <p:nvSpPr>
            <p:cNvPr name="Freeform 9" id="9"/>
            <p:cNvSpPr/>
            <p:nvPr/>
          </p:nvSpPr>
          <p:spPr>
            <a:xfrm flipH="false" flipV="false" rot="0">
              <a:off x="0" y="0"/>
              <a:ext cx="3886742" cy="1082546"/>
            </a:xfrm>
            <a:custGeom>
              <a:avLst/>
              <a:gdLst/>
              <a:ahLst/>
              <a:cxnLst/>
              <a:rect r="r" b="b" t="t" l="l"/>
              <a:pathLst>
                <a:path h="1082546" w="3886742">
                  <a:moveTo>
                    <a:pt x="0" y="0"/>
                  </a:moveTo>
                  <a:lnTo>
                    <a:pt x="3886742" y="0"/>
                  </a:lnTo>
                  <a:lnTo>
                    <a:pt x="3886742" y="1082546"/>
                  </a:lnTo>
                  <a:lnTo>
                    <a:pt x="0" y="1082546"/>
                  </a:lnTo>
                  <a:close/>
                </a:path>
              </a:pathLst>
            </a:custGeom>
            <a:solidFill>
              <a:srgbClr val="ECEAE0">
                <a:alpha val="49804"/>
              </a:srgbClr>
            </a:solidFill>
          </p:spPr>
        </p:sp>
        <p:sp>
          <p:nvSpPr>
            <p:cNvPr name="TextBox 10" id="10"/>
            <p:cNvSpPr txBox="true"/>
            <p:nvPr/>
          </p:nvSpPr>
          <p:spPr>
            <a:xfrm>
              <a:off x="0" y="-76200"/>
              <a:ext cx="3886742" cy="1158746"/>
            </a:xfrm>
            <a:prstGeom prst="rect">
              <a:avLst/>
            </a:prstGeom>
          </p:spPr>
          <p:txBody>
            <a:bodyPr anchor="ctr" rtlCol="false" tIns="50800" lIns="50800" bIns="50800" rIns="50800"/>
            <a:lstStyle/>
            <a:p>
              <a:pPr algn="ctr">
                <a:lnSpc>
                  <a:spcPts val="6299"/>
                </a:lnSpc>
              </a:pPr>
            </a:p>
          </p:txBody>
        </p:sp>
      </p:grpSp>
      <p:sp>
        <p:nvSpPr>
          <p:cNvPr name="TextBox 11" id="11"/>
          <p:cNvSpPr txBox="true"/>
          <p:nvPr/>
        </p:nvSpPr>
        <p:spPr>
          <a:xfrm rot="0">
            <a:off x="2891550" y="3785510"/>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are some steps that could be taken to address the highlighted issues?</a:t>
            </a:r>
          </a:p>
        </p:txBody>
      </p:sp>
      <p:sp>
        <p:nvSpPr>
          <p:cNvPr name="TextBox 12" id="12"/>
          <p:cNvSpPr txBox="true"/>
          <p:nvPr/>
        </p:nvSpPr>
        <p:spPr>
          <a:xfrm rot="0">
            <a:off x="2891550" y="5872757"/>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How will McPherson County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4818491" y="4533900"/>
            <a:ext cx="8651018" cy="1219200"/>
          </a:xfrm>
          <a:prstGeom prst="rect">
            <a:avLst/>
          </a:prstGeom>
        </p:spPr>
        <p:txBody>
          <a:bodyPr anchor="t" rtlCol="false" tIns="0" lIns="0" bIns="0" rIns="0">
            <a:spAutoFit/>
          </a:bodyPr>
          <a:lstStyle/>
          <a:p>
            <a:pPr algn="l">
              <a:lnSpc>
                <a:spcPts val="9600"/>
              </a:lnSpc>
            </a:pPr>
            <a:r>
              <a:rPr lang="en-US" sz="8000">
                <a:solidFill>
                  <a:srgbClr val="045B5C"/>
                </a:solidFill>
                <a:latin typeface="Montserrat Bold"/>
                <a:ea typeface="Montserrat Bold"/>
                <a:cs typeface="Montserrat Bold"/>
                <a:sym typeface="Montserrat Bold"/>
              </a:rPr>
              <a:t>15 Minute Break</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566199" y="2732066"/>
            <a:ext cx="16892815" cy="5940833"/>
            <a:chOff x="0" y="0"/>
            <a:chExt cx="4495109" cy="1580831"/>
          </a:xfrm>
        </p:grpSpPr>
        <p:sp>
          <p:nvSpPr>
            <p:cNvPr name="Freeform 4" id="4"/>
            <p:cNvSpPr/>
            <p:nvPr/>
          </p:nvSpPr>
          <p:spPr>
            <a:xfrm flipH="false" flipV="false" rot="0">
              <a:off x="0" y="0"/>
              <a:ext cx="4495109" cy="1580831"/>
            </a:xfrm>
            <a:custGeom>
              <a:avLst/>
              <a:gdLst/>
              <a:ahLst/>
              <a:cxnLst/>
              <a:rect r="r" b="b" t="t" l="l"/>
              <a:pathLst>
                <a:path h="1580831" w="4495109">
                  <a:moveTo>
                    <a:pt x="0" y="0"/>
                  </a:moveTo>
                  <a:lnTo>
                    <a:pt x="4495109" y="0"/>
                  </a:lnTo>
                  <a:lnTo>
                    <a:pt x="4495109" y="1580831"/>
                  </a:lnTo>
                  <a:lnTo>
                    <a:pt x="0" y="1580831"/>
                  </a:lnTo>
                  <a:close/>
                </a:path>
              </a:pathLst>
            </a:custGeom>
            <a:solidFill>
              <a:srgbClr val="ECEAE0">
                <a:alpha val="49804"/>
              </a:srgbClr>
            </a:solidFill>
          </p:spPr>
        </p:sp>
        <p:sp>
          <p:nvSpPr>
            <p:cNvPr name="TextBox 5" id="5"/>
            <p:cNvSpPr txBox="true"/>
            <p:nvPr/>
          </p:nvSpPr>
          <p:spPr>
            <a:xfrm>
              <a:off x="0" y="-47625"/>
              <a:ext cx="4495109" cy="1628456"/>
            </a:xfrm>
            <a:prstGeom prst="rect">
              <a:avLst/>
            </a:prstGeom>
          </p:spPr>
          <p:txBody>
            <a:bodyPr anchor="ctr" rtlCol="false" tIns="50800" lIns="50800" bIns="50800" rIns="50800"/>
            <a:lstStyle/>
            <a:p>
              <a:pPr algn="ctr">
                <a:lnSpc>
                  <a:spcPts val="3919"/>
                </a:lnSpc>
              </a:pPr>
            </a:p>
          </p:txBody>
        </p:sp>
      </p:grpSp>
      <p:sp>
        <p:nvSpPr>
          <p:cNvPr name="TextBox 6" id="6"/>
          <p:cNvSpPr txBox="true"/>
          <p:nvPr/>
        </p:nvSpPr>
        <p:spPr>
          <a:xfrm rot="0">
            <a:off x="3681170" y="7769579"/>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15 Minute Break</a:t>
            </a:r>
          </a:p>
        </p:txBody>
      </p:sp>
      <p:grpSp>
        <p:nvGrpSpPr>
          <p:cNvPr name="Group 7" id="7"/>
          <p:cNvGrpSpPr/>
          <p:nvPr/>
        </p:nvGrpSpPr>
        <p:grpSpPr>
          <a:xfrm rot="0">
            <a:off x="566199" y="515352"/>
            <a:ext cx="17155603" cy="1452292"/>
            <a:chOff x="0" y="0"/>
            <a:chExt cx="22874137" cy="1936390"/>
          </a:xfrm>
        </p:grpSpPr>
        <p:sp>
          <p:nvSpPr>
            <p:cNvPr name="Freeform 8" id="8"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9" id="9"/>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10" id="10"/>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sp>
        <p:nvSpPr>
          <p:cNvPr name="TextBox 11" id="11"/>
          <p:cNvSpPr txBox="true"/>
          <p:nvPr/>
        </p:nvSpPr>
        <p:spPr>
          <a:xfrm rot="0">
            <a:off x="3884926" y="2928563"/>
            <a:ext cx="10354387"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Priority Breakouts Sessions (2)</a:t>
            </a:r>
          </a:p>
        </p:txBody>
      </p:sp>
      <p:sp>
        <p:nvSpPr>
          <p:cNvPr name="TextBox 12" id="12"/>
          <p:cNvSpPr txBox="true"/>
          <p:nvPr/>
        </p:nvSpPr>
        <p:spPr>
          <a:xfrm rot="0">
            <a:off x="1136087" y="3884591"/>
            <a:ext cx="15683425" cy="35147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Child Care- McPherson Suite</a:t>
            </a:r>
          </a:p>
          <a:p>
            <a:pPr algn="l">
              <a:lnSpc>
                <a:spcPts val="5593"/>
              </a:lnSpc>
            </a:pPr>
            <a:r>
              <a:rPr lang="en-US" sz="4661">
                <a:solidFill>
                  <a:srgbClr val="045B5C"/>
                </a:solidFill>
                <a:latin typeface="Montserrat"/>
                <a:ea typeface="Montserrat"/>
                <a:cs typeface="Montserrat"/>
                <a:sym typeface="Montserrat"/>
              </a:rPr>
              <a:t>Community Health- Back of Room</a:t>
            </a:r>
          </a:p>
          <a:p>
            <a:pPr algn="l">
              <a:lnSpc>
                <a:spcPts val="5593"/>
              </a:lnSpc>
            </a:pPr>
            <a:r>
              <a:rPr lang="en-US" sz="4661">
                <a:solidFill>
                  <a:srgbClr val="045B5C"/>
                </a:solidFill>
                <a:latin typeface="Montserrat"/>
                <a:ea typeface="Montserrat"/>
                <a:cs typeface="Montserrat"/>
                <a:sym typeface="Montserrat"/>
              </a:rPr>
              <a:t>Economic Development- Global Refiner Suite</a:t>
            </a:r>
          </a:p>
          <a:p>
            <a:pPr algn="l">
              <a:lnSpc>
                <a:spcPts val="5593"/>
              </a:lnSpc>
            </a:pPr>
            <a:r>
              <a:rPr lang="en-US" sz="4661">
                <a:solidFill>
                  <a:srgbClr val="045B5C"/>
                </a:solidFill>
                <a:latin typeface="Montserrat"/>
                <a:ea typeface="Montserrat"/>
                <a:cs typeface="Montserrat"/>
                <a:sym typeface="Montserrat"/>
              </a:rPr>
              <a:t>Leadership- Front of Room</a:t>
            </a:r>
          </a:p>
          <a:p>
            <a:pPr algn="l">
              <a:lnSpc>
                <a:spcPts val="5593"/>
              </a:lnSpc>
            </a:pPr>
            <a:r>
              <a:rPr lang="en-US" sz="4661">
                <a:solidFill>
                  <a:srgbClr val="045B5C"/>
                </a:solidFill>
                <a:latin typeface="Montserrat"/>
                <a:ea typeface="Montserrat"/>
                <a:cs typeface="Montserrat"/>
                <a:sym typeface="Montserrat"/>
              </a:rPr>
              <a:t>Placemaking- Middle Room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2402259" y="3600450"/>
            <a:ext cx="14606545" cy="4721755"/>
            <a:chOff x="0" y="0"/>
            <a:chExt cx="3886742" cy="1256440"/>
          </a:xfrm>
        </p:grpSpPr>
        <p:sp>
          <p:nvSpPr>
            <p:cNvPr name="Freeform 9" id="9"/>
            <p:cNvSpPr/>
            <p:nvPr/>
          </p:nvSpPr>
          <p:spPr>
            <a:xfrm flipH="false" flipV="false" rot="0">
              <a:off x="0" y="0"/>
              <a:ext cx="3886742" cy="1256440"/>
            </a:xfrm>
            <a:custGeom>
              <a:avLst/>
              <a:gdLst/>
              <a:ahLst/>
              <a:cxnLst/>
              <a:rect r="r" b="b" t="t" l="l"/>
              <a:pathLst>
                <a:path h="1256440" w="3886742">
                  <a:moveTo>
                    <a:pt x="0" y="0"/>
                  </a:moveTo>
                  <a:lnTo>
                    <a:pt x="3886742" y="0"/>
                  </a:lnTo>
                  <a:lnTo>
                    <a:pt x="3886742" y="1256440"/>
                  </a:lnTo>
                  <a:lnTo>
                    <a:pt x="0" y="1256440"/>
                  </a:lnTo>
                  <a:close/>
                </a:path>
              </a:pathLst>
            </a:custGeom>
            <a:solidFill>
              <a:srgbClr val="ECEAE0">
                <a:alpha val="49804"/>
              </a:srgbClr>
            </a:solidFill>
          </p:spPr>
        </p:sp>
        <p:sp>
          <p:nvSpPr>
            <p:cNvPr name="TextBox 10" id="10"/>
            <p:cNvSpPr txBox="true"/>
            <p:nvPr/>
          </p:nvSpPr>
          <p:spPr>
            <a:xfrm>
              <a:off x="0" y="-47625"/>
              <a:ext cx="3886742" cy="1304065"/>
            </a:xfrm>
            <a:prstGeom prst="rect">
              <a:avLst/>
            </a:prstGeom>
          </p:spPr>
          <p:txBody>
            <a:bodyPr anchor="ctr" rtlCol="false" tIns="50800" lIns="50800" bIns="50800" rIns="50800"/>
            <a:lstStyle/>
            <a:p>
              <a:pPr algn="ctr">
                <a:lnSpc>
                  <a:spcPts val="3919"/>
                </a:lnSpc>
              </a:pPr>
            </a:p>
          </p:txBody>
        </p:sp>
      </p:grpSp>
      <p:sp>
        <p:nvSpPr>
          <p:cNvPr name="TextBox 11" id="11"/>
          <p:cNvSpPr txBox="true"/>
          <p:nvPr/>
        </p:nvSpPr>
        <p:spPr>
          <a:xfrm rot="0">
            <a:off x="2743089" y="513276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2" id="12"/>
          <p:cNvSpPr txBox="true"/>
          <p:nvPr/>
        </p:nvSpPr>
        <p:spPr>
          <a:xfrm rot="0">
            <a:off x="2743089" y="407687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County Convenings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00296" y="9603441"/>
            <a:ext cx="4634251" cy="416364"/>
            <a:chOff x="0" y="0"/>
            <a:chExt cx="6179002" cy="555152"/>
          </a:xfrm>
        </p:grpSpPr>
        <p:sp>
          <p:nvSpPr>
            <p:cNvPr name="Freeform 7" id="7"/>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9" id="9"/>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3"/>
            <a:stretch>
              <a:fillRect l="0" t="0" r="0" b="0"/>
            </a:stretch>
          </a:blipFill>
        </p:spPr>
      </p:sp>
      <p:sp>
        <p:nvSpPr>
          <p:cNvPr name="Freeform 11" id="11"/>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4"/>
            <a:stretch>
              <a:fillRect l="0" t="0" r="0" b="0"/>
            </a:stretch>
          </a:blipFill>
        </p:spPr>
      </p:sp>
      <p:sp>
        <p:nvSpPr>
          <p:cNvPr name="TextBox 12" id="12"/>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3" id="13"/>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706516" y="2372908"/>
            <a:ext cx="14874968" cy="5541185"/>
            <a:chOff x="0" y="0"/>
            <a:chExt cx="19833291" cy="7388246"/>
          </a:xfrm>
        </p:grpSpPr>
        <p:sp>
          <p:nvSpPr>
            <p:cNvPr name="Freeform 4" id="4"/>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5"/>
              <a:stretch>
                <a:fillRect l="0" t="0" r="0" b="0"/>
              </a:stretch>
            </a:blipFill>
          </p:spPr>
        </p:sp>
        <p:sp>
          <p:nvSpPr>
            <p:cNvPr name="Freeform 6" id="6"/>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5"/>
              <a:stretch>
                <a:fillRect l="0" t="0" r="0" b="0"/>
              </a:stretch>
            </a:blipFill>
          </p:spPr>
        </p:sp>
        <p:sp>
          <p:nvSpPr>
            <p:cNvPr name="Freeform 8" id="8"/>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0"/>
              <a:stretch>
                <a:fillRect l="0" t="0" r="0" b="-4"/>
              </a:stretch>
            </a:blipFill>
          </p:spPr>
        </p:sp>
        <p:sp>
          <p:nvSpPr>
            <p:cNvPr name="Freeform 10" id="10"/>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stretch>
                <a:fillRect l="-377400" t="-42409" r="-205380" b="-411484"/>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9"/>
              <a:stretch>
                <a:fillRect l="-226970" t="-42409" r="-400671" b="-411482"/>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9"/>
              <a:stretch>
                <a:fillRect l="-49159" t="-42410" r="-509166" b="-411476"/>
              </a:stretch>
            </a:blipFill>
          </p:spPr>
        </p:sp>
        <p:sp>
          <p:nvSpPr>
            <p:cNvPr name="Freeform 17" id="17"/>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19" id="19"/>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0" id="20"/>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1" id="21"/>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2" id="22"/>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3" id="23"/>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4" id="24"/>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5" id="25"/>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6" id="26"/>
          <p:cNvGrpSpPr/>
          <p:nvPr/>
        </p:nvGrpSpPr>
        <p:grpSpPr>
          <a:xfrm rot="0">
            <a:off x="566199" y="515352"/>
            <a:ext cx="17155603" cy="1452292"/>
            <a:chOff x="0" y="0"/>
            <a:chExt cx="22874137" cy="1936390"/>
          </a:xfrm>
        </p:grpSpPr>
        <p:sp>
          <p:nvSpPr>
            <p:cNvPr name="Freeform 27" id="27"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22"/>
              <a:stretch>
                <a:fillRect l="0" t="0" r="-452" b="0"/>
              </a:stretch>
            </a:blipFill>
          </p:spPr>
        </p:sp>
        <p:sp>
          <p:nvSpPr>
            <p:cNvPr name="Freeform 28" id="28"/>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23"/>
              <a:stretch>
                <a:fillRect l="0" t="0" r="0" b="-121"/>
              </a:stretch>
            </a:blipFill>
          </p:spPr>
        </p:sp>
        <p:sp>
          <p:nvSpPr>
            <p:cNvPr name="TextBox 29" id="29"/>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3991735" y="3991815"/>
            <a:ext cx="4079874" cy="3658366"/>
            <a:chOff x="0" y="0"/>
            <a:chExt cx="5439831" cy="4877821"/>
          </a:xfrm>
        </p:grpSpPr>
        <p:sp>
          <p:nvSpPr>
            <p:cNvPr name="Freeform 4" id="4"/>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3">
                <a:extLst>
                  <a:ext uri="{96DAC541-7B7A-43D3-8B79-37D633B846F1}">
                    <asvg:svgBlip xmlns:asvg="http://schemas.microsoft.com/office/drawing/2016/SVG/main" r:embed="rId4"/>
                  </a:ext>
                </a:extLst>
              </a:blip>
              <a:stretch>
                <a:fillRect l="0" t="-1620" r="0" b="-1620"/>
              </a:stretch>
            </a:blipFill>
          </p:spPr>
        </p:sp>
        <p:sp>
          <p:nvSpPr>
            <p:cNvPr name="TextBox 5" id="5"/>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885)</a:t>
              </a:r>
            </a:p>
          </p:txBody>
        </p:sp>
        <p:sp>
          <p:nvSpPr>
            <p:cNvPr name="TextBox 6" id="6"/>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973</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7" id="7"/>
          <p:cNvGrpSpPr/>
          <p:nvPr/>
        </p:nvGrpSpPr>
        <p:grpSpPr>
          <a:xfrm rot="0">
            <a:off x="10119248" y="4935936"/>
            <a:ext cx="6375054" cy="2211748"/>
            <a:chOff x="0" y="0"/>
            <a:chExt cx="8500072" cy="2948997"/>
          </a:xfrm>
        </p:grpSpPr>
        <p:sp>
          <p:nvSpPr>
            <p:cNvPr name="Freeform 8" id="8"/>
            <p:cNvSpPr/>
            <p:nvPr/>
          </p:nvSpPr>
          <p:spPr>
            <a:xfrm flipH="false" flipV="false" rot="0">
              <a:off x="0" y="0"/>
              <a:ext cx="8500072" cy="2948997"/>
            </a:xfrm>
            <a:custGeom>
              <a:avLst/>
              <a:gdLst/>
              <a:ahLst/>
              <a:cxnLst/>
              <a:rect r="r" b="b" t="t" l="l"/>
              <a:pathLst>
                <a:path h="2948997" w="8500072">
                  <a:moveTo>
                    <a:pt x="0" y="0"/>
                  </a:moveTo>
                  <a:lnTo>
                    <a:pt x="8500072" y="0"/>
                  </a:lnTo>
                  <a:lnTo>
                    <a:pt x="8500072" y="2948997"/>
                  </a:lnTo>
                  <a:lnTo>
                    <a:pt x="0" y="2948997"/>
                  </a:lnTo>
                  <a:lnTo>
                    <a:pt x="0" y="0"/>
                  </a:lnTo>
                  <a:close/>
                </a:path>
              </a:pathLst>
            </a:custGeom>
            <a:blipFill>
              <a:blip r:embed="rId5">
                <a:extLst>
                  <a:ext uri="{96DAC541-7B7A-43D3-8B79-37D633B846F1}">
                    <asvg:svgBlip xmlns:asvg="http://schemas.microsoft.com/office/drawing/2016/SVG/main" r:embed="rId6"/>
                  </a:ext>
                </a:extLst>
              </a:blip>
              <a:stretch>
                <a:fillRect l="0" t="-18" r="0" b="-18"/>
              </a:stretch>
            </a:blipFill>
          </p:spPr>
        </p:sp>
        <p:sp>
          <p:nvSpPr>
            <p:cNvPr name="TextBox 9" id="9"/>
            <p:cNvSpPr txBox="true"/>
            <p:nvPr/>
          </p:nvSpPr>
          <p:spPr>
            <a:xfrm rot="0">
              <a:off x="2142036" y="388546"/>
              <a:ext cx="5393289" cy="1366851"/>
            </a:xfrm>
            <a:prstGeom prst="rect">
              <a:avLst/>
            </a:prstGeom>
          </p:spPr>
          <p:txBody>
            <a:bodyPr anchor="t" rtlCol="false" tIns="0" lIns="0" bIns="0" rIns="0">
              <a:spAutoFit/>
            </a:bodyPr>
            <a:lstStyle/>
            <a:p>
              <a:pPr algn="l">
                <a:lnSpc>
                  <a:spcPts val="2084"/>
                </a:lnSpc>
              </a:pPr>
              <a:r>
                <a:rPr lang="en-US" sz="1737">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2127"/>
                </a:lnSpc>
              </a:pPr>
              <a:r>
                <a:rPr lang="en-US" sz="1519">
                  <a:solidFill>
                    <a:srgbClr val="FFFFFF"/>
                  </a:solidFill>
                  <a:latin typeface="Montserrat Semi-Bold Italics"/>
                  <a:ea typeface="Montserrat Semi-Bold Italics"/>
                  <a:cs typeface="Montserrat Semi-Bold Italics"/>
                  <a:sym typeface="Montserrat Semi-Bold Italics"/>
                </a:rPr>
                <a:t>318 of 973 (33%)</a:t>
              </a:r>
            </a:p>
          </p:txBody>
        </p:sp>
        <p:sp>
          <p:nvSpPr>
            <p:cNvPr name="TextBox 10" id="10"/>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318</a:t>
              </a:r>
            </a:p>
          </p:txBody>
        </p:sp>
      </p:grpSp>
      <p:sp>
        <p:nvSpPr>
          <p:cNvPr name="TextBox 11" id="11"/>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grpSp>
        <p:nvGrpSpPr>
          <p:cNvPr name="Group 12" id="12"/>
          <p:cNvGrpSpPr/>
          <p:nvPr/>
        </p:nvGrpSpPr>
        <p:grpSpPr>
          <a:xfrm rot="0">
            <a:off x="566199" y="515352"/>
            <a:ext cx="17155603" cy="1452292"/>
            <a:chOff x="0" y="0"/>
            <a:chExt cx="22874137" cy="1936390"/>
          </a:xfrm>
        </p:grpSpPr>
        <p:sp>
          <p:nvSpPr>
            <p:cNvPr name="Freeform 13" id="13"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7"/>
              <a:stretch>
                <a:fillRect l="0" t="0" r="-452" b="0"/>
              </a:stretch>
            </a:blipFill>
          </p:spPr>
        </p:sp>
        <p:sp>
          <p:nvSpPr>
            <p:cNvPr name="Freeform 14" id="14"/>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8"/>
              <a:stretch>
                <a:fillRect l="0" t="0" r="0" b="-121"/>
              </a:stretch>
            </a:blipFill>
          </p:spPr>
        </p:sp>
        <p:sp>
          <p:nvSpPr>
            <p:cNvPr name="TextBox 15" id="15"/>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021642" y="2733238"/>
            <a:ext cx="9385805" cy="1423667"/>
            <a:chOff x="0" y="0"/>
            <a:chExt cx="12514406" cy="1898222"/>
          </a:xfrm>
        </p:grpSpPr>
        <p:sp>
          <p:nvSpPr>
            <p:cNvPr name="TextBox 4" id="4"/>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5" id="5"/>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6" id="6"/>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7" id="7"/>
          <p:cNvGrpSpPr/>
          <p:nvPr/>
        </p:nvGrpSpPr>
        <p:grpSpPr>
          <a:xfrm rot="0">
            <a:off x="566199" y="515352"/>
            <a:ext cx="17155603" cy="1452292"/>
            <a:chOff x="0" y="0"/>
            <a:chExt cx="22874137" cy="1936390"/>
          </a:xfrm>
        </p:grpSpPr>
        <p:sp>
          <p:nvSpPr>
            <p:cNvPr name="Freeform 8" id="8"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9" id="9"/>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10" id="10"/>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1397079" y="3724034"/>
            <a:ext cx="15493842" cy="5801821"/>
            <a:chOff x="0" y="0"/>
            <a:chExt cx="20658456" cy="7735762"/>
          </a:xfrm>
        </p:grpSpPr>
        <p:grpSp>
          <p:nvGrpSpPr>
            <p:cNvPr name="Group 9" id="9"/>
            <p:cNvGrpSpPr/>
            <p:nvPr/>
          </p:nvGrpSpPr>
          <p:grpSpPr>
            <a:xfrm rot="0">
              <a:off x="13578" y="0"/>
              <a:ext cx="10207579" cy="7466534"/>
              <a:chOff x="0" y="0"/>
              <a:chExt cx="7640372" cy="5588700"/>
            </a:xfrm>
          </p:grpSpPr>
          <p:sp>
            <p:nvSpPr>
              <p:cNvPr name="Freeform 10" id="10"/>
              <p:cNvSpPr/>
              <p:nvPr/>
            </p:nvSpPr>
            <p:spPr>
              <a:xfrm flipH="false" flipV="false" rot="0">
                <a:off x="0" y="0"/>
                <a:ext cx="7639939" cy="5588762"/>
              </a:xfrm>
              <a:custGeom>
                <a:avLst/>
                <a:gdLst/>
                <a:ahLst/>
                <a:cxnLst/>
                <a:rect r="r" b="b" t="t" l="l"/>
                <a:pathLst>
                  <a:path h="5588762" w="7639939">
                    <a:moveTo>
                      <a:pt x="6350" y="0"/>
                    </a:moveTo>
                    <a:lnTo>
                      <a:pt x="7633589" y="0"/>
                    </a:lnTo>
                    <a:cubicBezTo>
                      <a:pt x="7637145" y="0"/>
                      <a:pt x="7639939" y="2794"/>
                      <a:pt x="7639939" y="6350"/>
                    </a:cubicBezTo>
                    <a:lnTo>
                      <a:pt x="7639939" y="5582412"/>
                    </a:lnTo>
                    <a:cubicBezTo>
                      <a:pt x="7639939" y="5585968"/>
                      <a:pt x="7637145" y="5588762"/>
                      <a:pt x="7633589" y="5588762"/>
                    </a:cubicBezTo>
                    <a:lnTo>
                      <a:pt x="6350" y="5588762"/>
                    </a:lnTo>
                    <a:cubicBezTo>
                      <a:pt x="2794" y="5588762"/>
                      <a:pt x="0" y="5585968"/>
                      <a:pt x="0" y="5582412"/>
                    </a:cubicBezTo>
                    <a:lnTo>
                      <a:pt x="0" y="6350"/>
                    </a:lnTo>
                    <a:cubicBezTo>
                      <a:pt x="0" y="2794"/>
                      <a:pt x="2794" y="0"/>
                      <a:pt x="6350" y="0"/>
                    </a:cubicBezTo>
                    <a:moveTo>
                      <a:pt x="6350" y="12700"/>
                    </a:moveTo>
                    <a:lnTo>
                      <a:pt x="6350" y="6350"/>
                    </a:lnTo>
                    <a:lnTo>
                      <a:pt x="12700" y="6350"/>
                    </a:lnTo>
                    <a:lnTo>
                      <a:pt x="12700" y="5582412"/>
                    </a:lnTo>
                    <a:lnTo>
                      <a:pt x="6350" y="5582412"/>
                    </a:lnTo>
                    <a:lnTo>
                      <a:pt x="6350" y="5576062"/>
                    </a:lnTo>
                    <a:lnTo>
                      <a:pt x="7633589" y="5576062"/>
                    </a:lnTo>
                    <a:lnTo>
                      <a:pt x="7633589" y="5582412"/>
                    </a:lnTo>
                    <a:lnTo>
                      <a:pt x="7627239" y="5582412"/>
                    </a:lnTo>
                    <a:lnTo>
                      <a:pt x="7627239" y="6350"/>
                    </a:lnTo>
                    <a:lnTo>
                      <a:pt x="7633589" y="6350"/>
                    </a:lnTo>
                    <a:lnTo>
                      <a:pt x="7633589" y="12700"/>
                    </a:lnTo>
                    <a:lnTo>
                      <a:pt x="6350" y="12700"/>
                    </a:lnTo>
                    <a:close/>
                  </a:path>
                </a:pathLst>
              </a:custGeom>
              <a:solidFill>
                <a:srgbClr val="A3B1B8"/>
              </a:solidFill>
            </p:spPr>
          </p:sp>
        </p:grpSp>
        <p:grpSp>
          <p:nvGrpSpPr>
            <p:cNvPr name="Group 11" id="11"/>
            <p:cNvGrpSpPr/>
            <p:nvPr/>
          </p:nvGrpSpPr>
          <p:grpSpPr>
            <a:xfrm rot="0">
              <a:off x="22366" y="8484"/>
              <a:ext cx="10190004" cy="822445"/>
              <a:chOff x="0" y="0"/>
              <a:chExt cx="10190004" cy="822445"/>
            </a:xfrm>
          </p:grpSpPr>
          <p:sp>
            <p:nvSpPr>
              <p:cNvPr name="Freeform 12" id="12"/>
              <p:cNvSpPr/>
              <p:nvPr/>
            </p:nvSpPr>
            <p:spPr>
              <a:xfrm flipH="false" flipV="false" rot="0">
                <a:off x="0" y="0"/>
                <a:ext cx="10190026" cy="822404"/>
              </a:xfrm>
              <a:custGeom>
                <a:avLst/>
                <a:gdLst/>
                <a:ahLst/>
                <a:cxnLst/>
                <a:rect r="r" b="b" t="t" l="l"/>
                <a:pathLst>
                  <a:path h="822404" w="10190026">
                    <a:moveTo>
                      <a:pt x="0" y="0"/>
                    </a:moveTo>
                    <a:lnTo>
                      <a:pt x="10190026" y="0"/>
                    </a:lnTo>
                    <a:lnTo>
                      <a:pt x="10190026" y="822404"/>
                    </a:lnTo>
                    <a:lnTo>
                      <a:pt x="0" y="822404"/>
                    </a:lnTo>
                    <a:close/>
                  </a:path>
                </a:pathLst>
              </a:custGeom>
              <a:solidFill>
                <a:srgbClr val="EDEFF1"/>
              </a:solidFill>
            </p:spPr>
          </p:sp>
          <p:sp>
            <p:nvSpPr>
              <p:cNvPr name="TextBox 13" id="13"/>
              <p:cNvSpPr txBox="true"/>
              <p:nvPr/>
            </p:nvSpPr>
            <p:spPr>
              <a:xfrm>
                <a:off x="0" y="0"/>
                <a:ext cx="10190004" cy="822445"/>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Our Economic Perceptions</a:t>
                </a:r>
              </a:p>
            </p:txBody>
          </p:sp>
        </p:grpSp>
        <p:grpSp>
          <p:nvGrpSpPr>
            <p:cNvPr name="Group 14" id="14"/>
            <p:cNvGrpSpPr/>
            <p:nvPr/>
          </p:nvGrpSpPr>
          <p:grpSpPr>
            <a:xfrm rot="0">
              <a:off x="10442719" y="1716"/>
              <a:ext cx="10196738" cy="7672610"/>
              <a:chOff x="0" y="0"/>
              <a:chExt cx="7632258" cy="5742948"/>
            </a:xfrm>
          </p:grpSpPr>
          <p:sp>
            <p:nvSpPr>
              <p:cNvPr name="Freeform 15" id="15"/>
              <p:cNvSpPr/>
              <p:nvPr/>
            </p:nvSpPr>
            <p:spPr>
              <a:xfrm flipH="false" flipV="false" rot="0">
                <a:off x="0" y="0"/>
                <a:ext cx="7631811" cy="5742559"/>
              </a:xfrm>
              <a:custGeom>
                <a:avLst/>
                <a:gdLst/>
                <a:ahLst/>
                <a:cxnLst/>
                <a:rect r="r" b="b" t="t" l="l"/>
                <a:pathLst>
                  <a:path h="5742559" w="7631811">
                    <a:moveTo>
                      <a:pt x="6350" y="0"/>
                    </a:moveTo>
                    <a:lnTo>
                      <a:pt x="7625461" y="0"/>
                    </a:lnTo>
                    <a:cubicBezTo>
                      <a:pt x="7629017" y="0"/>
                      <a:pt x="7631811" y="2794"/>
                      <a:pt x="7631811" y="6350"/>
                    </a:cubicBezTo>
                    <a:lnTo>
                      <a:pt x="7631811" y="5736209"/>
                    </a:lnTo>
                    <a:cubicBezTo>
                      <a:pt x="7631811" y="5739765"/>
                      <a:pt x="7629017" y="5742559"/>
                      <a:pt x="7625461" y="5742559"/>
                    </a:cubicBezTo>
                    <a:lnTo>
                      <a:pt x="6350" y="5742559"/>
                    </a:lnTo>
                    <a:cubicBezTo>
                      <a:pt x="2794" y="5742559"/>
                      <a:pt x="0" y="5739765"/>
                      <a:pt x="0" y="5736209"/>
                    </a:cubicBezTo>
                    <a:lnTo>
                      <a:pt x="0" y="6350"/>
                    </a:lnTo>
                    <a:cubicBezTo>
                      <a:pt x="0" y="2794"/>
                      <a:pt x="2794" y="0"/>
                      <a:pt x="6350" y="0"/>
                    </a:cubicBezTo>
                    <a:moveTo>
                      <a:pt x="6350" y="12700"/>
                    </a:moveTo>
                    <a:lnTo>
                      <a:pt x="6350" y="6350"/>
                    </a:lnTo>
                    <a:lnTo>
                      <a:pt x="12700" y="6350"/>
                    </a:lnTo>
                    <a:lnTo>
                      <a:pt x="12700" y="5736209"/>
                    </a:lnTo>
                    <a:lnTo>
                      <a:pt x="6350" y="5736209"/>
                    </a:lnTo>
                    <a:lnTo>
                      <a:pt x="6350" y="5729859"/>
                    </a:lnTo>
                    <a:lnTo>
                      <a:pt x="7625461" y="5729859"/>
                    </a:lnTo>
                    <a:lnTo>
                      <a:pt x="7625461" y="5736209"/>
                    </a:lnTo>
                    <a:lnTo>
                      <a:pt x="7619111" y="5736209"/>
                    </a:lnTo>
                    <a:lnTo>
                      <a:pt x="7619111" y="6350"/>
                    </a:lnTo>
                    <a:lnTo>
                      <a:pt x="7625461" y="6350"/>
                    </a:lnTo>
                    <a:lnTo>
                      <a:pt x="7625461" y="12700"/>
                    </a:lnTo>
                    <a:lnTo>
                      <a:pt x="6350" y="12700"/>
                    </a:lnTo>
                    <a:close/>
                  </a:path>
                </a:pathLst>
              </a:custGeom>
              <a:solidFill>
                <a:srgbClr val="A3B1B8"/>
              </a:solidFill>
            </p:spPr>
          </p:sp>
        </p:grpSp>
        <p:grpSp>
          <p:nvGrpSpPr>
            <p:cNvPr name="Group 16" id="16"/>
            <p:cNvGrpSpPr/>
            <p:nvPr/>
          </p:nvGrpSpPr>
          <p:grpSpPr>
            <a:xfrm rot="0">
              <a:off x="10451497" y="10434"/>
              <a:ext cx="10179182" cy="822629"/>
              <a:chOff x="0" y="0"/>
              <a:chExt cx="10179182" cy="822629"/>
            </a:xfrm>
          </p:grpSpPr>
          <p:sp>
            <p:nvSpPr>
              <p:cNvPr name="Freeform 17" id="17"/>
              <p:cNvSpPr/>
              <p:nvPr/>
            </p:nvSpPr>
            <p:spPr>
              <a:xfrm flipH="false" flipV="false" rot="0">
                <a:off x="0" y="0"/>
                <a:ext cx="10179174" cy="822573"/>
              </a:xfrm>
              <a:custGeom>
                <a:avLst/>
                <a:gdLst/>
                <a:ahLst/>
                <a:cxnLst/>
                <a:rect r="r" b="b" t="t" l="l"/>
                <a:pathLst>
                  <a:path h="822573" w="10179174">
                    <a:moveTo>
                      <a:pt x="0" y="0"/>
                    </a:moveTo>
                    <a:lnTo>
                      <a:pt x="10179174" y="0"/>
                    </a:lnTo>
                    <a:lnTo>
                      <a:pt x="10179174" y="822573"/>
                    </a:lnTo>
                    <a:lnTo>
                      <a:pt x="0" y="822573"/>
                    </a:lnTo>
                    <a:close/>
                  </a:path>
                </a:pathLst>
              </a:custGeom>
              <a:solidFill>
                <a:srgbClr val="EDEFF1"/>
              </a:solidFill>
            </p:spPr>
          </p:sp>
          <p:sp>
            <p:nvSpPr>
              <p:cNvPr name="TextBox 18" id="18"/>
              <p:cNvSpPr txBox="true"/>
              <p:nvPr/>
            </p:nvSpPr>
            <p:spPr>
              <a:xfrm>
                <a:off x="0" y="0"/>
                <a:ext cx="10179182" cy="822629"/>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Year Over Year Change (2023 vs 2024)</a:t>
                </a:r>
              </a:p>
            </p:txBody>
          </p:sp>
        </p:grpSp>
        <p:grpSp>
          <p:nvGrpSpPr>
            <p:cNvPr name="Group 19" id="19"/>
            <p:cNvGrpSpPr/>
            <p:nvPr/>
          </p:nvGrpSpPr>
          <p:grpSpPr>
            <a:xfrm rot="0">
              <a:off x="0" y="7195615"/>
              <a:ext cx="10234737" cy="540147"/>
              <a:chOff x="0" y="0"/>
              <a:chExt cx="7660700" cy="404300"/>
            </a:xfrm>
          </p:grpSpPr>
          <p:sp>
            <p:nvSpPr>
              <p:cNvPr name="Freeform 20" id="20"/>
              <p:cNvSpPr/>
              <p:nvPr/>
            </p:nvSpPr>
            <p:spPr>
              <a:xfrm flipH="false" flipV="false" rot="0">
                <a:off x="6350" y="6350"/>
                <a:ext cx="7647940" cy="391541"/>
              </a:xfrm>
              <a:custGeom>
                <a:avLst/>
                <a:gdLst/>
                <a:ahLst/>
                <a:cxnLst/>
                <a:rect r="r" b="b" t="t" l="l"/>
                <a:pathLst>
                  <a:path h="391541" w="7647940">
                    <a:moveTo>
                      <a:pt x="0" y="0"/>
                    </a:moveTo>
                    <a:lnTo>
                      <a:pt x="7647940" y="0"/>
                    </a:lnTo>
                    <a:lnTo>
                      <a:pt x="7647940" y="391541"/>
                    </a:lnTo>
                    <a:lnTo>
                      <a:pt x="0" y="391541"/>
                    </a:lnTo>
                    <a:close/>
                  </a:path>
                </a:pathLst>
              </a:custGeom>
              <a:solidFill>
                <a:srgbClr val="FDD695"/>
              </a:solidFill>
            </p:spPr>
          </p:sp>
          <p:sp>
            <p:nvSpPr>
              <p:cNvPr name="Freeform 21" id="21"/>
              <p:cNvSpPr/>
              <p:nvPr/>
            </p:nvSpPr>
            <p:spPr>
              <a:xfrm flipH="false" flipV="false" rot="0">
                <a:off x="0" y="0"/>
                <a:ext cx="7660640" cy="404241"/>
              </a:xfrm>
              <a:custGeom>
                <a:avLst/>
                <a:gdLst/>
                <a:ahLst/>
                <a:cxnLst/>
                <a:rect r="r" b="b" t="t" l="l"/>
                <a:pathLst>
                  <a:path h="404241" w="7660640">
                    <a:moveTo>
                      <a:pt x="6350" y="0"/>
                    </a:moveTo>
                    <a:lnTo>
                      <a:pt x="7654290" y="0"/>
                    </a:lnTo>
                    <a:cubicBezTo>
                      <a:pt x="7657847" y="0"/>
                      <a:pt x="7660640" y="2794"/>
                      <a:pt x="7660640" y="6350"/>
                    </a:cubicBezTo>
                    <a:lnTo>
                      <a:pt x="7660640" y="397891"/>
                    </a:lnTo>
                    <a:cubicBezTo>
                      <a:pt x="7660640" y="401447"/>
                      <a:pt x="7657847" y="404241"/>
                      <a:pt x="7654290" y="404241"/>
                    </a:cubicBezTo>
                    <a:lnTo>
                      <a:pt x="6350" y="404241"/>
                    </a:lnTo>
                    <a:cubicBezTo>
                      <a:pt x="2794" y="404241"/>
                      <a:pt x="0" y="401447"/>
                      <a:pt x="0" y="397891"/>
                    </a:cubicBezTo>
                    <a:lnTo>
                      <a:pt x="0" y="6350"/>
                    </a:lnTo>
                    <a:cubicBezTo>
                      <a:pt x="0" y="2794"/>
                      <a:pt x="2794" y="0"/>
                      <a:pt x="6350" y="0"/>
                    </a:cubicBezTo>
                    <a:moveTo>
                      <a:pt x="6350" y="12700"/>
                    </a:moveTo>
                    <a:lnTo>
                      <a:pt x="6350" y="6350"/>
                    </a:lnTo>
                    <a:lnTo>
                      <a:pt x="12700" y="6350"/>
                    </a:lnTo>
                    <a:lnTo>
                      <a:pt x="12700" y="397891"/>
                    </a:lnTo>
                    <a:lnTo>
                      <a:pt x="6350" y="397891"/>
                    </a:lnTo>
                    <a:lnTo>
                      <a:pt x="6350" y="391541"/>
                    </a:lnTo>
                    <a:lnTo>
                      <a:pt x="7654290" y="391541"/>
                    </a:lnTo>
                    <a:lnTo>
                      <a:pt x="7654290" y="397891"/>
                    </a:lnTo>
                    <a:lnTo>
                      <a:pt x="7647940" y="397891"/>
                    </a:lnTo>
                    <a:lnTo>
                      <a:pt x="7647940" y="6350"/>
                    </a:lnTo>
                    <a:lnTo>
                      <a:pt x="7654290" y="6350"/>
                    </a:lnTo>
                    <a:lnTo>
                      <a:pt x="7654290" y="12700"/>
                    </a:lnTo>
                    <a:lnTo>
                      <a:pt x="6350" y="12700"/>
                    </a:lnTo>
                    <a:close/>
                  </a:path>
                </a:pathLst>
              </a:custGeom>
              <a:solidFill>
                <a:srgbClr val="D8D8D8"/>
              </a:solidFill>
            </p:spPr>
          </p:sp>
        </p:grpSp>
        <p:grpSp>
          <p:nvGrpSpPr>
            <p:cNvPr name="Group 22" id="22"/>
            <p:cNvGrpSpPr/>
            <p:nvPr/>
          </p:nvGrpSpPr>
          <p:grpSpPr>
            <a:xfrm rot="0">
              <a:off x="10423719" y="7195615"/>
              <a:ext cx="10234737" cy="540147"/>
              <a:chOff x="0" y="0"/>
              <a:chExt cx="7660700" cy="404300"/>
            </a:xfrm>
          </p:grpSpPr>
          <p:sp>
            <p:nvSpPr>
              <p:cNvPr name="Freeform 23" id="23"/>
              <p:cNvSpPr/>
              <p:nvPr/>
            </p:nvSpPr>
            <p:spPr>
              <a:xfrm flipH="false" flipV="false" rot="0">
                <a:off x="6350" y="6350"/>
                <a:ext cx="7647940" cy="391541"/>
              </a:xfrm>
              <a:custGeom>
                <a:avLst/>
                <a:gdLst/>
                <a:ahLst/>
                <a:cxnLst/>
                <a:rect r="r" b="b" t="t" l="l"/>
                <a:pathLst>
                  <a:path h="391541" w="7647940">
                    <a:moveTo>
                      <a:pt x="0" y="0"/>
                    </a:moveTo>
                    <a:lnTo>
                      <a:pt x="7647940" y="0"/>
                    </a:lnTo>
                    <a:lnTo>
                      <a:pt x="7647940" y="391541"/>
                    </a:lnTo>
                    <a:lnTo>
                      <a:pt x="0" y="391541"/>
                    </a:lnTo>
                    <a:close/>
                  </a:path>
                </a:pathLst>
              </a:custGeom>
              <a:solidFill>
                <a:srgbClr val="FDD695"/>
              </a:solidFill>
            </p:spPr>
          </p:sp>
          <p:sp>
            <p:nvSpPr>
              <p:cNvPr name="Freeform 24" id="24"/>
              <p:cNvSpPr/>
              <p:nvPr/>
            </p:nvSpPr>
            <p:spPr>
              <a:xfrm flipH="false" flipV="false" rot="0">
                <a:off x="0" y="0"/>
                <a:ext cx="7660640" cy="404241"/>
              </a:xfrm>
              <a:custGeom>
                <a:avLst/>
                <a:gdLst/>
                <a:ahLst/>
                <a:cxnLst/>
                <a:rect r="r" b="b" t="t" l="l"/>
                <a:pathLst>
                  <a:path h="404241" w="7660640">
                    <a:moveTo>
                      <a:pt x="6350" y="0"/>
                    </a:moveTo>
                    <a:lnTo>
                      <a:pt x="7654290" y="0"/>
                    </a:lnTo>
                    <a:cubicBezTo>
                      <a:pt x="7657847" y="0"/>
                      <a:pt x="7660640" y="2794"/>
                      <a:pt x="7660640" y="6350"/>
                    </a:cubicBezTo>
                    <a:lnTo>
                      <a:pt x="7660640" y="397891"/>
                    </a:lnTo>
                    <a:cubicBezTo>
                      <a:pt x="7660640" y="401447"/>
                      <a:pt x="7657847" y="404241"/>
                      <a:pt x="7654290" y="404241"/>
                    </a:cubicBezTo>
                    <a:lnTo>
                      <a:pt x="6350" y="404241"/>
                    </a:lnTo>
                    <a:cubicBezTo>
                      <a:pt x="2794" y="404241"/>
                      <a:pt x="0" y="401447"/>
                      <a:pt x="0" y="397891"/>
                    </a:cubicBezTo>
                    <a:lnTo>
                      <a:pt x="0" y="6350"/>
                    </a:lnTo>
                    <a:cubicBezTo>
                      <a:pt x="0" y="2794"/>
                      <a:pt x="2794" y="0"/>
                      <a:pt x="6350" y="0"/>
                    </a:cubicBezTo>
                    <a:moveTo>
                      <a:pt x="6350" y="12700"/>
                    </a:moveTo>
                    <a:lnTo>
                      <a:pt x="6350" y="6350"/>
                    </a:lnTo>
                    <a:lnTo>
                      <a:pt x="12700" y="6350"/>
                    </a:lnTo>
                    <a:lnTo>
                      <a:pt x="12700" y="397891"/>
                    </a:lnTo>
                    <a:lnTo>
                      <a:pt x="6350" y="397891"/>
                    </a:lnTo>
                    <a:lnTo>
                      <a:pt x="6350" y="391541"/>
                    </a:lnTo>
                    <a:lnTo>
                      <a:pt x="7654290" y="391541"/>
                    </a:lnTo>
                    <a:lnTo>
                      <a:pt x="7654290" y="397891"/>
                    </a:lnTo>
                    <a:lnTo>
                      <a:pt x="7647940" y="397891"/>
                    </a:lnTo>
                    <a:lnTo>
                      <a:pt x="7647940" y="6350"/>
                    </a:lnTo>
                    <a:lnTo>
                      <a:pt x="7654290" y="6350"/>
                    </a:lnTo>
                    <a:lnTo>
                      <a:pt x="7654290" y="12700"/>
                    </a:lnTo>
                    <a:lnTo>
                      <a:pt x="6350" y="12700"/>
                    </a:lnTo>
                    <a:close/>
                  </a:path>
                </a:pathLst>
              </a:custGeom>
              <a:solidFill>
                <a:srgbClr val="D8D8D8"/>
              </a:solidFill>
            </p:spPr>
          </p:sp>
        </p:grpSp>
        <p:sp>
          <p:nvSpPr>
            <p:cNvPr name="Freeform 25" id="25"/>
            <p:cNvSpPr/>
            <p:nvPr/>
          </p:nvSpPr>
          <p:spPr>
            <a:xfrm flipH="false" flipV="false" rot="0">
              <a:off x="164016" y="988978"/>
              <a:ext cx="9906705" cy="6125630"/>
            </a:xfrm>
            <a:custGeom>
              <a:avLst/>
              <a:gdLst/>
              <a:ahLst/>
              <a:cxnLst/>
              <a:rect r="r" b="b" t="t" l="l"/>
              <a:pathLst>
                <a:path h="6125630" w="9906705">
                  <a:moveTo>
                    <a:pt x="0" y="0"/>
                  </a:moveTo>
                  <a:lnTo>
                    <a:pt x="9906705" y="0"/>
                  </a:lnTo>
                  <a:lnTo>
                    <a:pt x="9906705" y="6125630"/>
                  </a:lnTo>
                  <a:lnTo>
                    <a:pt x="0" y="6125630"/>
                  </a:lnTo>
                  <a:lnTo>
                    <a:pt x="0" y="0"/>
                  </a:lnTo>
                  <a:close/>
                </a:path>
              </a:pathLst>
            </a:custGeom>
            <a:blipFill>
              <a:blip r:embed="rId5"/>
              <a:stretch>
                <a:fillRect l="0" t="0" r="0" b="0"/>
              </a:stretch>
            </a:blipFill>
          </p:spPr>
        </p:sp>
        <p:sp>
          <p:nvSpPr>
            <p:cNvPr name="Freeform 26" id="26"/>
            <p:cNvSpPr/>
            <p:nvPr/>
          </p:nvSpPr>
          <p:spPr>
            <a:xfrm flipH="false" flipV="false" rot="0">
              <a:off x="10713031" y="988971"/>
              <a:ext cx="9656113" cy="5970690"/>
            </a:xfrm>
            <a:custGeom>
              <a:avLst/>
              <a:gdLst/>
              <a:ahLst/>
              <a:cxnLst/>
              <a:rect r="r" b="b" t="t" l="l"/>
              <a:pathLst>
                <a:path h="5970690" w="9656113">
                  <a:moveTo>
                    <a:pt x="0" y="0"/>
                  </a:moveTo>
                  <a:lnTo>
                    <a:pt x="9656113" y="0"/>
                  </a:lnTo>
                  <a:lnTo>
                    <a:pt x="9656113" y="5970690"/>
                  </a:lnTo>
                  <a:lnTo>
                    <a:pt x="0" y="5970690"/>
                  </a:lnTo>
                  <a:lnTo>
                    <a:pt x="0" y="0"/>
                  </a:lnTo>
                  <a:close/>
                </a:path>
              </a:pathLst>
            </a:custGeom>
            <a:blipFill>
              <a:blip r:embed="rId6"/>
              <a:stretch>
                <a:fillRect l="0" t="0" r="0" b="0"/>
              </a:stretch>
            </a:blipFill>
          </p:spPr>
        </p:sp>
        <p:sp>
          <p:nvSpPr>
            <p:cNvPr name="Freeform 27" id="27"/>
            <p:cNvSpPr/>
            <p:nvPr/>
          </p:nvSpPr>
          <p:spPr>
            <a:xfrm flipH="false" flipV="false" rot="0">
              <a:off x="19840428" y="6166067"/>
              <a:ext cx="790253" cy="948519"/>
            </a:xfrm>
            <a:custGeom>
              <a:avLst/>
              <a:gdLst/>
              <a:ahLst/>
              <a:cxnLst/>
              <a:rect r="r" b="b" t="t" l="l"/>
              <a:pathLst>
                <a:path h="948519" w="790253">
                  <a:moveTo>
                    <a:pt x="0" y="0"/>
                  </a:moveTo>
                  <a:lnTo>
                    <a:pt x="790253" y="0"/>
                  </a:lnTo>
                  <a:lnTo>
                    <a:pt x="790253" y="948519"/>
                  </a:lnTo>
                  <a:lnTo>
                    <a:pt x="0" y="948519"/>
                  </a:lnTo>
                  <a:lnTo>
                    <a:pt x="0" y="0"/>
                  </a:lnTo>
                  <a:close/>
                </a:path>
              </a:pathLst>
            </a:custGeom>
            <a:blipFill>
              <a:blip r:embed="rId7"/>
              <a:stretch>
                <a:fillRect l="-118064" t="0" r="-112175" b="-3176"/>
              </a:stretch>
            </a:blipFill>
          </p:spPr>
        </p:sp>
        <p:sp>
          <p:nvSpPr>
            <p:cNvPr name="Freeform 28" id="28"/>
            <p:cNvSpPr/>
            <p:nvPr/>
          </p:nvSpPr>
          <p:spPr>
            <a:xfrm flipH="false" flipV="false" rot="0">
              <a:off x="164036" y="6166088"/>
              <a:ext cx="906697" cy="948519"/>
            </a:xfrm>
            <a:custGeom>
              <a:avLst/>
              <a:gdLst/>
              <a:ahLst/>
              <a:cxnLst/>
              <a:rect r="r" b="b" t="t" l="l"/>
              <a:pathLst>
                <a:path h="948519" w="906697">
                  <a:moveTo>
                    <a:pt x="0" y="0"/>
                  </a:moveTo>
                  <a:lnTo>
                    <a:pt x="906697" y="0"/>
                  </a:lnTo>
                  <a:lnTo>
                    <a:pt x="906697" y="948520"/>
                  </a:lnTo>
                  <a:lnTo>
                    <a:pt x="0" y="948520"/>
                  </a:lnTo>
                  <a:lnTo>
                    <a:pt x="0" y="0"/>
                  </a:lnTo>
                  <a:close/>
                </a:path>
              </a:pathLst>
            </a:custGeom>
            <a:blipFill>
              <a:blip r:embed="rId7"/>
              <a:stretch>
                <a:fillRect l="0" t="0" r="-187836" b="-3179"/>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2501825" y="3600450"/>
            <a:ext cx="14757475" cy="5128973"/>
            <a:chOff x="0" y="0"/>
            <a:chExt cx="3886742" cy="1350841"/>
          </a:xfrm>
        </p:grpSpPr>
        <p:sp>
          <p:nvSpPr>
            <p:cNvPr name="Freeform 9" id="9"/>
            <p:cNvSpPr/>
            <p:nvPr/>
          </p:nvSpPr>
          <p:spPr>
            <a:xfrm flipH="false" flipV="false" rot="0">
              <a:off x="0" y="0"/>
              <a:ext cx="3886742" cy="1350841"/>
            </a:xfrm>
            <a:custGeom>
              <a:avLst/>
              <a:gdLst/>
              <a:ahLst/>
              <a:cxnLst/>
              <a:rect r="r" b="b" t="t" l="l"/>
              <a:pathLst>
                <a:path h="1350841" w="3886742">
                  <a:moveTo>
                    <a:pt x="0" y="0"/>
                  </a:moveTo>
                  <a:lnTo>
                    <a:pt x="3886742" y="0"/>
                  </a:lnTo>
                  <a:lnTo>
                    <a:pt x="3886742" y="1350841"/>
                  </a:lnTo>
                  <a:lnTo>
                    <a:pt x="0" y="1350841"/>
                  </a:lnTo>
                  <a:close/>
                </a:path>
              </a:pathLst>
            </a:custGeom>
            <a:solidFill>
              <a:srgbClr val="ECEAE0">
                <a:alpha val="49804"/>
              </a:srgbClr>
            </a:solidFill>
          </p:spPr>
        </p:sp>
        <p:sp>
          <p:nvSpPr>
            <p:cNvPr name="TextBox 10" id="10"/>
            <p:cNvSpPr txBox="true"/>
            <p:nvPr/>
          </p:nvSpPr>
          <p:spPr>
            <a:xfrm>
              <a:off x="0" y="-76200"/>
              <a:ext cx="3886742" cy="1427041"/>
            </a:xfrm>
            <a:prstGeom prst="rect">
              <a:avLst/>
            </a:prstGeom>
          </p:spPr>
          <p:txBody>
            <a:bodyPr anchor="ctr" rtlCol="false" tIns="50800" lIns="50800" bIns="50800" rIns="50800"/>
            <a:lstStyle/>
            <a:p>
              <a:pPr algn="ctr">
                <a:lnSpc>
                  <a:spcPts val="6299"/>
                </a:lnSpc>
              </a:pPr>
            </a:p>
          </p:txBody>
        </p:sp>
      </p:grpSp>
      <p:sp>
        <p:nvSpPr>
          <p:cNvPr name="TextBox 11" id="11"/>
          <p:cNvSpPr txBox="true"/>
          <p:nvPr/>
        </p:nvSpPr>
        <p:spPr>
          <a:xfrm rot="0">
            <a:off x="2743089" y="3787422"/>
            <a:ext cx="13782607" cy="27432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While still high confidence in employment opportunities took a large hit from last year. What could be done to address this negative shift?</a:t>
            </a:r>
          </a:p>
        </p:txBody>
      </p:sp>
      <p:sp>
        <p:nvSpPr>
          <p:cNvPr name="TextBox 12" id="12"/>
          <p:cNvSpPr txBox="true"/>
          <p:nvPr/>
        </p:nvSpPr>
        <p:spPr>
          <a:xfrm rot="0">
            <a:off x="2743089" y="7047264"/>
            <a:ext cx="13782607"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could be squelching future optimism?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8872508"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1028700" y="3882866"/>
            <a:ext cx="7927500" cy="4873448"/>
            <a:chOff x="0" y="0"/>
            <a:chExt cx="10570000" cy="6497931"/>
          </a:xfrm>
        </p:grpSpPr>
        <p:grpSp>
          <p:nvGrpSpPr>
            <p:cNvPr name="Group 9" id="9"/>
            <p:cNvGrpSpPr/>
            <p:nvPr/>
          </p:nvGrpSpPr>
          <p:grpSpPr>
            <a:xfrm rot="0">
              <a:off x="0" y="0"/>
              <a:ext cx="10570000" cy="615600"/>
              <a:chOff x="0" y="0"/>
              <a:chExt cx="10570000" cy="615600"/>
            </a:xfrm>
          </p:grpSpPr>
          <p:sp>
            <p:nvSpPr>
              <p:cNvPr name="Freeform 10" id="10"/>
              <p:cNvSpPr/>
              <p:nvPr/>
            </p:nvSpPr>
            <p:spPr>
              <a:xfrm flipH="false" flipV="false" rot="0">
                <a:off x="0" y="0"/>
                <a:ext cx="10569956" cy="615569"/>
              </a:xfrm>
              <a:custGeom>
                <a:avLst/>
                <a:gdLst/>
                <a:ahLst/>
                <a:cxnLst/>
                <a:rect r="r" b="b" t="t" l="l"/>
                <a:pathLst>
                  <a:path h="615569" w="10569956">
                    <a:moveTo>
                      <a:pt x="0" y="0"/>
                    </a:moveTo>
                    <a:lnTo>
                      <a:pt x="10569956" y="0"/>
                    </a:lnTo>
                    <a:lnTo>
                      <a:pt x="10569956" y="615569"/>
                    </a:lnTo>
                    <a:lnTo>
                      <a:pt x="0" y="615569"/>
                    </a:lnTo>
                    <a:close/>
                  </a:path>
                </a:pathLst>
              </a:custGeom>
              <a:solidFill>
                <a:srgbClr val="EDEFF1"/>
              </a:solidFill>
            </p:spPr>
          </p:sp>
          <p:sp>
            <p:nvSpPr>
              <p:cNvPr name="TextBox 11" id="11"/>
              <p:cNvSpPr txBox="true"/>
              <p:nvPr/>
            </p:nvSpPr>
            <p:spPr>
              <a:xfrm>
                <a:off x="0" y="0"/>
                <a:ext cx="10570000" cy="615600"/>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How do our residents view our community?</a:t>
                </a:r>
              </a:p>
            </p:txBody>
          </p:sp>
        </p:grpSp>
        <p:sp>
          <p:nvSpPr>
            <p:cNvPr name="Freeform 12" id="12"/>
            <p:cNvSpPr/>
            <p:nvPr/>
          </p:nvSpPr>
          <p:spPr>
            <a:xfrm flipH="false" flipV="false" rot="5400000">
              <a:off x="2354500" y="-740687"/>
              <a:ext cx="5799135" cy="8678101"/>
            </a:xfrm>
            <a:custGeom>
              <a:avLst/>
              <a:gdLst/>
              <a:ahLst/>
              <a:cxnLst/>
              <a:rect r="r" b="b" t="t" l="l"/>
              <a:pathLst>
                <a:path h="8678101" w="5799135">
                  <a:moveTo>
                    <a:pt x="0" y="0"/>
                  </a:moveTo>
                  <a:lnTo>
                    <a:pt x="5799135" y="0"/>
                  </a:lnTo>
                  <a:lnTo>
                    <a:pt x="5799135" y="8678102"/>
                  </a:lnTo>
                  <a:lnTo>
                    <a:pt x="0" y="8678102"/>
                  </a:lnTo>
                  <a:lnTo>
                    <a:pt x="0" y="0"/>
                  </a:lnTo>
                  <a:close/>
                </a:path>
              </a:pathLst>
            </a:custGeom>
            <a:blipFill>
              <a:blip r:embed="rId5"/>
              <a:stretch>
                <a:fillRect l="0" t="0" r="0" b="0"/>
              </a:stretch>
            </a:blipFill>
          </p:spPr>
        </p:sp>
      </p:grpSp>
      <p:grpSp>
        <p:nvGrpSpPr>
          <p:cNvPr name="Group 13" id="13"/>
          <p:cNvGrpSpPr/>
          <p:nvPr/>
        </p:nvGrpSpPr>
        <p:grpSpPr>
          <a:xfrm rot="0">
            <a:off x="9384300" y="3882866"/>
            <a:ext cx="7875000" cy="461700"/>
            <a:chOff x="0" y="0"/>
            <a:chExt cx="10500000" cy="615600"/>
          </a:xfrm>
        </p:grpSpPr>
        <p:sp>
          <p:nvSpPr>
            <p:cNvPr name="Freeform 14" id="14"/>
            <p:cNvSpPr/>
            <p:nvPr/>
          </p:nvSpPr>
          <p:spPr>
            <a:xfrm flipH="false" flipV="false" rot="0">
              <a:off x="0" y="0"/>
              <a:ext cx="10499979" cy="615569"/>
            </a:xfrm>
            <a:custGeom>
              <a:avLst/>
              <a:gdLst/>
              <a:ahLst/>
              <a:cxnLst/>
              <a:rect r="r" b="b" t="t" l="l"/>
              <a:pathLst>
                <a:path h="615569" w="10499979">
                  <a:moveTo>
                    <a:pt x="0" y="0"/>
                  </a:moveTo>
                  <a:lnTo>
                    <a:pt x="10499979" y="0"/>
                  </a:lnTo>
                  <a:lnTo>
                    <a:pt x="10499979" y="615569"/>
                  </a:lnTo>
                  <a:lnTo>
                    <a:pt x="0" y="615569"/>
                  </a:lnTo>
                  <a:close/>
                </a:path>
              </a:pathLst>
            </a:custGeom>
            <a:solidFill>
              <a:srgbClr val="EDEFF1"/>
            </a:solidFill>
          </p:spPr>
        </p:sp>
        <p:sp>
          <p:nvSpPr>
            <p:cNvPr name="TextBox 15" id="15"/>
            <p:cNvSpPr txBox="true"/>
            <p:nvPr/>
          </p:nvSpPr>
          <p:spPr>
            <a:xfrm>
              <a:off x="0" y="0"/>
              <a:ext cx="10500000" cy="615600"/>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Year Over Year Change (2023 vs. 2024)</a:t>
              </a:r>
            </a:p>
          </p:txBody>
        </p:sp>
      </p:grpSp>
      <p:sp>
        <p:nvSpPr>
          <p:cNvPr name="Freeform 16" id="16"/>
          <p:cNvSpPr/>
          <p:nvPr/>
        </p:nvSpPr>
        <p:spPr>
          <a:xfrm flipH="false" flipV="false" rot="5400000">
            <a:off x="11064788" y="3641513"/>
            <a:ext cx="4514025" cy="6064075"/>
          </a:xfrm>
          <a:custGeom>
            <a:avLst/>
            <a:gdLst/>
            <a:ahLst/>
            <a:cxnLst/>
            <a:rect r="r" b="b" t="t" l="l"/>
            <a:pathLst>
              <a:path h="6064075" w="4514025">
                <a:moveTo>
                  <a:pt x="0" y="0"/>
                </a:moveTo>
                <a:lnTo>
                  <a:pt x="4514025" y="0"/>
                </a:lnTo>
                <a:lnTo>
                  <a:pt x="4514025" y="6064075"/>
                </a:lnTo>
                <a:lnTo>
                  <a:pt x="0" y="6064075"/>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2501825" y="3600450"/>
            <a:ext cx="14757475" cy="5128973"/>
            <a:chOff x="0" y="0"/>
            <a:chExt cx="3886742" cy="1350841"/>
          </a:xfrm>
        </p:grpSpPr>
        <p:sp>
          <p:nvSpPr>
            <p:cNvPr name="Freeform 9" id="9"/>
            <p:cNvSpPr/>
            <p:nvPr/>
          </p:nvSpPr>
          <p:spPr>
            <a:xfrm flipH="false" flipV="false" rot="0">
              <a:off x="0" y="0"/>
              <a:ext cx="3886742" cy="1350841"/>
            </a:xfrm>
            <a:custGeom>
              <a:avLst/>
              <a:gdLst/>
              <a:ahLst/>
              <a:cxnLst/>
              <a:rect r="r" b="b" t="t" l="l"/>
              <a:pathLst>
                <a:path h="1350841" w="3886742">
                  <a:moveTo>
                    <a:pt x="0" y="0"/>
                  </a:moveTo>
                  <a:lnTo>
                    <a:pt x="3886742" y="0"/>
                  </a:lnTo>
                  <a:lnTo>
                    <a:pt x="3886742" y="1350841"/>
                  </a:lnTo>
                  <a:lnTo>
                    <a:pt x="0" y="1350841"/>
                  </a:lnTo>
                  <a:close/>
                </a:path>
              </a:pathLst>
            </a:custGeom>
            <a:solidFill>
              <a:srgbClr val="ECEAE0">
                <a:alpha val="49804"/>
              </a:srgbClr>
            </a:solidFill>
          </p:spPr>
        </p:sp>
        <p:sp>
          <p:nvSpPr>
            <p:cNvPr name="TextBox 10" id="10"/>
            <p:cNvSpPr txBox="true"/>
            <p:nvPr/>
          </p:nvSpPr>
          <p:spPr>
            <a:xfrm>
              <a:off x="0" y="-76200"/>
              <a:ext cx="3886742" cy="1427041"/>
            </a:xfrm>
            <a:prstGeom prst="rect">
              <a:avLst/>
            </a:prstGeom>
          </p:spPr>
          <p:txBody>
            <a:bodyPr anchor="ctr" rtlCol="false" tIns="50800" lIns="50800" bIns="50800" rIns="50800"/>
            <a:lstStyle/>
            <a:p>
              <a:pPr algn="ctr">
                <a:lnSpc>
                  <a:spcPts val="6299"/>
                </a:lnSpc>
              </a:pPr>
            </a:p>
          </p:txBody>
        </p:sp>
      </p:grpSp>
      <p:sp>
        <p:nvSpPr>
          <p:cNvPr name="TextBox 11" id="11"/>
          <p:cNvSpPr txBox="true"/>
          <p:nvPr/>
        </p:nvSpPr>
        <p:spPr>
          <a:xfrm rot="0">
            <a:off x="2989259" y="3787171"/>
            <a:ext cx="13782607"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steps could be taken to work on access and the proception of fairness? </a:t>
            </a:r>
          </a:p>
        </p:txBody>
      </p:sp>
      <p:sp>
        <p:nvSpPr>
          <p:cNvPr name="TextBox 12" id="12"/>
          <p:cNvSpPr txBox="true"/>
          <p:nvPr/>
        </p:nvSpPr>
        <p:spPr>
          <a:xfrm rot="0">
            <a:off x="2989259" y="6292497"/>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specific actions can local leaders take to improve communication and transparency with residents?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566199" y="515352"/>
            <a:ext cx="17155603" cy="1452292"/>
            <a:chOff x="0" y="0"/>
            <a:chExt cx="22874137" cy="1936390"/>
          </a:xfrm>
        </p:grpSpPr>
        <p:sp>
          <p:nvSpPr>
            <p:cNvPr name="Freeform 5" id="5" descr="Logo"/>
            <p:cNvSpPr/>
            <p:nvPr/>
          </p:nvSpPr>
          <p:spPr>
            <a:xfrm flipH="false" flipV="false" rot="0">
              <a:off x="4811971" y="0"/>
              <a:ext cx="5534447" cy="1371342"/>
            </a:xfrm>
            <a:custGeom>
              <a:avLst/>
              <a:gdLst/>
              <a:ahLst/>
              <a:cxnLst/>
              <a:rect r="r" b="b" t="t" l="l"/>
              <a:pathLst>
                <a:path h="1371342" w="5534447">
                  <a:moveTo>
                    <a:pt x="0" y="0"/>
                  </a:moveTo>
                  <a:lnTo>
                    <a:pt x="5534447" y="0"/>
                  </a:lnTo>
                  <a:lnTo>
                    <a:pt x="5534447" y="1371342"/>
                  </a:lnTo>
                  <a:lnTo>
                    <a:pt x="0" y="1371342"/>
                  </a:lnTo>
                  <a:lnTo>
                    <a:pt x="0" y="0"/>
                  </a:lnTo>
                  <a:close/>
                </a:path>
              </a:pathLst>
            </a:custGeom>
            <a:blipFill>
              <a:blip r:embed="rId3"/>
              <a:stretch>
                <a:fillRect l="0" t="0" r="-452" b="0"/>
              </a:stretch>
            </a:blipFill>
          </p:spPr>
        </p:sp>
        <p:sp>
          <p:nvSpPr>
            <p:cNvPr name="Freeform 6" id="6"/>
            <p:cNvSpPr/>
            <p:nvPr/>
          </p:nvSpPr>
          <p:spPr>
            <a:xfrm flipH="false" flipV="false" rot="0">
              <a:off x="0" y="22"/>
              <a:ext cx="3565689" cy="1936367"/>
            </a:xfrm>
            <a:custGeom>
              <a:avLst/>
              <a:gdLst/>
              <a:ahLst/>
              <a:cxnLst/>
              <a:rect r="r" b="b" t="t" l="l"/>
              <a:pathLst>
                <a:path h="1936367" w="3565689">
                  <a:moveTo>
                    <a:pt x="0" y="0"/>
                  </a:moveTo>
                  <a:lnTo>
                    <a:pt x="3565689" y="0"/>
                  </a:lnTo>
                  <a:lnTo>
                    <a:pt x="3565689" y="1936368"/>
                  </a:lnTo>
                  <a:lnTo>
                    <a:pt x="0" y="1936368"/>
                  </a:lnTo>
                  <a:lnTo>
                    <a:pt x="0" y="0"/>
                  </a:lnTo>
                  <a:close/>
                </a:path>
              </a:pathLst>
            </a:custGeom>
            <a:blipFill>
              <a:blip r:embed="rId4"/>
              <a:stretch>
                <a:fillRect l="0" t="0" r="0" b="-121"/>
              </a:stretch>
            </a:blipFill>
          </p:spPr>
        </p:sp>
        <p:sp>
          <p:nvSpPr>
            <p:cNvPr name="TextBox 7" id="7"/>
            <p:cNvSpPr txBox="true"/>
            <p:nvPr/>
          </p:nvSpPr>
          <p:spPr>
            <a:xfrm rot="0">
              <a:off x="13034051" y="46222"/>
              <a:ext cx="9840085" cy="1278900"/>
            </a:xfrm>
            <a:prstGeom prst="rect">
              <a:avLst/>
            </a:prstGeom>
          </p:spPr>
          <p:txBody>
            <a:bodyPr anchor="t" rtlCol="false" tIns="0" lIns="0" bIns="0" rIns="0">
              <a:spAutoFit/>
            </a:bodyPr>
            <a:lstStyle/>
            <a:p>
              <a:pPr algn="r">
                <a:lnSpc>
                  <a:spcPts val="3278"/>
                </a:lnSpc>
              </a:pPr>
              <a:r>
                <a:rPr lang="en-US" sz="2732">
                  <a:solidFill>
                    <a:srgbClr val="2E2920"/>
                  </a:solidFill>
                  <a:latin typeface="Montserrat Medium"/>
                  <a:ea typeface="Montserrat Medium"/>
                  <a:cs typeface="Montserrat Medium"/>
                  <a:sym typeface="Montserrat Medium"/>
                </a:rPr>
                <a:t>Community Benchmarking Report</a:t>
              </a:r>
            </a:p>
            <a:p>
              <a:pPr algn="r">
                <a:lnSpc>
                  <a:spcPts val="2550"/>
                </a:lnSpc>
              </a:pPr>
            </a:p>
            <a:p>
              <a:pPr algn="r">
                <a:lnSpc>
                  <a:spcPts val="3278"/>
                </a:lnSpc>
              </a:pPr>
              <a:r>
                <a:rPr lang="en-US" sz="2732">
                  <a:solidFill>
                    <a:srgbClr val="476372"/>
                  </a:solidFill>
                  <a:latin typeface="Montserrat"/>
                  <a:ea typeface="Montserrat"/>
                  <a:cs typeface="Montserrat"/>
                  <a:sym typeface="Montserrat"/>
                </a:rPr>
                <a:t>McPherson &amp; Surrounding Areas  |  2024</a:t>
              </a:r>
            </a:p>
          </p:txBody>
        </p:sp>
      </p:grpSp>
      <p:grpSp>
        <p:nvGrpSpPr>
          <p:cNvPr name="Group 8" id="8"/>
          <p:cNvGrpSpPr/>
          <p:nvPr/>
        </p:nvGrpSpPr>
        <p:grpSpPr>
          <a:xfrm rot="0">
            <a:off x="2047651" y="3250851"/>
            <a:ext cx="14192697" cy="6559247"/>
            <a:chOff x="0" y="0"/>
            <a:chExt cx="18923596" cy="8745662"/>
          </a:xfrm>
        </p:grpSpPr>
        <p:grpSp>
          <p:nvGrpSpPr>
            <p:cNvPr name="Group 9" id="9"/>
            <p:cNvGrpSpPr/>
            <p:nvPr/>
          </p:nvGrpSpPr>
          <p:grpSpPr>
            <a:xfrm rot="0">
              <a:off x="0" y="13087"/>
              <a:ext cx="9828502" cy="8719401"/>
              <a:chOff x="0" y="0"/>
              <a:chExt cx="8035742" cy="7128945"/>
            </a:xfrm>
          </p:grpSpPr>
          <p:sp>
            <p:nvSpPr>
              <p:cNvPr name="Freeform 10" id="10"/>
              <p:cNvSpPr/>
              <p:nvPr/>
            </p:nvSpPr>
            <p:spPr>
              <a:xfrm flipH="false" flipV="false" rot="0">
                <a:off x="0" y="0"/>
                <a:ext cx="8034655" cy="7125462"/>
              </a:xfrm>
              <a:custGeom>
                <a:avLst/>
                <a:gdLst/>
                <a:ahLst/>
                <a:cxnLst/>
                <a:rect r="r" b="b" t="t" l="l"/>
                <a:pathLst>
                  <a:path h="7125462" w="8034655">
                    <a:moveTo>
                      <a:pt x="6350" y="0"/>
                    </a:moveTo>
                    <a:lnTo>
                      <a:pt x="8028305" y="0"/>
                    </a:lnTo>
                    <a:cubicBezTo>
                      <a:pt x="8031862" y="0"/>
                      <a:pt x="8034655" y="2794"/>
                      <a:pt x="8034655" y="6350"/>
                    </a:cubicBezTo>
                    <a:lnTo>
                      <a:pt x="8034655" y="7119112"/>
                    </a:lnTo>
                    <a:cubicBezTo>
                      <a:pt x="8034655" y="7122668"/>
                      <a:pt x="8031862" y="7125462"/>
                      <a:pt x="8028305" y="7125462"/>
                    </a:cubicBezTo>
                    <a:lnTo>
                      <a:pt x="6350" y="7125462"/>
                    </a:lnTo>
                    <a:cubicBezTo>
                      <a:pt x="2794" y="7125462"/>
                      <a:pt x="0" y="7122668"/>
                      <a:pt x="0" y="7119112"/>
                    </a:cubicBezTo>
                    <a:lnTo>
                      <a:pt x="0" y="6350"/>
                    </a:lnTo>
                    <a:cubicBezTo>
                      <a:pt x="0" y="2794"/>
                      <a:pt x="2794" y="0"/>
                      <a:pt x="6350" y="0"/>
                    </a:cubicBezTo>
                    <a:moveTo>
                      <a:pt x="6350" y="12700"/>
                    </a:moveTo>
                    <a:lnTo>
                      <a:pt x="6350" y="6350"/>
                    </a:lnTo>
                    <a:lnTo>
                      <a:pt x="12700" y="6350"/>
                    </a:lnTo>
                    <a:lnTo>
                      <a:pt x="12700" y="7119112"/>
                    </a:lnTo>
                    <a:lnTo>
                      <a:pt x="6350" y="7119112"/>
                    </a:lnTo>
                    <a:lnTo>
                      <a:pt x="6350" y="7112762"/>
                    </a:lnTo>
                    <a:lnTo>
                      <a:pt x="8028305" y="7112762"/>
                    </a:lnTo>
                    <a:lnTo>
                      <a:pt x="8028305" y="7119112"/>
                    </a:lnTo>
                    <a:lnTo>
                      <a:pt x="8021955" y="7119112"/>
                    </a:lnTo>
                    <a:lnTo>
                      <a:pt x="8021955" y="6350"/>
                    </a:lnTo>
                    <a:lnTo>
                      <a:pt x="8028305" y="6350"/>
                    </a:lnTo>
                    <a:lnTo>
                      <a:pt x="8028305" y="12700"/>
                    </a:lnTo>
                    <a:lnTo>
                      <a:pt x="6350" y="12700"/>
                    </a:lnTo>
                    <a:close/>
                  </a:path>
                </a:pathLst>
              </a:custGeom>
              <a:solidFill>
                <a:srgbClr val="A3B1B8"/>
              </a:solidFill>
            </p:spPr>
          </p:sp>
        </p:grpSp>
        <p:grpSp>
          <p:nvGrpSpPr>
            <p:cNvPr name="Group 11" id="11"/>
            <p:cNvGrpSpPr/>
            <p:nvPr/>
          </p:nvGrpSpPr>
          <p:grpSpPr>
            <a:xfrm rot="0">
              <a:off x="8461" y="22994"/>
              <a:ext cx="9811580" cy="753257"/>
              <a:chOff x="0" y="0"/>
              <a:chExt cx="9811580" cy="753257"/>
            </a:xfrm>
          </p:grpSpPr>
          <p:sp>
            <p:nvSpPr>
              <p:cNvPr name="Freeform 12" id="12"/>
              <p:cNvSpPr/>
              <p:nvPr/>
            </p:nvSpPr>
            <p:spPr>
              <a:xfrm flipH="false" flipV="false" rot="0">
                <a:off x="0" y="0"/>
                <a:ext cx="9811628" cy="753212"/>
              </a:xfrm>
              <a:custGeom>
                <a:avLst/>
                <a:gdLst/>
                <a:ahLst/>
                <a:cxnLst/>
                <a:rect r="r" b="b" t="t" l="l"/>
                <a:pathLst>
                  <a:path h="753212" w="9811628">
                    <a:moveTo>
                      <a:pt x="0" y="0"/>
                    </a:moveTo>
                    <a:lnTo>
                      <a:pt x="9811628" y="0"/>
                    </a:lnTo>
                    <a:lnTo>
                      <a:pt x="9811628" y="753212"/>
                    </a:lnTo>
                    <a:lnTo>
                      <a:pt x="0" y="753212"/>
                    </a:lnTo>
                    <a:close/>
                  </a:path>
                </a:pathLst>
              </a:custGeom>
              <a:solidFill>
                <a:srgbClr val="EDEFF1"/>
              </a:solidFill>
            </p:spPr>
          </p:sp>
          <p:sp>
            <p:nvSpPr>
              <p:cNvPr name="TextBox 13" id="13"/>
              <p:cNvSpPr txBox="true"/>
              <p:nvPr/>
            </p:nvSpPr>
            <p:spPr>
              <a:xfrm>
                <a:off x="0" y="0"/>
                <a:ext cx="9811580" cy="753257"/>
              </a:xfrm>
              <a:prstGeom prst="rect">
                <a:avLst/>
              </a:prstGeom>
            </p:spPr>
            <p:txBody>
              <a:bodyPr anchor="t" rtlCol="false" tIns="41534" lIns="41534" bIns="41534" rIns="41534"/>
              <a:lstStyle/>
              <a:p>
                <a:pPr algn="l">
                  <a:lnSpc>
                    <a:spcPts val="2160"/>
                  </a:lnSpc>
                </a:pPr>
                <a:r>
                  <a:rPr lang="en-US" sz="1800">
                    <a:solidFill>
                      <a:srgbClr val="4B4459"/>
                    </a:solidFill>
                    <a:latin typeface="Montserrat Bold"/>
                    <a:ea typeface="Montserrat Bold"/>
                    <a:cs typeface="Montserrat Bold"/>
                    <a:sym typeface="Montserrat Bold"/>
                  </a:rPr>
                  <a:t>2024 Program Priorities</a:t>
                </a:r>
              </a:p>
            </p:txBody>
          </p:sp>
        </p:grpSp>
        <p:grpSp>
          <p:nvGrpSpPr>
            <p:cNvPr name="Group 14" id="14"/>
            <p:cNvGrpSpPr/>
            <p:nvPr/>
          </p:nvGrpSpPr>
          <p:grpSpPr>
            <a:xfrm rot="0">
              <a:off x="9961027" y="0"/>
              <a:ext cx="8962394" cy="8719401"/>
              <a:chOff x="0" y="0"/>
              <a:chExt cx="7327616" cy="7128945"/>
            </a:xfrm>
          </p:grpSpPr>
          <p:sp>
            <p:nvSpPr>
              <p:cNvPr name="Freeform 15" id="15"/>
              <p:cNvSpPr/>
              <p:nvPr/>
            </p:nvSpPr>
            <p:spPr>
              <a:xfrm flipH="false" flipV="false" rot="0">
                <a:off x="0" y="0"/>
                <a:ext cx="7327646" cy="7125462"/>
              </a:xfrm>
              <a:custGeom>
                <a:avLst/>
                <a:gdLst/>
                <a:ahLst/>
                <a:cxnLst/>
                <a:rect r="r" b="b" t="t" l="l"/>
                <a:pathLst>
                  <a:path h="7125462" w="7327646">
                    <a:moveTo>
                      <a:pt x="6350" y="0"/>
                    </a:moveTo>
                    <a:lnTo>
                      <a:pt x="7321296" y="0"/>
                    </a:lnTo>
                    <a:cubicBezTo>
                      <a:pt x="7324852" y="0"/>
                      <a:pt x="7327646" y="2794"/>
                      <a:pt x="7327646" y="6350"/>
                    </a:cubicBezTo>
                    <a:lnTo>
                      <a:pt x="7327646" y="7119112"/>
                    </a:lnTo>
                    <a:cubicBezTo>
                      <a:pt x="7327646" y="7122668"/>
                      <a:pt x="7324852" y="7125462"/>
                      <a:pt x="7321296" y="7125462"/>
                    </a:cubicBezTo>
                    <a:lnTo>
                      <a:pt x="6350" y="7125462"/>
                    </a:lnTo>
                    <a:cubicBezTo>
                      <a:pt x="2794" y="7125462"/>
                      <a:pt x="0" y="7122668"/>
                      <a:pt x="0" y="7119112"/>
                    </a:cubicBezTo>
                    <a:lnTo>
                      <a:pt x="0" y="6350"/>
                    </a:lnTo>
                    <a:cubicBezTo>
                      <a:pt x="0" y="2794"/>
                      <a:pt x="2794" y="0"/>
                      <a:pt x="6350" y="0"/>
                    </a:cubicBezTo>
                    <a:moveTo>
                      <a:pt x="6350" y="12700"/>
                    </a:moveTo>
                    <a:lnTo>
                      <a:pt x="6350" y="6350"/>
                    </a:lnTo>
                    <a:lnTo>
                      <a:pt x="12700" y="6350"/>
                    </a:lnTo>
                    <a:lnTo>
                      <a:pt x="12700" y="7119112"/>
                    </a:lnTo>
                    <a:lnTo>
                      <a:pt x="6350" y="7119112"/>
                    </a:lnTo>
                    <a:lnTo>
                      <a:pt x="6350" y="7112762"/>
                    </a:lnTo>
                    <a:lnTo>
                      <a:pt x="7321296" y="7112762"/>
                    </a:lnTo>
                    <a:lnTo>
                      <a:pt x="7321296" y="7119112"/>
                    </a:lnTo>
                    <a:lnTo>
                      <a:pt x="7314946" y="7119112"/>
                    </a:lnTo>
                    <a:lnTo>
                      <a:pt x="7314946" y="6350"/>
                    </a:lnTo>
                    <a:lnTo>
                      <a:pt x="7321296" y="6350"/>
                    </a:lnTo>
                    <a:lnTo>
                      <a:pt x="7321296" y="12700"/>
                    </a:lnTo>
                    <a:lnTo>
                      <a:pt x="6350" y="12700"/>
                    </a:lnTo>
                    <a:close/>
                  </a:path>
                </a:pathLst>
              </a:custGeom>
              <a:solidFill>
                <a:srgbClr val="A3B1B8"/>
              </a:solidFill>
            </p:spPr>
          </p:sp>
        </p:grpSp>
        <p:grpSp>
          <p:nvGrpSpPr>
            <p:cNvPr name="Group 16" id="16"/>
            <p:cNvGrpSpPr/>
            <p:nvPr/>
          </p:nvGrpSpPr>
          <p:grpSpPr>
            <a:xfrm rot="0">
              <a:off x="9968742" y="9907"/>
              <a:ext cx="8946964" cy="753257"/>
              <a:chOff x="0" y="0"/>
              <a:chExt cx="8946964" cy="753257"/>
            </a:xfrm>
          </p:grpSpPr>
          <p:sp>
            <p:nvSpPr>
              <p:cNvPr name="Freeform 17" id="17"/>
              <p:cNvSpPr/>
              <p:nvPr/>
            </p:nvSpPr>
            <p:spPr>
              <a:xfrm flipH="false" flipV="false" rot="0">
                <a:off x="0" y="0"/>
                <a:ext cx="8946897" cy="753212"/>
              </a:xfrm>
              <a:custGeom>
                <a:avLst/>
                <a:gdLst/>
                <a:ahLst/>
                <a:cxnLst/>
                <a:rect r="r" b="b" t="t" l="l"/>
                <a:pathLst>
                  <a:path h="753212" w="8946897">
                    <a:moveTo>
                      <a:pt x="0" y="0"/>
                    </a:moveTo>
                    <a:lnTo>
                      <a:pt x="8946897" y="0"/>
                    </a:lnTo>
                    <a:lnTo>
                      <a:pt x="8946897" y="753212"/>
                    </a:lnTo>
                    <a:lnTo>
                      <a:pt x="0" y="753212"/>
                    </a:lnTo>
                    <a:close/>
                  </a:path>
                </a:pathLst>
              </a:custGeom>
              <a:solidFill>
                <a:srgbClr val="EDEFF1"/>
              </a:solidFill>
            </p:spPr>
          </p:sp>
          <p:sp>
            <p:nvSpPr>
              <p:cNvPr name="TextBox 18" id="18"/>
              <p:cNvSpPr txBox="true"/>
              <p:nvPr/>
            </p:nvSpPr>
            <p:spPr>
              <a:xfrm>
                <a:off x="0" y="0"/>
                <a:ext cx="8946964" cy="753257"/>
              </a:xfrm>
              <a:prstGeom prst="rect">
                <a:avLst/>
              </a:prstGeom>
            </p:spPr>
            <p:txBody>
              <a:bodyPr anchor="t" rtlCol="false" tIns="41534" lIns="41534" bIns="41534" rIns="41534"/>
              <a:lstStyle/>
              <a:p>
                <a:pPr algn="l">
                  <a:lnSpc>
                    <a:spcPts val="2160"/>
                  </a:lnSpc>
                </a:pPr>
                <a:r>
                  <a:rPr lang="en-US" sz="1800">
                    <a:solidFill>
                      <a:srgbClr val="4B4459"/>
                    </a:solidFill>
                    <a:latin typeface="Montserrat Bold"/>
                    <a:ea typeface="Montserrat Bold"/>
                    <a:cs typeface="Montserrat Bold"/>
                    <a:sym typeface="Montserrat Bold"/>
                  </a:rPr>
                  <a:t>Priority Shift (2023 vs 2024)</a:t>
                </a:r>
              </a:p>
            </p:txBody>
          </p:sp>
        </p:grpSp>
        <p:grpSp>
          <p:nvGrpSpPr>
            <p:cNvPr name="Group 19" id="19"/>
            <p:cNvGrpSpPr/>
            <p:nvPr/>
          </p:nvGrpSpPr>
          <p:grpSpPr>
            <a:xfrm rot="0">
              <a:off x="9960855" y="8325528"/>
              <a:ext cx="8962742" cy="420134"/>
              <a:chOff x="0" y="0"/>
              <a:chExt cx="8962742" cy="420134"/>
            </a:xfrm>
          </p:grpSpPr>
          <p:sp>
            <p:nvSpPr>
              <p:cNvPr name="Freeform 20" id="20"/>
              <p:cNvSpPr/>
              <p:nvPr/>
            </p:nvSpPr>
            <p:spPr>
              <a:xfrm flipH="false" flipV="false" rot="0">
                <a:off x="7767" y="7767"/>
                <a:ext cx="8947208" cy="404644"/>
              </a:xfrm>
              <a:custGeom>
                <a:avLst/>
                <a:gdLst/>
                <a:ahLst/>
                <a:cxnLst/>
                <a:rect r="r" b="b" t="t" l="l"/>
                <a:pathLst>
                  <a:path h="404644" w="8947208">
                    <a:moveTo>
                      <a:pt x="0" y="0"/>
                    </a:moveTo>
                    <a:lnTo>
                      <a:pt x="8947208" y="0"/>
                    </a:lnTo>
                    <a:lnTo>
                      <a:pt x="8947208" y="404643"/>
                    </a:lnTo>
                    <a:lnTo>
                      <a:pt x="0" y="404643"/>
                    </a:lnTo>
                    <a:close/>
                  </a:path>
                </a:pathLst>
              </a:custGeom>
              <a:solidFill>
                <a:srgbClr val="FDD695"/>
              </a:solidFill>
            </p:spPr>
          </p:sp>
          <p:sp>
            <p:nvSpPr>
              <p:cNvPr name="Freeform 21" id="21"/>
              <p:cNvSpPr/>
              <p:nvPr/>
            </p:nvSpPr>
            <p:spPr>
              <a:xfrm flipH="false" flipV="false" rot="0">
                <a:off x="0" y="0"/>
                <a:ext cx="8962741" cy="420169"/>
              </a:xfrm>
              <a:custGeom>
                <a:avLst/>
                <a:gdLst/>
                <a:ahLst/>
                <a:cxnLst/>
                <a:rect r="r" b="b" t="t" l="l"/>
                <a:pathLst>
                  <a:path h="420169" w="8962741">
                    <a:moveTo>
                      <a:pt x="7767" y="0"/>
                    </a:moveTo>
                    <a:lnTo>
                      <a:pt x="8954975" y="0"/>
                    </a:lnTo>
                    <a:cubicBezTo>
                      <a:pt x="8959324" y="0"/>
                      <a:pt x="8962741" y="3417"/>
                      <a:pt x="8962741" y="7767"/>
                    </a:cubicBezTo>
                    <a:lnTo>
                      <a:pt x="8962741" y="412410"/>
                    </a:lnTo>
                    <a:cubicBezTo>
                      <a:pt x="8962741" y="416760"/>
                      <a:pt x="8959324" y="420169"/>
                      <a:pt x="8954975" y="420169"/>
                    </a:cubicBezTo>
                    <a:lnTo>
                      <a:pt x="7767" y="420169"/>
                    </a:lnTo>
                    <a:cubicBezTo>
                      <a:pt x="3417" y="420169"/>
                      <a:pt x="0" y="416760"/>
                      <a:pt x="0" y="412410"/>
                    </a:cubicBezTo>
                    <a:lnTo>
                      <a:pt x="0" y="7767"/>
                    </a:lnTo>
                    <a:cubicBezTo>
                      <a:pt x="0" y="3417"/>
                      <a:pt x="3417" y="0"/>
                      <a:pt x="7767" y="0"/>
                    </a:cubicBezTo>
                    <a:moveTo>
                      <a:pt x="7767" y="15533"/>
                    </a:moveTo>
                    <a:lnTo>
                      <a:pt x="7767" y="7767"/>
                    </a:lnTo>
                    <a:lnTo>
                      <a:pt x="15533" y="7767"/>
                    </a:lnTo>
                    <a:lnTo>
                      <a:pt x="15533" y="412410"/>
                    </a:lnTo>
                    <a:lnTo>
                      <a:pt x="7767" y="412410"/>
                    </a:lnTo>
                    <a:lnTo>
                      <a:pt x="7767" y="404644"/>
                    </a:lnTo>
                    <a:lnTo>
                      <a:pt x="8954975" y="404644"/>
                    </a:lnTo>
                    <a:lnTo>
                      <a:pt x="8954975" y="412410"/>
                    </a:lnTo>
                    <a:lnTo>
                      <a:pt x="8947208" y="412410"/>
                    </a:lnTo>
                    <a:lnTo>
                      <a:pt x="8947208" y="7767"/>
                    </a:lnTo>
                    <a:lnTo>
                      <a:pt x="8954975" y="7767"/>
                    </a:lnTo>
                    <a:lnTo>
                      <a:pt x="8954975" y="15533"/>
                    </a:lnTo>
                    <a:lnTo>
                      <a:pt x="7767" y="15533"/>
                    </a:lnTo>
                    <a:close/>
                  </a:path>
                </a:pathLst>
              </a:custGeom>
              <a:solidFill>
                <a:srgbClr val="D8D8D8"/>
              </a:solidFill>
            </p:spPr>
          </p:sp>
          <p:sp>
            <p:nvSpPr>
              <p:cNvPr name="TextBox 22" id="22"/>
              <p:cNvSpPr txBox="true"/>
              <p:nvPr/>
            </p:nvSpPr>
            <p:spPr>
              <a:xfrm>
                <a:off x="0" y="0"/>
                <a:ext cx="8962742" cy="420134"/>
              </a:xfrm>
              <a:prstGeom prst="rect">
                <a:avLst/>
              </a:prstGeom>
            </p:spPr>
            <p:txBody>
              <a:bodyPr anchor="t" rtlCol="false" tIns="41534" lIns="41534" bIns="41534" rIns="41534"/>
              <a:lstStyle/>
              <a:p>
                <a:pPr algn="l">
                  <a:lnSpc>
                    <a:spcPts val="1439"/>
                  </a:lnSpc>
                </a:pPr>
                <a:r>
                  <a:rPr lang="en-US" sz="1199">
                    <a:solidFill>
                      <a:srgbClr val="000000"/>
                    </a:solidFill>
                    <a:latin typeface="Montserrat"/>
                    <a:ea typeface="Montserrat"/>
                    <a:cs typeface="Montserrat"/>
                    <a:sym typeface="Montserrat"/>
                  </a:rPr>
                  <a:t>Public infrastructure remains a top priority year over year</a:t>
                </a:r>
              </a:p>
            </p:txBody>
          </p:sp>
        </p:grpSp>
        <p:grpSp>
          <p:nvGrpSpPr>
            <p:cNvPr name="Group 23" id="23"/>
            <p:cNvGrpSpPr/>
            <p:nvPr/>
          </p:nvGrpSpPr>
          <p:grpSpPr>
            <a:xfrm rot="0">
              <a:off x="637" y="8325528"/>
              <a:ext cx="9827227" cy="420134"/>
              <a:chOff x="0" y="0"/>
              <a:chExt cx="9827227" cy="420134"/>
            </a:xfrm>
          </p:grpSpPr>
          <p:sp>
            <p:nvSpPr>
              <p:cNvPr name="Freeform 24" id="24"/>
              <p:cNvSpPr/>
              <p:nvPr/>
            </p:nvSpPr>
            <p:spPr>
              <a:xfrm flipH="false" flipV="false" rot="0">
                <a:off x="7767" y="7767"/>
                <a:ext cx="9811639" cy="404644"/>
              </a:xfrm>
              <a:custGeom>
                <a:avLst/>
                <a:gdLst/>
                <a:ahLst/>
                <a:cxnLst/>
                <a:rect r="r" b="b" t="t" l="l"/>
                <a:pathLst>
                  <a:path h="404644" w="9811639">
                    <a:moveTo>
                      <a:pt x="0" y="0"/>
                    </a:moveTo>
                    <a:lnTo>
                      <a:pt x="9811639" y="0"/>
                    </a:lnTo>
                    <a:lnTo>
                      <a:pt x="9811639" y="404643"/>
                    </a:lnTo>
                    <a:lnTo>
                      <a:pt x="0" y="404643"/>
                    </a:lnTo>
                    <a:close/>
                  </a:path>
                </a:pathLst>
              </a:custGeom>
              <a:solidFill>
                <a:srgbClr val="FDD695"/>
              </a:solidFill>
            </p:spPr>
          </p:sp>
          <p:sp>
            <p:nvSpPr>
              <p:cNvPr name="Freeform 25" id="25"/>
              <p:cNvSpPr/>
              <p:nvPr/>
            </p:nvSpPr>
            <p:spPr>
              <a:xfrm flipH="false" flipV="false" rot="0">
                <a:off x="0" y="0"/>
                <a:ext cx="9827173" cy="420169"/>
              </a:xfrm>
              <a:custGeom>
                <a:avLst/>
                <a:gdLst/>
                <a:ahLst/>
                <a:cxnLst/>
                <a:rect r="r" b="b" t="t" l="l"/>
                <a:pathLst>
                  <a:path h="420169" w="9827173">
                    <a:moveTo>
                      <a:pt x="7767" y="0"/>
                    </a:moveTo>
                    <a:lnTo>
                      <a:pt x="9819406" y="0"/>
                    </a:lnTo>
                    <a:cubicBezTo>
                      <a:pt x="9823756" y="0"/>
                      <a:pt x="9827173" y="3417"/>
                      <a:pt x="9827173" y="7767"/>
                    </a:cubicBezTo>
                    <a:lnTo>
                      <a:pt x="9827173" y="412410"/>
                    </a:lnTo>
                    <a:cubicBezTo>
                      <a:pt x="9827173" y="416760"/>
                      <a:pt x="9823756" y="420169"/>
                      <a:pt x="9819406" y="420169"/>
                    </a:cubicBezTo>
                    <a:lnTo>
                      <a:pt x="7767" y="420169"/>
                    </a:lnTo>
                    <a:cubicBezTo>
                      <a:pt x="3417" y="420169"/>
                      <a:pt x="0" y="416760"/>
                      <a:pt x="0" y="412410"/>
                    </a:cubicBezTo>
                    <a:lnTo>
                      <a:pt x="0" y="7767"/>
                    </a:lnTo>
                    <a:cubicBezTo>
                      <a:pt x="0" y="3417"/>
                      <a:pt x="3417" y="0"/>
                      <a:pt x="7767" y="0"/>
                    </a:cubicBezTo>
                    <a:moveTo>
                      <a:pt x="7767" y="15533"/>
                    </a:moveTo>
                    <a:lnTo>
                      <a:pt x="7767" y="7767"/>
                    </a:lnTo>
                    <a:lnTo>
                      <a:pt x="15533" y="7767"/>
                    </a:lnTo>
                    <a:lnTo>
                      <a:pt x="15533" y="412410"/>
                    </a:lnTo>
                    <a:lnTo>
                      <a:pt x="7767" y="412410"/>
                    </a:lnTo>
                    <a:lnTo>
                      <a:pt x="7767" y="404644"/>
                    </a:lnTo>
                    <a:lnTo>
                      <a:pt x="9819406" y="404644"/>
                    </a:lnTo>
                    <a:lnTo>
                      <a:pt x="9819406" y="412410"/>
                    </a:lnTo>
                    <a:lnTo>
                      <a:pt x="9811639" y="412410"/>
                    </a:lnTo>
                    <a:lnTo>
                      <a:pt x="9811639" y="7767"/>
                    </a:lnTo>
                    <a:lnTo>
                      <a:pt x="9819406" y="7767"/>
                    </a:lnTo>
                    <a:lnTo>
                      <a:pt x="9819406" y="15533"/>
                    </a:lnTo>
                    <a:lnTo>
                      <a:pt x="7767" y="15533"/>
                    </a:lnTo>
                    <a:close/>
                  </a:path>
                </a:pathLst>
              </a:custGeom>
              <a:solidFill>
                <a:srgbClr val="D8D8D8"/>
              </a:solidFill>
            </p:spPr>
          </p:sp>
          <p:sp>
            <p:nvSpPr>
              <p:cNvPr name="TextBox 26" id="26"/>
              <p:cNvSpPr txBox="true"/>
              <p:nvPr/>
            </p:nvSpPr>
            <p:spPr>
              <a:xfrm>
                <a:off x="0" y="0"/>
                <a:ext cx="9827227" cy="420134"/>
              </a:xfrm>
              <a:prstGeom prst="rect">
                <a:avLst/>
              </a:prstGeom>
            </p:spPr>
            <p:txBody>
              <a:bodyPr anchor="t" rtlCol="false" tIns="41534" lIns="41534" bIns="41534" rIns="41534"/>
              <a:lstStyle/>
              <a:p>
                <a:pPr algn="l">
                  <a:lnSpc>
                    <a:spcPts val="1439"/>
                  </a:lnSpc>
                </a:pPr>
                <a:r>
                  <a:rPr lang="en-US" sz="1199">
                    <a:solidFill>
                      <a:srgbClr val="000000"/>
                    </a:solidFill>
                    <a:latin typeface="Montserrat"/>
                    <a:ea typeface="Montserrat"/>
                    <a:cs typeface="Montserrat"/>
                    <a:sym typeface="Montserrat"/>
                  </a:rPr>
                  <a:t>Each category is well diversified in priority.</a:t>
                </a:r>
              </a:p>
            </p:txBody>
          </p:sp>
        </p:grpSp>
        <p:sp>
          <p:nvSpPr>
            <p:cNvPr name="Freeform 27" id="27"/>
            <p:cNvSpPr/>
            <p:nvPr/>
          </p:nvSpPr>
          <p:spPr>
            <a:xfrm flipH="false" flipV="false" rot="5400000">
              <a:off x="1194320" y="180146"/>
              <a:ext cx="7439862" cy="8746170"/>
            </a:xfrm>
            <a:custGeom>
              <a:avLst/>
              <a:gdLst/>
              <a:ahLst/>
              <a:cxnLst/>
              <a:rect r="r" b="b" t="t" l="l"/>
              <a:pathLst>
                <a:path h="8746170" w="7439862">
                  <a:moveTo>
                    <a:pt x="0" y="0"/>
                  </a:moveTo>
                  <a:lnTo>
                    <a:pt x="7439862" y="0"/>
                  </a:lnTo>
                  <a:lnTo>
                    <a:pt x="7439862" y="8746170"/>
                  </a:lnTo>
                  <a:lnTo>
                    <a:pt x="0" y="8746170"/>
                  </a:lnTo>
                  <a:lnTo>
                    <a:pt x="0" y="0"/>
                  </a:lnTo>
                  <a:close/>
                </a:path>
              </a:pathLst>
            </a:custGeom>
            <a:blipFill>
              <a:blip r:embed="rId5"/>
              <a:stretch>
                <a:fillRect l="0" t="0" r="0" b="0"/>
              </a:stretch>
            </a:blipFill>
          </p:spPr>
        </p:sp>
        <p:sp>
          <p:nvSpPr>
            <p:cNvPr name="Freeform 28" id="28"/>
            <p:cNvSpPr/>
            <p:nvPr/>
          </p:nvSpPr>
          <p:spPr>
            <a:xfrm flipH="false" flipV="false" rot="5400000">
              <a:off x="10896524" y="-11577"/>
              <a:ext cx="7091401" cy="8769694"/>
            </a:xfrm>
            <a:custGeom>
              <a:avLst/>
              <a:gdLst/>
              <a:ahLst/>
              <a:cxnLst/>
              <a:rect r="r" b="b" t="t" l="l"/>
              <a:pathLst>
                <a:path h="8769694" w="7091401">
                  <a:moveTo>
                    <a:pt x="0" y="0"/>
                  </a:moveTo>
                  <a:lnTo>
                    <a:pt x="7091401" y="0"/>
                  </a:lnTo>
                  <a:lnTo>
                    <a:pt x="7091401" y="8769694"/>
                  </a:lnTo>
                  <a:lnTo>
                    <a:pt x="0" y="8769694"/>
                  </a:lnTo>
                  <a:lnTo>
                    <a:pt x="0" y="0"/>
                  </a:lnTo>
                  <a:close/>
                </a:path>
              </a:pathLst>
            </a:custGeom>
            <a:blipFill>
              <a:blip r:embed="rId6"/>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DAGL5CW6M-w</dc:identifier>
  <dcterms:modified xsi:type="dcterms:W3CDTF">2011-08-01T06:04:30Z</dcterms:modified>
  <cp:revision>1</cp:revision>
  <dc:title>County 2024 -McPherson Benchmarking Report - McPhersonCO (Presentation)</dc:title>
</cp:coreProperties>
</file>