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0287000" cx="18288000"/>
  <p:notesSz cx="6858000" cy="9144000"/>
  <p:embeddedFontLst>
    <p:embeddedFont>
      <p:font typeface="Montserrat SemiBold"/>
      <p:regular r:id="rId18"/>
      <p:bold r:id="rId19"/>
      <p:italic r:id="rId20"/>
      <p:boldItalic r:id="rId21"/>
    </p:embeddedFont>
    <p:embeddedFont>
      <p:font typeface="Montserrat"/>
      <p:bold r:id="rId22"/>
      <p:boldItalic r:id="rId23"/>
    </p:embeddedFont>
    <p:embeddedFont>
      <p:font typeface="Montserrat Black"/>
      <p:bold r:id="rId24"/>
      <p:boldItalic r:id="rId25"/>
    </p:embeddedFont>
    <p:embeddedFont>
      <p:font typeface="Montserrat Medium"/>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0" roundtripDataSignature="AMtx7mgzxcTugBG3x9tnOQYpD332+EAV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italic.fntdata"/><Relationship Id="rId22" Type="http://schemas.openxmlformats.org/officeDocument/2006/relationships/font" Target="fonts/Montserrat-bold.fntdata"/><Relationship Id="rId21" Type="http://schemas.openxmlformats.org/officeDocument/2006/relationships/font" Target="fonts/MontserratSemiBold-boldItalic.fntdata"/><Relationship Id="rId24" Type="http://schemas.openxmlformats.org/officeDocument/2006/relationships/font" Target="fonts/MontserratBlack-bold.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regular.fntdata"/><Relationship Id="rId25" Type="http://schemas.openxmlformats.org/officeDocument/2006/relationships/font" Target="fonts/MontserratBlack-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SemiBold-bold.fntdata"/><Relationship Id="rId1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9.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29.png"/><Relationship Id="rId9" Type="http://schemas.openxmlformats.org/officeDocument/2006/relationships/image" Target="../media/image1.png"/><Relationship Id="rId5" Type="http://schemas.openxmlformats.org/officeDocument/2006/relationships/image" Target="../media/image26.png"/><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5.png"/><Relationship Id="rId13" Type="http://schemas.openxmlformats.org/officeDocument/2006/relationships/image" Target="../media/image3.jp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image" Target="../media/image14.png"/><Relationship Id="rId15" Type="http://schemas.openxmlformats.org/officeDocument/2006/relationships/image" Target="../media/image23.png"/><Relationship Id="rId14" Type="http://schemas.openxmlformats.org/officeDocument/2006/relationships/image" Target="../media/image4.png"/><Relationship Id="rId17" Type="http://schemas.openxmlformats.org/officeDocument/2006/relationships/image" Target="../media/image9.png"/><Relationship Id="rId16" Type="http://schemas.openxmlformats.org/officeDocument/2006/relationships/image" Target="../media/image20.png"/><Relationship Id="rId5" Type="http://schemas.openxmlformats.org/officeDocument/2006/relationships/image" Target="../media/image10.png"/><Relationship Id="rId19" Type="http://schemas.openxmlformats.org/officeDocument/2006/relationships/image" Target="../media/image22.png"/><Relationship Id="rId6" Type="http://schemas.openxmlformats.org/officeDocument/2006/relationships/image" Target="../media/image15.png"/><Relationship Id="rId18" Type="http://schemas.openxmlformats.org/officeDocument/2006/relationships/image" Target="../media/image12.png"/><Relationship Id="rId7" Type="http://schemas.openxmlformats.org/officeDocument/2006/relationships/image" Target="../media/image18.png"/><Relationship Id="rId8" Type="http://schemas.openxmlformats.org/officeDocument/2006/relationships/image" Target="../media/image8.jpg"/></Relationships>
</file>

<file path=ppt/slides/_rels/slide3.xml.rels><?xml version="1.0" encoding="UTF-8" standalone="yes"?><Relationships xmlns="http://schemas.openxmlformats.org/package/2006/relationships"><Relationship Id="rId10"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7.png"/><Relationship Id="rId9" Type="http://schemas.openxmlformats.org/officeDocument/2006/relationships/image" Target="../media/image12.png"/><Relationship Id="rId5" Type="http://schemas.openxmlformats.org/officeDocument/2006/relationships/image" Target="../media/image21.png"/><Relationship Id="rId6" Type="http://schemas.openxmlformats.org/officeDocument/2006/relationships/image" Target="../media/image23.png"/><Relationship Id="rId7" Type="http://schemas.openxmlformats.org/officeDocument/2006/relationships/image" Target="../media/image20.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22.png"/></Relationships>
</file>

<file path=ppt/slides/_rels/slide5.xml.rels><?xml version="1.0" encoding="UTF-8" standalone="yes"?><Relationships xmlns="http://schemas.openxmlformats.org/package/2006/relationships"><Relationship Id="rId10"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23.png"/><Relationship Id="rId9" Type="http://schemas.openxmlformats.org/officeDocument/2006/relationships/image" Target="../media/image24.png"/><Relationship Id="rId5" Type="http://schemas.openxmlformats.org/officeDocument/2006/relationships/image" Target="../media/image20.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22.png"/></Relationships>
</file>

<file path=ppt/slides/_rels/slide7.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23.png"/><Relationship Id="rId9" Type="http://schemas.openxmlformats.org/officeDocument/2006/relationships/image" Target="../media/image30.png"/><Relationship Id="rId5" Type="http://schemas.openxmlformats.org/officeDocument/2006/relationships/image" Target="../media/image20.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23.png"/><Relationship Id="rId9" Type="http://schemas.openxmlformats.org/officeDocument/2006/relationships/image" Target="../media/image28.png"/><Relationship Id="rId5" Type="http://schemas.openxmlformats.org/officeDocument/2006/relationships/image" Target="../media/image20.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8887" l="0" r="0" t="-8887"/>
            </a:stretch>
          </a:blipFill>
          <a:ln>
            <a:noFill/>
          </a:ln>
        </p:spPr>
      </p:sp>
      <p:grpSp>
        <p:nvGrpSpPr>
          <p:cNvPr id="85" name="Google Shape;85;p1"/>
          <p:cNvGrpSpPr/>
          <p:nvPr/>
        </p:nvGrpSpPr>
        <p:grpSpPr>
          <a:xfrm>
            <a:off x="1000296" y="9603441"/>
            <a:ext cx="4634251" cy="416364"/>
            <a:chOff x="0" y="0"/>
            <a:chExt cx="6179002" cy="555152"/>
          </a:xfrm>
        </p:grpSpPr>
        <p:sp>
          <p:nvSpPr>
            <p:cNvPr id="86" name="Google Shape;86;p1"/>
            <p:cNvSpPr/>
            <p:nvPr/>
          </p:nvSpPr>
          <p:spPr>
            <a:xfrm>
              <a:off x="0" y="0"/>
              <a:ext cx="6179002" cy="555152"/>
            </a:xfrm>
            <a:custGeom>
              <a:rect b="b" l="l" r="r" t="t"/>
              <a:pathLst>
                <a:path extrusionOk="0" h="555152" w="6179002">
                  <a:moveTo>
                    <a:pt x="0" y="0"/>
                  </a:moveTo>
                  <a:lnTo>
                    <a:pt x="6179002" y="0"/>
                  </a:lnTo>
                  <a:lnTo>
                    <a:pt x="6179002" y="555152"/>
                  </a:lnTo>
                  <a:lnTo>
                    <a:pt x="0" y="555152"/>
                  </a:lnTo>
                  <a:lnTo>
                    <a:pt x="0" y="0"/>
                  </a:lnTo>
                  <a:close/>
                </a:path>
              </a:pathLst>
            </a:custGeom>
            <a:blipFill rotWithShape="1">
              <a:blip r:embed="rId4">
                <a:alphaModFix/>
              </a:blip>
              <a:stretch>
                <a:fillRect b="0" l="0" r="0" t="0"/>
              </a:stretch>
            </a:blipFill>
            <a:ln>
              <a:noFill/>
            </a:ln>
          </p:spPr>
        </p:sp>
        <p:sp>
          <p:nvSpPr>
            <p:cNvPr id="87" name="Google Shape;87;p1"/>
            <p:cNvSpPr txBox="1"/>
            <p:nvPr/>
          </p:nvSpPr>
          <p:spPr>
            <a:xfrm>
              <a:off x="531587" y="125370"/>
              <a:ext cx="5221302" cy="277347"/>
            </a:xfrm>
            <a:prstGeom prst="rect">
              <a:avLst/>
            </a:prstGeom>
            <a:noFill/>
            <a:ln>
              <a:noFill/>
            </a:ln>
          </p:spPr>
          <p:txBody>
            <a:bodyPr anchorCtr="0" anchor="t" bIns="0" lIns="0" spcFirstLastPara="1" rIns="0" wrap="square" tIns="0">
              <a:spAutoFit/>
            </a:bodyPr>
            <a:lstStyle/>
            <a:p>
              <a:pPr indent="0" lvl="0" marL="0" marR="0" rtl="0" algn="l">
                <a:lnSpc>
                  <a:spcPct val="139968"/>
                </a:lnSpc>
                <a:spcBef>
                  <a:spcPts val="0"/>
                </a:spcBef>
                <a:spcAft>
                  <a:spcPts val="0"/>
                </a:spcAft>
                <a:buNone/>
              </a:pPr>
              <a:r>
                <a:rPr b="0" i="0" lang="en-US" sz="1266" u="none" cap="none" strike="noStrike">
                  <a:solidFill>
                    <a:srgbClr val="000000"/>
                  </a:solidFill>
                  <a:latin typeface="Montserrat Medium"/>
                  <a:ea typeface="Montserrat Medium"/>
                  <a:cs typeface="Montserrat Medium"/>
                  <a:sym typeface="Montserrat Medium"/>
                </a:rPr>
                <a:t>Betsy Davis | betsy@mcphersonfoundation.org</a:t>
              </a:r>
              <a:endParaRPr/>
            </a:p>
          </p:txBody>
        </p:sp>
      </p:grpSp>
      <p:sp>
        <p:nvSpPr>
          <p:cNvPr id="88" name="Google Shape;88;p1"/>
          <p:cNvSpPr/>
          <p:nvPr/>
        </p:nvSpPr>
        <p:spPr>
          <a:xfrm rot="10800000">
            <a:off x="-1394090" y="235710"/>
            <a:ext cx="9423024" cy="9168995"/>
          </a:xfrm>
          <a:custGeom>
            <a:rect b="b" l="l" r="r" t="t"/>
            <a:pathLst>
              <a:path extrusionOk="0" h="9168995" w="9423024">
                <a:moveTo>
                  <a:pt x="9423024" y="9168995"/>
                </a:moveTo>
                <a:lnTo>
                  <a:pt x="0" y="9168995"/>
                </a:lnTo>
                <a:lnTo>
                  <a:pt x="0" y="0"/>
                </a:lnTo>
                <a:lnTo>
                  <a:pt x="9423024" y="0"/>
                </a:lnTo>
                <a:lnTo>
                  <a:pt x="9423024" y="9168995"/>
                </a:lnTo>
                <a:close/>
              </a:path>
            </a:pathLst>
          </a:custGeom>
          <a:blipFill rotWithShape="1">
            <a:blip r:embed="rId5">
              <a:alphaModFix/>
            </a:blip>
            <a:stretch>
              <a:fillRect b="0" l="0" r="0" t="0"/>
            </a:stretch>
          </a:blipFill>
          <a:ln>
            <a:noFill/>
          </a:ln>
        </p:spPr>
      </p:sp>
      <p:sp>
        <p:nvSpPr>
          <p:cNvPr id="89" name="Google Shape;89;p1"/>
          <p:cNvSpPr/>
          <p:nvPr/>
        </p:nvSpPr>
        <p:spPr>
          <a:xfrm>
            <a:off x="1803427" y="2224578"/>
            <a:ext cx="2953178" cy="728457"/>
          </a:xfrm>
          <a:custGeom>
            <a:rect b="b" l="l" r="r" t="t"/>
            <a:pathLst>
              <a:path extrusionOk="0" h="728457" w="2953178">
                <a:moveTo>
                  <a:pt x="0" y="0"/>
                </a:moveTo>
                <a:lnTo>
                  <a:pt x="2953178" y="0"/>
                </a:lnTo>
                <a:lnTo>
                  <a:pt x="2953178" y="728457"/>
                </a:lnTo>
                <a:lnTo>
                  <a:pt x="0" y="728457"/>
                </a:lnTo>
                <a:lnTo>
                  <a:pt x="0" y="0"/>
                </a:lnTo>
                <a:close/>
              </a:path>
            </a:pathLst>
          </a:custGeom>
          <a:blipFill rotWithShape="1">
            <a:blip r:embed="rId6">
              <a:alphaModFix/>
            </a:blip>
            <a:stretch>
              <a:fillRect b="0" l="0" r="0" t="0"/>
            </a:stretch>
          </a:blipFill>
          <a:ln>
            <a:noFill/>
          </a:ln>
        </p:spPr>
      </p:sp>
      <p:sp>
        <p:nvSpPr>
          <p:cNvPr id="90" name="Google Shape;90;p1"/>
          <p:cNvSpPr/>
          <p:nvPr/>
        </p:nvSpPr>
        <p:spPr>
          <a:xfrm>
            <a:off x="2225558" y="7479336"/>
            <a:ext cx="2042138" cy="1104018"/>
          </a:xfrm>
          <a:custGeom>
            <a:rect b="b" l="l" r="r" t="t"/>
            <a:pathLst>
              <a:path extrusionOk="0" h="1104018" w="2042138">
                <a:moveTo>
                  <a:pt x="0" y="0"/>
                </a:moveTo>
                <a:lnTo>
                  <a:pt x="2042138" y="0"/>
                </a:lnTo>
                <a:lnTo>
                  <a:pt x="2042138" y="1104018"/>
                </a:lnTo>
                <a:lnTo>
                  <a:pt x="0" y="1104018"/>
                </a:lnTo>
                <a:lnTo>
                  <a:pt x="0" y="0"/>
                </a:lnTo>
                <a:close/>
              </a:path>
            </a:pathLst>
          </a:custGeom>
          <a:blipFill rotWithShape="1">
            <a:blip r:embed="rId7">
              <a:alphaModFix/>
            </a:blip>
            <a:stretch>
              <a:fillRect b="0" l="0" r="0" t="0"/>
            </a:stretch>
          </a:blipFill>
          <a:ln>
            <a:noFill/>
          </a:ln>
        </p:spPr>
      </p:sp>
      <p:sp>
        <p:nvSpPr>
          <p:cNvPr id="91" name="Google Shape;91;p1"/>
          <p:cNvSpPr txBox="1"/>
          <p:nvPr/>
        </p:nvSpPr>
        <p:spPr>
          <a:xfrm>
            <a:off x="1328359" y="4969461"/>
            <a:ext cx="3872188" cy="459855"/>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b="0" i="0" lang="en-US" sz="2651" u="none" cap="none" strike="noStrike">
                <a:solidFill>
                  <a:srgbClr val="476372"/>
                </a:solidFill>
                <a:latin typeface="Montserrat SemiBold"/>
                <a:ea typeface="Montserrat SemiBold"/>
                <a:cs typeface="Montserrat SemiBold"/>
                <a:sym typeface="Montserrat SemiBold"/>
              </a:rPr>
              <a:t>City of Marquette KS</a:t>
            </a:r>
            <a:endParaRPr/>
          </a:p>
        </p:txBody>
      </p:sp>
      <p:sp>
        <p:nvSpPr>
          <p:cNvPr id="92" name="Google Shape;92;p1"/>
          <p:cNvSpPr txBox="1"/>
          <p:nvPr/>
        </p:nvSpPr>
        <p:spPr>
          <a:xfrm>
            <a:off x="2703942" y="3344074"/>
            <a:ext cx="1065600" cy="513900"/>
          </a:xfrm>
          <a:prstGeom prst="rect">
            <a:avLst/>
          </a:prstGeom>
          <a:noFill/>
          <a:ln>
            <a:noFill/>
          </a:ln>
        </p:spPr>
        <p:txBody>
          <a:bodyPr anchorCtr="0" anchor="t" bIns="0" lIns="0" spcFirstLastPara="1" rIns="0" wrap="square" tIns="0">
            <a:spAutoFit/>
          </a:bodyPr>
          <a:lstStyle/>
          <a:p>
            <a:pPr indent="0" lvl="0" marL="0" marR="0" rtl="0" algn="l">
              <a:lnSpc>
                <a:spcPct val="140023"/>
              </a:lnSpc>
              <a:spcBef>
                <a:spcPts val="0"/>
              </a:spcBef>
              <a:spcAft>
                <a:spcPts val="0"/>
              </a:spcAft>
              <a:buNone/>
            </a:pPr>
            <a:r>
              <a:rPr b="0" i="0" lang="en-US" sz="3338" u="none" cap="none" strike="noStrike">
                <a:solidFill>
                  <a:srgbClr val="000000"/>
                </a:solidFill>
                <a:latin typeface="Montserrat Medium"/>
                <a:ea typeface="Montserrat Medium"/>
                <a:cs typeface="Montserrat Medium"/>
                <a:sym typeface="Montserrat Medium"/>
              </a:rPr>
              <a:t>202</a:t>
            </a:r>
            <a:r>
              <a:rPr lang="en-US" sz="3338">
                <a:latin typeface="Montserrat Medium"/>
                <a:ea typeface="Montserrat Medium"/>
                <a:cs typeface="Montserrat Medium"/>
                <a:sym typeface="Montserrat Medium"/>
              </a:rPr>
              <a:t>5</a:t>
            </a:r>
            <a:endParaRPr/>
          </a:p>
        </p:txBody>
      </p:sp>
      <p:sp>
        <p:nvSpPr>
          <p:cNvPr id="93" name="Google Shape;93;p1"/>
          <p:cNvSpPr txBox="1"/>
          <p:nvPr/>
        </p:nvSpPr>
        <p:spPr>
          <a:xfrm>
            <a:off x="997586" y="3911278"/>
            <a:ext cx="4546361" cy="1087178"/>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59" u="none" cap="none" strike="noStrike">
                <a:solidFill>
                  <a:srgbClr val="000000"/>
                </a:solidFill>
                <a:latin typeface="Montserrat SemiBold"/>
                <a:ea typeface="Montserrat SemiBold"/>
                <a:cs typeface="Montserrat SemiBold"/>
                <a:sym typeface="Montserrat SemiBold"/>
              </a:rPr>
              <a:t>Community Benchmark Report</a:t>
            </a:r>
            <a:endParaRPr/>
          </a:p>
        </p:txBody>
      </p:sp>
      <p:sp>
        <p:nvSpPr>
          <p:cNvPr id="94" name="Google Shape;94;p1"/>
          <p:cNvSpPr txBox="1"/>
          <p:nvPr/>
        </p:nvSpPr>
        <p:spPr>
          <a:xfrm>
            <a:off x="953850" y="6000814"/>
            <a:ext cx="4727144" cy="1066398"/>
          </a:xfrm>
          <a:prstGeom prst="rect">
            <a:avLst/>
          </a:prstGeom>
          <a:noFill/>
          <a:ln>
            <a:noFill/>
          </a:ln>
        </p:spPr>
        <p:txBody>
          <a:bodyPr anchorCtr="0" anchor="t" bIns="0" lIns="0" spcFirstLastPara="1" rIns="0" wrap="square" tIns="0">
            <a:spAutoFit/>
          </a:bodyPr>
          <a:lstStyle/>
          <a:p>
            <a:pPr indent="0" lvl="0" marL="0" marR="0" rtl="0" algn="ctr">
              <a:lnSpc>
                <a:spcPct val="120033"/>
              </a:lnSpc>
              <a:spcBef>
                <a:spcPts val="0"/>
              </a:spcBef>
              <a:spcAft>
                <a:spcPts val="0"/>
              </a:spcAft>
              <a:buNone/>
            </a:pPr>
            <a:r>
              <a:rPr b="1" i="0" lang="en-US" sz="1767" u="none" cap="none" strike="noStrike">
                <a:solidFill>
                  <a:srgbClr val="000000"/>
                </a:solidFill>
                <a:latin typeface="Montserrat"/>
                <a:ea typeface="Montserrat"/>
                <a:cs typeface="Montserrat"/>
                <a:sym typeface="Montserrat"/>
              </a:rPr>
              <a:t>Be The Movement! </a:t>
            </a:r>
            <a:r>
              <a:rPr b="0" i="0" lang="en-US" sz="1767" u="none" cap="none" strike="noStrike">
                <a:solidFill>
                  <a:srgbClr val="000000"/>
                </a:solidFill>
                <a:latin typeface="Montserrat"/>
                <a:ea typeface="Montserrat"/>
                <a:cs typeface="Montserrat"/>
                <a:sym typeface="Montserrat"/>
              </a:rPr>
              <a:t>Connect with local changemakers, local community projects, resources &amp; grants, and much more. www.mcphersonfoundation.org.com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8887" l="0" r="0" t="-8887"/>
            </a:stretch>
          </a:blipFill>
          <a:ln>
            <a:noFill/>
          </a:ln>
        </p:spPr>
      </p:sp>
      <p:sp>
        <p:nvSpPr>
          <p:cNvPr id="259" name="Google Shape;259;p10"/>
          <p:cNvSpPr txBox="1"/>
          <p:nvPr/>
        </p:nvSpPr>
        <p:spPr>
          <a:xfrm>
            <a:off x="2021642" y="2742763"/>
            <a:ext cx="9385805" cy="678698"/>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1" i="0" lang="en-US" sz="4661" u="none" cap="none" strike="noStrike">
                <a:solidFill>
                  <a:srgbClr val="045B5C"/>
                </a:solidFill>
                <a:latin typeface="Montserrat"/>
                <a:ea typeface="Montserrat"/>
                <a:cs typeface="Montserrat"/>
                <a:sym typeface="Montserrat"/>
              </a:rPr>
              <a:t>Community Priorities</a:t>
            </a:r>
            <a:endParaRPr/>
          </a:p>
        </p:txBody>
      </p:sp>
      <p:grpSp>
        <p:nvGrpSpPr>
          <p:cNvPr id="260" name="Google Shape;260;p10"/>
          <p:cNvGrpSpPr/>
          <p:nvPr/>
        </p:nvGrpSpPr>
        <p:grpSpPr>
          <a:xfrm>
            <a:off x="679075" y="605193"/>
            <a:ext cx="16846925" cy="1452708"/>
            <a:chOff x="0" y="-5596"/>
            <a:chExt cx="22462566" cy="1936944"/>
          </a:xfrm>
        </p:grpSpPr>
        <p:sp>
          <p:nvSpPr>
            <p:cNvPr id="261" name="Google Shape;261;p10"/>
            <p:cNvSpPr/>
            <p:nvPr/>
          </p:nvSpPr>
          <p:spPr>
            <a:xfrm>
              <a:off x="4687464" y="45069"/>
              <a:ext cx="5391258" cy="1335871"/>
            </a:xfrm>
            <a:custGeom>
              <a:rect b="b" l="l" r="r" t="t"/>
              <a:pathLst>
                <a:path extrusionOk="0" h="1335871" w="5391258">
                  <a:moveTo>
                    <a:pt x="0" y="0"/>
                  </a:moveTo>
                  <a:lnTo>
                    <a:pt x="5391258" y="0"/>
                  </a:lnTo>
                  <a:lnTo>
                    <a:pt x="5391258" y="1335871"/>
                  </a:lnTo>
                  <a:lnTo>
                    <a:pt x="0" y="1335871"/>
                  </a:lnTo>
                  <a:lnTo>
                    <a:pt x="0" y="0"/>
                  </a:lnTo>
                  <a:close/>
                </a:path>
              </a:pathLst>
            </a:custGeom>
            <a:blipFill rotWithShape="1">
              <a:blip r:embed="rId4">
                <a:alphaModFix/>
              </a:blip>
              <a:stretch>
                <a:fillRect b="0" l="0" r="0" t="0"/>
              </a:stretch>
            </a:blipFill>
            <a:ln>
              <a:noFill/>
            </a:ln>
          </p:spPr>
        </p:sp>
        <p:sp>
          <p:nvSpPr>
            <p:cNvPr id="262" name="Google Shape;262;p10"/>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5">
                <a:alphaModFix/>
              </a:blip>
              <a:stretch>
                <a:fillRect b="0" l="0" r="0" t="0"/>
              </a:stretch>
            </a:blipFill>
            <a:ln>
              <a:noFill/>
            </a:ln>
          </p:spPr>
        </p:sp>
        <p:sp>
          <p:nvSpPr>
            <p:cNvPr id="263" name="Google Shape;263;p10"/>
            <p:cNvSpPr/>
            <p:nvPr/>
          </p:nvSpPr>
          <p:spPr>
            <a:xfrm>
              <a:off x="4687464" y="45069"/>
              <a:ext cx="5391258" cy="1335852"/>
            </a:xfrm>
            <a:custGeom>
              <a:rect b="b" l="l" r="r" t="t"/>
              <a:pathLst>
                <a:path extrusionOk="0" h="1335852" w="5391258">
                  <a:moveTo>
                    <a:pt x="0" y="0"/>
                  </a:moveTo>
                  <a:lnTo>
                    <a:pt x="5391258" y="0"/>
                  </a:lnTo>
                  <a:lnTo>
                    <a:pt x="5391258" y="1335853"/>
                  </a:lnTo>
                  <a:lnTo>
                    <a:pt x="0" y="1335853"/>
                  </a:lnTo>
                  <a:lnTo>
                    <a:pt x="0" y="0"/>
                  </a:lnTo>
                  <a:close/>
                </a:path>
              </a:pathLst>
            </a:custGeom>
            <a:blipFill rotWithShape="1">
              <a:blip r:embed="rId6">
                <a:alphaModFix/>
              </a:blip>
              <a:stretch>
                <a:fillRect b="0" l="0" r="0" t="0"/>
              </a:stretch>
            </a:blipFill>
            <a:ln>
              <a:noFill/>
            </a:ln>
          </p:spPr>
        </p:sp>
        <p:sp>
          <p:nvSpPr>
            <p:cNvPr id="264" name="Google Shape;264;p10"/>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7">
                <a:alphaModFix/>
              </a:blip>
              <a:stretch>
                <a:fillRect b="0" l="0" r="0" t="0"/>
              </a:stretch>
            </a:blipFill>
            <a:ln>
              <a:noFill/>
            </a:ln>
          </p:spPr>
        </p:sp>
        <p:sp>
          <p:nvSpPr>
            <p:cNvPr id="265" name="Google Shape;265;p10"/>
            <p:cNvSpPr/>
            <p:nvPr/>
          </p:nvSpPr>
          <p:spPr>
            <a:xfrm>
              <a:off x="12516573" y="0"/>
              <a:ext cx="9945993" cy="1426010"/>
            </a:xfrm>
            <a:custGeom>
              <a:rect b="b" l="l" r="r" t="t"/>
              <a:pathLst>
                <a:path extrusionOk="0" h="1426010" w="9945993">
                  <a:moveTo>
                    <a:pt x="0" y="0"/>
                  </a:moveTo>
                  <a:lnTo>
                    <a:pt x="9945993" y="0"/>
                  </a:lnTo>
                  <a:lnTo>
                    <a:pt x="9945993" y="1426010"/>
                  </a:lnTo>
                  <a:lnTo>
                    <a:pt x="0" y="1426010"/>
                  </a:lnTo>
                  <a:lnTo>
                    <a:pt x="0" y="0"/>
                  </a:lnTo>
                  <a:close/>
                </a:path>
              </a:pathLst>
            </a:custGeom>
            <a:blipFill rotWithShape="1">
              <a:blip r:embed="rId8">
                <a:alphaModFix/>
              </a:blip>
              <a:stretch>
                <a:fillRect b="0" l="0" r="0" t="0"/>
              </a:stretch>
            </a:blipFill>
            <a:ln>
              <a:noFill/>
            </a:ln>
          </p:spPr>
        </p:sp>
        <p:sp>
          <p:nvSpPr>
            <p:cNvPr id="266" name="Google Shape;266;p10"/>
            <p:cNvSpPr txBox="1"/>
            <p:nvPr/>
          </p:nvSpPr>
          <p:spPr>
            <a:xfrm>
              <a:off x="14315418" y="-5596"/>
              <a:ext cx="8139000" cy="1383600"/>
            </a:xfrm>
            <a:prstGeom prst="rect">
              <a:avLst/>
            </a:prstGeom>
            <a:noFill/>
            <a:ln>
              <a:noFill/>
            </a:ln>
          </p:spPr>
          <p:txBody>
            <a:bodyPr anchorCtr="0" anchor="t" bIns="0" lIns="0" spcFirstLastPara="1" rIns="0" wrap="square" tIns="0">
              <a:spAutoFit/>
            </a:bodyPr>
            <a:lstStyle/>
            <a:p>
              <a:pPr indent="0" lvl="0" marL="0" marR="0" rtl="0" algn="r">
                <a:lnSpc>
                  <a:spcPct val="153325"/>
                </a:lnSpc>
                <a:spcBef>
                  <a:spcPts val="0"/>
                </a:spcBef>
                <a:spcAft>
                  <a:spcPts val="0"/>
                </a:spcAft>
                <a:buNone/>
              </a:pPr>
              <a:r>
                <a:rPr b="0" i="0" lang="en-US" sz="2661" u="none" cap="none" strike="noStrike">
                  <a:solidFill>
                    <a:srgbClr val="2E2920"/>
                  </a:solidFill>
                  <a:latin typeface="Montserrat Medium"/>
                  <a:ea typeface="Montserrat Medium"/>
                  <a:cs typeface="Montserrat Medium"/>
                  <a:sym typeface="Montserrat Medium"/>
                </a:rPr>
                <a:t>Community Benchmarking Report </a:t>
              </a:r>
              <a:r>
                <a:rPr b="0" i="0" lang="en-US" sz="2661" u="none" cap="none" strike="noStrike">
                  <a:solidFill>
                    <a:srgbClr val="476372"/>
                  </a:solidFill>
                  <a:latin typeface="Montserrat"/>
                  <a:ea typeface="Montserrat"/>
                  <a:cs typeface="Montserrat"/>
                  <a:sym typeface="Montserrat"/>
                </a:rPr>
                <a:t>City of Marquette, KS | 202</a:t>
              </a:r>
              <a:r>
                <a:rPr lang="en-US" sz="2661">
                  <a:solidFill>
                    <a:srgbClr val="476372"/>
                  </a:solidFill>
                  <a:latin typeface="Montserrat"/>
                  <a:ea typeface="Montserrat"/>
                  <a:cs typeface="Montserrat"/>
                  <a:sym typeface="Montserrat"/>
                </a:rPr>
                <a:t>5</a:t>
              </a:r>
              <a:endParaRPr/>
            </a:p>
          </p:txBody>
        </p:sp>
      </p:grpSp>
      <p:grpSp>
        <p:nvGrpSpPr>
          <p:cNvPr id="267" name="Google Shape;267;p10"/>
          <p:cNvGrpSpPr/>
          <p:nvPr/>
        </p:nvGrpSpPr>
        <p:grpSpPr>
          <a:xfrm>
            <a:off x="829675" y="3421476"/>
            <a:ext cx="16429258" cy="4339409"/>
            <a:chOff x="0" y="-47625"/>
            <a:chExt cx="3886742" cy="948567"/>
          </a:xfrm>
        </p:grpSpPr>
        <p:sp>
          <p:nvSpPr>
            <p:cNvPr id="268" name="Google Shape;268;p10"/>
            <p:cNvSpPr/>
            <p:nvPr/>
          </p:nvSpPr>
          <p:spPr>
            <a:xfrm>
              <a:off x="0" y="0"/>
              <a:ext cx="3886742" cy="900942"/>
            </a:xfrm>
            <a:custGeom>
              <a:rect b="b" l="l" r="r" t="t"/>
              <a:pathLst>
                <a:path extrusionOk="0" h="900942" w="3886742">
                  <a:moveTo>
                    <a:pt x="0" y="0"/>
                  </a:moveTo>
                  <a:lnTo>
                    <a:pt x="3886742" y="0"/>
                  </a:lnTo>
                  <a:lnTo>
                    <a:pt x="3886742" y="900942"/>
                  </a:lnTo>
                  <a:lnTo>
                    <a:pt x="0" y="900942"/>
                  </a:lnTo>
                  <a:close/>
                </a:path>
              </a:pathLst>
            </a:custGeom>
            <a:solidFill>
              <a:srgbClr val="ECEAE0">
                <a:alpha val="49803"/>
              </a:srgbClr>
            </a:solidFill>
            <a:ln>
              <a:noFill/>
            </a:ln>
          </p:spPr>
        </p:sp>
        <p:sp>
          <p:nvSpPr>
            <p:cNvPr id="269" name="Google Shape;269;p10"/>
            <p:cNvSpPr txBox="1"/>
            <p:nvPr/>
          </p:nvSpPr>
          <p:spPr>
            <a:xfrm>
              <a:off x="0" y="-47625"/>
              <a:ext cx="3886742" cy="948567"/>
            </a:xfrm>
            <a:prstGeom prst="rect">
              <a:avLst/>
            </a:prstGeom>
            <a:noFill/>
            <a:ln>
              <a:noFill/>
            </a:ln>
          </p:spPr>
          <p:txBody>
            <a:bodyPr anchorCtr="0" anchor="ctr" bIns="50800" lIns="50800" spcFirstLastPara="1" rIns="50800" wrap="square" tIns="50800">
              <a:noAutofit/>
            </a:bodyPr>
            <a:lstStyle/>
            <a:p>
              <a:pPr indent="0" lvl="0" marL="0" marR="0" rtl="0" algn="ctr">
                <a:lnSpc>
                  <a:spcPct val="21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0" name="Google Shape;270;p10"/>
          <p:cNvSpPr txBox="1"/>
          <p:nvPr/>
        </p:nvSpPr>
        <p:spPr>
          <a:xfrm>
            <a:off x="2021650" y="5808509"/>
            <a:ext cx="13641600" cy="1523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4500">
                <a:solidFill>
                  <a:srgbClr val="045B5C"/>
                </a:solidFill>
                <a:latin typeface="Montserrat"/>
                <a:ea typeface="Montserrat"/>
                <a:cs typeface="Montserrat"/>
                <a:sym typeface="Montserrat"/>
              </a:rPr>
              <a:t>What is missing from the parks and downtown development?</a:t>
            </a:r>
            <a:endParaRPr/>
          </a:p>
        </p:txBody>
      </p:sp>
      <p:sp>
        <p:nvSpPr>
          <p:cNvPr id="271" name="Google Shape;271;p10"/>
          <p:cNvSpPr txBox="1"/>
          <p:nvPr/>
        </p:nvSpPr>
        <p:spPr>
          <a:xfrm>
            <a:off x="2021650" y="3760725"/>
            <a:ext cx="13877400" cy="17085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n-US" sz="4500">
                <a:solidFill>
                  <a:srgbClr val="045B5C"/>
                </a:solidFill>
                <a:latin typeface="Montserrat"/>
                <a:ea typeface="Montserrat"/>
                <a:cs typeface="Montserrat"/>
                <a:sym typeface="Montserrat"/>
              </a:rPr>
              <a:t>If you had to choose, where would you put investment energy first?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8887" l="0" r="0" t="-8887"/>
            </a:stretch>
          </a:blipFill>
          <a:ln>
            <a:noFill/>
          </a:ln>
        </p:spPr>
      </p:sp>
      <p:sp>
        <p:nvSpPr>
          <p:cNvPr id="277" name="Google Shape;277;p11"/>
          <p:cNvSpPr txBox="1"/>
          <p:nvPr/>
        </p:nvSpPr>
        <p:spPr>
          <a:xfrm>
            <a:off x="2021642" y="2742763"/>
            <a:ext cx="9385805" cy="678698"/>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1" i="0" lang="en-US" sz="4661" u="none" cap="none" strike="noStrike">
                <a:solidFill>
                  <a:srgbClr val="045B5C"/>
                </a:solidFill>
                <a:latin typeface="Montserrat"/>
                <a:ea typeface="Montserrat"/>
                <a:cs typeface="Montserrat"/>
                <a:sym typeface="Montserrat"/>
              </a:rPr>
              <a:t>Moving forward</a:t>
            </a:r>
            <a:endParaRPr/>
          </a:p>
        </p:txBody>
      </p:sp>
      <p:grpSp>
        <p:nvGrpSpPr>
          <p:cNvPr id="278" name="Google Shape;278;p11"/>
          <p:cNvGrpSpPr/>
          <p:nvPr/>
        </p:nvGrpSpPr>
        <p:grpSpPr>
          <a:xfrm>
            <a:off x="679075" y="605193"/>
            <a:ext cx="16846925" cy="1452708"/>
            <a:chOff x="0" y="-5596"/>
            <a:chExt cx="22462566" cy="1936944"/>
          </a:xfrm>
        </p:grpSpPr>
        <p:sp>
          <p:nvSpPr>
            <p:cNvPr id="279" name="Google Shape;279;p11"/>
            <p:cNvSpPr/>
            <p:nvPr/>
          </p:nvSpPr>
          <p:spPr>
            <a:xfrm>
              <a:off x="4687464" y="45069"/>
              <a:ext cx="5391258" cy="1335871"/>
            </a:xfrm>
            <a:custGeom>
              <a:rect b="b" l="l" r="r" t="t"/>
              <a:pathLst>
                <a:path extrusionOk="0" h="1335871" w="5391258">
                  <a:moveTo>
                    <a:pt x="0" y="0"/>
                  </a:moveTo>
                  <a:lnTo>
                    <a:pt x="5391258" y="0"/>
                  </a:lnTo>
                  <a:lnTo>
                    <a:pt x="5391258" y="1335871"/>
                  </a:lnTo>
                  <a:lnTo>
                    <a:pt x="0" y="1335871"/>
                  </a:lnTo>
                  <a:lnTo>
                    <a:pt x="0" y="0"/>
                  </a:lnTo>
                  <a:close/>
                </a:path>
              </a:pathLst>
            </a:custGeom>
            <a:blipFill rotWithShape="1">
              <a:blip r:embed="rId4">
                <a:alphaModFix/>
              </a:blip>
              <a:stretch>
                <a:fillRect b="0" l="0" r="0" t="0"/>
              </a:stretch>
            </a:blipFill>
            <a:ln>
              <a:noFill/>
            </a:ln>
          </p:spPr>
        </p:sp>
        <p:sp>
          <p:nvSpPr>
            <p:cNvPr id="280" name="Google Shape;280;p11"/>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5">
                <a:alphaModFix/>
              </a:blip>
              <a:stretch>
                <a:fillRect b="0" l="0" r="0" t="0"/>
              </a:stretch>
            </a:blipFill>
            <a:ln>
              <a:noFill/>
            </a:ln>
          </p:spPr>
        </p:sp>
        <p:sp>
          <p:nvSpPr>
            <p:cNvPr id="281" name="Google Shape;281;p11"/>
            <p:cNvSpPr/>
            <p:nvPr/>
          </p:nvSpPr>
          <p:spPr>
            <a:xfrm>
              <a:off x="4687464" y="45069"/>
              <a:ext cx="5391258" cy="1335852"/>
            </a:xfrm>
            <a:custGeom>
              <a:rect b="b" l="l" r="r" t="t"/>
              <a:pathLst>
                <a:path extrusionOk="0" h="1335852" w="5391258">
                  <a:moveTo>
                    <a:pt x="0" y="0"/>
                  </a:moveTo>
                  <a:lnTo>
                    <a:pt x="5391258" y="0"/>
                  </a:lnTo>
                  <a:lnTo>
                    <a:pt x="5391258" y="1335853"/>
                  </a:lnTo>
                  <a:lnTo>
                    <a:pt x="0" y="1335853"/>
                  </a:lnTo>
                  <a:lnTo>
                    <a:pt x="0" y="0"/>
                  </a:lnTo>
                  <a:close/>
                </a:path>
              </a:pathLst>
            </a:custGeom>
            <a:blipFill rotWithShape="1">
              <a:blip r:embed="rId6">
                <a:alphaModFix/>
              </a:blip>
              <a:stretch>
                <a:fillRect b="0" l="0" r="0" t="0"/>
              </a:stretch>
            </a:blipFill>
            <a:ln>
              <a:noFill/>
            </a:ln>
          </p:spPr>
        </p:sp>
        <p:sp>
          <p:nvSpPr>
            <p:cNvPr id="282" name="Google Shape;282;p11"/>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7">
                <a:alphaModFix/>
              </a:blip>
              <a:stretch>
                <a:fillRect b="0" l="0" r="0" t="0"/>
              </a:stretch>
            </a:blipFill>
            <a:ln>
              <a:noFill/>
            </a:ln>
          </p:spPr>
        </p:sp>
        <p:sp>
          <p:nvSpPr>
            <p:cNvPr id="283" name="Google Shape;283;p11"/>
            <p:cNvSpPr/>
            <p:nvPr/>
          </p:nvSpPr>
          <p:spPr>
            <a:xfrm>
              <a:off x="12516573" y="0"/>
              <a:ext cx="9945993" cy="1426010"/>
            </a:xfrm>
            <a:custGeom>
              <a:rect b="b" l="l" r="r" t="t"/>
              <a:pathLst>
                <a:path extrusionOk="0" h="1426010" w="9945993">
                  <a:moveTo>
                    <a:pt x="0" y="0"/>
                  </a:moveTo>
                  <a:lnTo>
                    <a:pt x="9945993" y="0"/>
                  </a:lnTo>
                  <a:lnTo>
                    <a:pt x="9945993" y="1426010"/>
                  </a:lnTo>
                  <a:lnTo>
                    <a:pt x="0" y="1426010"/>
                  </a:lnTo>
                  <a:lnTo>
                    <a:pt x="0" y="0"/>
                  </a:lnTo>
                  <a:close/>
                </a:path>
              </a:pathLst>
            </a:custGeom>
            <a:blipFill rotWithShape="1">
              <a:blip r:embed="rId8">
                <a:alphaModFix/>
              </a:blip>
              <a:stretch>
                <a:fillRect b="0" l="0" r="0" t="0"/>
              </a:stretch>
            </a:blipFill>
            <a:ln>
              <a:noFill/>
            </a:ln>
          </p:spPr>
        </p:sp>
        <p:sp>
          <p:nvSpPr>
            <p:cNvPr id="284" name="Google Shape;284;p11"/>
            <p:cNvSpPr txBox="1"/>
            <p:nvPr/>
          </p:nvSpPr>
          <p:spPr>
            <a:xfrm>
              <a:off x="14315418" y="-5596"/>
              <a:ext cx="8139000" cy="1383600"/>
            </a:xfrm>
            <a:prstGeom prst="rect">
              <a:avLst/>
            </a:prstGeom>
            <a:noFill/>
            <a:ln>
              <a:noFill/>
            </a:ln>
          </p:spPr>
          <p:txBody>
            <a:bodyPr anchorCtr="0" anchor="t" bIns="0" lIns="0" spcFirstLastPara="1" rIns="0" wrap="square" tIns="0">
              <a:spAutoFit/>
            </a:bodyPr>
            <a:lstStyle/>
            <a:p>
              <a:pPr indent="0" lvl="0" marL="0" marR="0" rtl="0" algn="r">
                <a:lnSpc>
                  <a:spcPct val="153325"/>
                </a:lnSpc>
                <a:spcBef>
                  <a:spcPts val="0"/>
                </a:spcBef>
                <a:spcAft>
                  <a:spcPts val="0"/>
                </a:spcAft>
                <a:buNone/>
              </a:pPr>
              <a:r>
                <a:rPr b="0" i="0" lang="en-US" sz="2661" u="none" cap="none" strike="noStrike">
                  <a:solidFill>
                    <a:srgbClr val="2E2920"/>
                  </a:solidFill>
                  <a:latin typeface="Montserrat Medium"/>
                  <a:ea typeface="Montserrat Medium"/>
                  <a:cs typeface="Montserrat Medium"/>
                  <a:sym typeface="Montserrat Medium"/>
                </a:rPr>
                <a:t>Community Benchmarking Report </a:t>
              </a:r>
              <a:r>
                <a:rPr b="0" i="0" lang="en-US" sz="2661" u="none" cap="none" strike="noStrike">
                  <a:solidFill>
                    <a:srgbClr val="476372"/>
                  </a:solidFill>
                  <a:latin typeface="Montserrat"/>
                  <a:ea typeface="Montserrat"/>
                  <a:cs typeface="Montserrat"/>
                  <a:sym typeface="Montserrat"/>
                </a:rPr>
                <a:t>City of Marquette, KS | 202</a:t>
              </a:r>
              <a:r>
                <a:rPr lang="en-US" sz="2661">
                  <a:solidFill>
                    <a:srgbClr val="476372"/>
                  </a:solidFill>
                  <a:latin typeface="Montserrat"/>
                  <a:ea typeface="Montserrat"/>
                  <a:cs typeface="Montserrat"/>
                  <a:sym typeface="Montserrat"/>
                </a:rPr>
                <a:t>5</a:t>
              </a:r>
              <a:endParaRPr/>
            </a:p>
          </p:txBody>
        </p:sp>
      </p:grpSp>
      <p:grpSp>
        <p:nvGrpSpPr>
          <p:cNvPr id="285" name="Google Shape;285;p11"/>
          <p:cNvGrpSpPr/>
          <p:nvPr/>
        </p:nvGrpSpPr>
        <p:grpSpPr>
          <a:xfrm>
            <a:off x="921300" y="3569948"/>
            <a:ext cx="16026981" cy="5458146"/>
            <a:chOff x="0" y="-47625"/>
            <a:chExt cx="3886742" cy="1277596"/>
          </a:xfrm>
        </p:grpSpPr>
        <p:sp>
          <p:nvSpPr>
            <p:cNvPr id="286" name="Google Shape;286;p11"/>
            <p:cNvSpPr/>
            <p:nvPr/>
          </p:nvSpPr>
          <p:spPr>
            <a:xfrm>
              <a:off x="0" y="0"/>
              <a:ext cx="3886742" cy="1229971"/>
            </a:xfrm>
            <a:custGeom>
              <a:rect b="b" l="l" r="r" t="t"/>
              <a:pathLst>
                <a:path extrusionOk="0" h="1229971" w="3886742">
                  <a:moveTo>
                    <a:pt x="0" y="0"/>
                  </a:moveTo>
                  <a:lnTo>
                    <a:pt x="3886742" y="0"/>
                  </a:lnTo>
                  <a:lnTo>
                    <a:pt x="3886742" y="1229971"/>
                  </a:lnTo>
                  <a:lnTo>
                    <a:pt x="0" y="1229971"/>
                  </a:lnTo>
                  <a:close/>
                </a:path>
              </a:pathLst>
            </a:custGeom>
            <a:solidFill>
              <a:srgbClr val="ECEAE0">
                <a:alpha val="49803"/>
              </a:srgbClr>
            </a:solidFill>
            <a:ln>
              <a:noFill/>
            </a:ln>
          </p:spPr>
        </p:sp>
        <p:sp>
          <p:nvSpPr>
            <p:cNvPr id="287" name="Google Shape;287;p11"/>
            <p:cNvSpPr txBox="1"/>
            <p:nvPr/>
          </p:nvSpPr>
          <p:spPr>
            <a:xfrm>
              <a:off x="0" y="-47625"/>
              <a:ext cx="3886742" cy="1277596"/>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8" name="Google Shape;288;p11"/>
          <p:cNvSpPr txBox="1"/>
          <p:nvPr/>
        </p:nvSpPr>
        <p:spPr>
          <a:xfrm>
            <a:off x="2021656" y="4198375"/>
            <a:ext cx="14226300" cy="717300"/>
          </a:xfrm>
          <a:prstGeom prst="rect">
            <a:avLst/>
          </a:prstGeom>
          <a:noFill/>
          <a:ln>
            <a:noFill/>
          </a:ln>
        </p:spPr>
        <p:txBody>
          <a:bodyPr anchorCtr="0" anchor="t" bIns="0" lIns="0" spcFirstLastPara="1" rIns="0" wrap="square" tIns="0">
            <a:spAutoFit/>
          </a:bodyPr>
          <a:lstStyle/>
          <a:p>
            <a:pPr indent="0" lvl="0" marL="0" rtl="0" algn="l">
              <a:lnSpc>
                <a:spcPct val="119995"/>
              </a:lnSpc>
              <a:spcBef>
                <a:spcPts val="0"/>
              </a:spcBef>
              <a:spcAft>
                <a:spcPts val="0"/>
              </a:spcAft>
              <a:buClr>
                <a:schemeClr val="dk1"/>
              </a:buClr>
              <a:buSzPts val="4661"/>
              <a:buFont typeface="Arial"/>
              <a:buNone/>
            </a:pPr>
            <a:r>
              <a:rPr lang="en-US" sz="4661">
                <a:solidFill>
                  <a:srgbClr val="045B5C"/>
                </a:solidFill>
                <a:latin typeface="Montserrat"/>
                <a:ea typeface="Montserrat"/>
                <a:cs typeface="Montserrat"/>
                <a:sym typeface="Montserrat"/>
              </a:rPr>
              <a:t>Flip Neighborhood Development</a:t>
            </a:r>
            <a:endParaRPr/>
          </a:p>
        </p:txBody>
      </p:sp>
      <p:sp>
        <p:nvSpPr>
          <p:cNvPr id="289" name="Google Shape;289;p11"/>
          <p:cNvSpPr txBox="1"/>
          <p:nvPr/>
        </p:nvSpPr>
        <p:spPr>
          <a:xfrm>
            <a:off x="2021639" y="5296675"/>
            <a:ext cx="9385800" cy="3186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4500">
                <a:solidFill>
                  <a:srgbClr val="045B5C"/>
                </a:solidFill>
                <a:latin typeface="Montserrat"/>
                <a:ea typeface="Montserrat"/>
                <a:cs typeface="Montserrat"/>
                <a:sym typeface="Montserrat"/>
              </a:rPr>
              <a:t>O</a:t>
            </a:r>
            <a:r>
              <a:rPr b="0" i="0" lang="en-US" sz="4500" u="none" cap="none" strike="noStrike">
                <a:solidFill>
                  <a:srgbClr val="045B5C"/>
                </a:solidFill>
                <a:latin typeface="Montserrat"/>
                <a:ea typeface="Montserrat"/>
                <a:cs typeface="Montserrat"/>
                <a:sym typeface="Montserrat"/>
              </a:rPr>
              <a:t>pportunities </a:t>
            </a:r>
            <a:endParaRPr/>
          </a:p>
          <a:p>
            <a:pPr indent="-485775" lvl="1" marL="971550" marR="0" rtl="0" algn="l">
              <a:lnSpc>
                <a:spcPct val="120000"/>
              </a:lnSpc>
              <a:spcBef>
                <a:spcPts val="0"/>
              </a:spcBef>
              <a:spcAft>
                <a:spcPts val="0"/>
              </a:spcAft>
              <a:buClr>
                <a:srgbClr val="045B5C"/>
              </a:buClr>
              <a:buSzPts val="4500"/>
              <a:buFont typeface="Arial"/>
              <a:buChar char="•"/>
            </a:pPr>
            <a:r>
              <a:rPr b="0" i="0" lang="en-US" sz="4500" u="none" cap="none" strike="noStrike">
                <a:solidFill>
                  <a:srgbClr val="045B5C"/>
                </a:solidFill>
                <a:latin typeface="Montserrat"/>
                <a:ea typeface="Montserrat"/>
                <a:cs typeface="Montserrat"/>
                <a:sym typeface="Montserrat"/>
              </a:rPr>
              <a:t>Mastermind Grants</a:t>
            </a:r>
            <a:endParaRPr/>
          </a:p>
          <a:p>
            <a:pPr indent="-485775" lvl="1" marL="971550" marR="0" rtl="0" algn="l">
              <a:lnSpc>
                <a:spcPct val="120000"/>
              </a:lnSpc>
              <a:spcBef>
                <a:spcPts val="0"/>
              </a:spcBef>
              <a:spcAft>
                <a:spcPts val="0"/>
              </a:spcAft>
              <a:buClr>
                <a:srgbClr val="045B5C"/>
              </a:buClr>
              <a:buSzPts val="4500"/>
              <a:buFont typeface="Arial"/>
              <a:buChar char="•"/>
            </a:pPr>
            <a:r>
              <a:rPr lang="en-US" sz="4500">
                <a:solidFill>
                  <a:srgbClr val="045B5C"/>
                </a:solidFill>
                <a:latin typeface="Montserrat"/>
                <a:ea typeface="Montserrat"/>
                <a:cs typeface="Montserrat"/>
                <a:sym typeface="Montserrat"/>
              </a:rPr>
              <a:t>Marquette/ </a:t>
            </a:r>
            <a:r>
              <a:rPr b="0" i="0" lang="en-US" sz="4500" u="none" cap="none" strike="noStrike">
                <a:solidFill>
                  <a:srgbClr val="045B5C"/>
                </a:solidFill>
                <a:latin typeface="Montserrat"/>
                <a:ea typeface="Montserrat"/>
                <a:cs typeface="Montserrat"/>
                <a:sym typeface="Montserrat"/>
              </a:rPr>
              <a:t>County Grants</a:t>
            </a:r>
            <a:endParaRPr b="0" i="0" sz="4500" u="none" cap="none" strike="noStrike">
              <a:solidFill>
                <a:srgbClr val="045B5C"/>
              </a:solidFill>
              <a:latin typeface="Montserrat"/>
              <a:ea typeface="Montserrat"/>
              <a:cs typeface="Montserrat"/>
              <a:sym typeface="Montserrat"/>
            </a:endParaRPr>
          </a:p>
          <a:p>
            <a:pPr indent="-485775" lvl="1" marL="971550" marR="0" rtl="0" algn="l">
              <a:lnSpc>
                <a:spcPct val="120000"/>
              </a:lnSpc>
              <a:spcBef>
                <a:spcPts val="0"/>
              </a:spcBef>
              <a:spcAft>
                <a:spcPts val="0"/>
              </a:spcAft>
              <a:buClr>
                <a:srgbClr val="045B5C"/>
              </a:buClr>
              <a:buSzPts val="4500"/>
              <a:buFont typeface="Montserrat"/>
              <a:buChar char="•"/>
            </a:pPr>
            <a:r>
              <a:rPr lang="en-US" sz="4500">
                <a:solidFill>
                  <a:srgbClr val="045B5C"/>
                </a:solidFill>
                <a:latin typeface="Montserrat"/>
                <a:ea typeface="Montserrat"/>
                <a:cs typeface="Montserrat"/>
                <a:sym typeface="Montserrat"/>
              </a:rPr>
              <a:t>Match Week March 2026</a:t>
            </a:r>
            <a:endParaRPr sz="4500">
              <a:solidFill>
                <a:srgbClr val="045B5C"/>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8887" l="0" r="0" t="-8887"/>
            </a:stretch>
          </a:blipFill>
          <a:ln>
            <a:noFill/>
          </a:ln>
        </p:spPr>
      </p:sp>
      <p:sp>
        <p:nvSpPr>
          <p:cNvPr id="295" name="Google Shape;295;p12"/>
          <p:cNvSpPr/>
          <p:nvPr/>
        </p:nvSpPr>
        <p:spPr>
          <a:xfrm>
            <a:off x="0" y="-7043738"/>
            <a:ext cx="18288000" cy="24383990"/>
          </a:xfrm>
          <a:custGeom>
            <a:rect b="b" l="l" r="r" t="t"/>
            <a:pathLst>
              <a:path extrusionOk="0" h="24383990" w="18288000">
                <a:moveTo>
                  <a:pt x="0" y="0"/>
                </a:moveTo>
                <a:lnTo>
                  <a:pt x="18288000" y="0"/>
                </a:lnTo>
                <a:lnTo>
                  <a:pt x="18288000" y="24383991"/>
                </a:lnTo>
                <a:lnTo>
                  <a:pt x="0" y="24383991"/>
                </a:lnTo>
                <a:lnTo>
                  <a:pt x="0" y="0"/>
                </a:lnTo>
                <a:close/>
              </a:path>
            </a:pathLst>
          </a:custGeom>
          <a:blipFill rotWithShape="1">
            <a:blip r:embed="rId4">
              <a:alphaModFix/>
            </a:blip>
            <a:stretch>
              <a:fillRect b="0" l="0" r="0" t="0"/>
            </a:stretch>
          </a:blipFill>
          <a:ln>
            <a:noFill/>
          </a:ln>
        </p:spPr>
      </p:sp>
      <p:sp>
        <p:nvSpPr>
          <p:cNvPr id="296" name="Google Shape;296;p12"/>
          <p:cNvSpPr/>
          <p:nvPr/>
        </p:nvSpPr>
        <p:spPr>
          <a:xfrm>
            <a:off x="8028934" y="7632170"/>
            <a:ext cx="2159510" cy="1167472"/>
          </a:xfrm>
          <a:custGeom>
            <a:rect b="b" l="l" r="r" t="t"/>
            <a:pathLst>
              <a:path extrusionOk="0" h="1167472" w="2159510">
                <a:moveTo>
                  <a:pt x="0" y="0"/>
                </a:moveTo>
                <a:lnTo>
                  <a:pt x="2159510" y="0"/>
                </a:lnTo>
                <a:lnTo>
                  <a:pt x="2159510" y="1167472"/>
                </a:lnTo>
                <a:lnTo>
                  <a:pt x="0" y="1167472"/>
                </a:lnTo>
                <a:lnTo>
                  <a:pt x="0" y="0"/>
                </a:lnTo>
                <a:close/>
              </a:path>
            </a:pathLst>
          </a:custGeom>
          <a:blipFill rotWithShape="1">
            <a:blip r:embed="rId5">
              <a:alphaModFix/>
            </a:blip>
            <a:stretch>
              <a:fillRect b="0" l="0" r="0" t="0"/>
            </a:stretch>
          </a:blipFill>
          <a:ln>
            <a:noFill/>
          </a:ln>
        </p:spPr>
      </p:sp>
      <p:grpSp>
        <p:nvGrpSpPr>
          <p:cNvPr id="297" name="Google Shape;297;p12"/>
          <p:cNvGrpSpPr/>
          <p:nvPr/>
        </p:nvGrpSpPr>
        <p:grpSpPr>
          <a:xfrm>
            <a:off x="1000296" y="9603441"/>
            <a:ext cx="4634251" cy="416364"/>
            <a:chOff x="0" y="0"/>
            <a:chExt cx="6179002" cy="555152"/>
          </a:xfrm>
        </p:grpSpPr>
        <p:sp>
          <p:nvSpPr>
            <p:cNvPr id="298" name="Google Shape;298;p12"/>
            <p:cNvSpPr/>
            <p:nvPr/>
          </p:nvSpPr>
          <p:spPr>
            <a:xfrm>
              <a:off x="0" y="0"/>
              <a:ext cx="6179002" cy="555152"/>
            </a:xfrm>
            <a:custGeom>
              <a:rect b="b" l="l" r="r" t="t"/>
              <a:pathLst>
                <a:path extrusionOk="0" h="555152" w="6179002">
                  <a:moveTo>
                    <a:pt x="0" y="0"/>
                  </a:moveTo>
                  <a:lnTo>
                    <a:pt x="6179002" y="0"/>
                  </a:lnTo>
                  <a:lnTo>
                    <a:pt x="6179002" y="555152"/>
                  </a:lnTo>
                  <a:lnTo>
                    <a:pt x="0" y="555152"/>
                  </a:lnTo>
                  <a:lnTo>
                    <a:pt x="0" y="0"/>
                  </a:lnTo>
                  <a:close/>
                </a:path>
              </a:pathLst>
            </a:custGeom>
            <a:blipFill rotWithShape="1">
              <a:blip r:embed="rId6">
                <a:alphaModFix/>
              </a:blip>
              <a:stretch>
                <a:fillRect b="0" l="0" r="0" t="0"/>
              </a:stretch>
            </a:blipFill>
            <a:ln>
              <a:noFill/>
            </a:ln>
          </p:spPr>
        </p:sp>
        <p:sp>
          <p:nvSpPr>
            <p:cNvPr id="299" name="Google Shape;299;p12"/>
            <p:cNvSpPr txBox="1"/>
            <p:nvPr/>
          </p:nvSpPr>
          <p:spPr>
            <a:xfrm>
              <a:off x="531587" y="125370"/>
              <a:ext cx="5221302" cy="277347"/>
            </a:xfrm>
            <a:prstGeom prst="rect">
              <a:avLst/>
            </a:prstGeom>
            <a:noFill/>
            <a:ln>
              <a:noFill/>
            </a:ln>
          </p:spPr>
          <p:txBody>
            <a:bodyPr anchorCtr="0" anchor="t" bIns="0" lIns="0" spcFirstLastPara="1" rIns="0" wrap="square" tIns="0">
              <a:spAutoFit/>
            </a:bodyPr>
            <a:lstStyle/>
            <a:p>
              <a:pPr indent="0" lvl="0" marL="0" marR="0" rtl="0" algn="l">
                <a:lnSpc>
                  <a:spcPct val="139968"/>
                </a:lnSpc>
                <a:spcBef>
                  <a:spcPts val="0"/>
                </a:spcBef>
                <a:spcAft>
                  <a:spcPts val="0"/>
                </a:spcAft>
                <a:buNone/>
              </a:pPr>
              <a:r>
                <a:rPr b="0" i="0" lang="en-US" sz="1266" u="none" cap="none" strike="noStrike">
                  <a:solidFill>
                    <a:srgbClr val="000000"/>
                  </a:solidFill>
                  <a:latin typeface="Montserrat Medium"/>
                  <a:ea typeface="Montserrat Medium"/>
                  <a:cs typeface="Montserrat Medium"/>
                  <a:sym typeface="Montserrat Medium"/>
                </a:rPr>
                <a:t>Betsy Davis | betsy@mcphersonfoundation.org</a:t>
              </a:r>
              <a:endParaRPr/>
            </a:p>
          </p:txBody>
        </p:sp>
      </p:grpSp>
      <p:sp>
        <p:nvSpPr>
          <p:cNvPr id="300" name="Google Shape;300;p12"/>
          <p:cNvSpPr/>
          <p:nvPr/>
        </p:nvSpPr>
        <p:spPr>
          <a:xfrm rot="10800000">
            <a:off x="-1394090" y="235710"/>
            <a:ext cx="9423024" cy="9168995"/>
          </a:xfrm>
          <a:custGeom>
            <a:rect b="b" l="l" r="r" t="t"/>
            <a:pathLst>
              <a:path extrusionOk="0" h="9168995" w="9423024">
                <a:moveTo>
                  <a:pt x="9423024" y="9168995"/>
                </a:moveTo>
                <a:lnTo>
                  <a:pt x="0" y="9168995"/>
                </a:lnTo>
                <a:lnTo>
                  <a:pt x="0" y="0"/>
                </a:lnTo>
                <a:lnTo>
                  <a:pt x="9423024" y="0"/>
                </a:lnTo>
                <a:lnTo>
                  <a:pt x="9423024" y="9168995"/>
                </a:lnTo>
                <a:close/>
              </a:path>
            </a:pathLst>
          </a:custGeom>
          <a:blipFill rotWithShape="1">
            <a:blip r:embed="rId7">
              <a:alphaModFix/>
            </a:blip>
            <a:stretch>
              <a:fillRect b="0" l="0" r="0" t="0"/>
            </a:stretch>
          </a:blipFill>
          <a:ln>
            <a:noFill/>
          </a:ln>
        </p:spPr>
      </p:sp>
      <p:sp>
        <p:nvSpPr>
          <p:cNvPr id="301" name="Google Shape;301;p12"/>
          <p:cNvSpPr/>
          <p:nvPr/>
        </p:nvSpPr>
        <p:spPr>
          <a:xfrm>
            <a:off x="1787864" y="1028700"/>
            <a:ext cx="2953178" cy="728457"/>
          </a:xfrm>
          <a:custGeom>
            <a:rect b="b" l="l" r="r" t="t"/>
            <a:pathLst>
              <a:path extrusionOk="0" h="728457" w="2953178">
                <a:moveTo>
                  <a:pt x="0" y="0"/>
                </a:moveTo>
                <a:lnTo>
                  <a:pt x="2953178" y="0"/>
                </a:lnTo>
                <a:lnTo>
                  <a:pt x="2953178" y="728457"/>
                </a:lnTo>
                <a:lnTo>
                  <a:pt x="0" y="728457"/>
                </a:lnTo>
                <a:lnTo>
                  <a:pt x="0" y="0"/>
                </a:lnTo>
                <a:close/>
              </a:path>
            </a:pathLst>
          </a:custGeom>
          <a:blipFill rotWithShape="1">
            <a:blip r:embed="rId8">
              <a:alphaModFix/>
            </a:blip>
            <a:stretch>
              <a:fillRect b="0" l="0" r="0" t="0"/>
            </a:stretch>
          </a:blipFill>
          <a:ln>
            <a:noFill/>
          </a:ln>
        </p:spPr>
      </p:sp>
      <p:sp>
        <p:nvSpPr>
          <p:cNvPr id="302" name="Google Shape;302;p12"/>
          <p:cNvSpPr/>
          <p:nvPr/>
        </p:nvSpPr>
        <p:spPr>
          <a:xfrm>
            <a:off x="2225558" y="7479336"/>
            <a:ext cx="2042138" cy="1104018"/>
          </a:xfrm>
          <a:custGeom>
            <a:rect b="b" l="l" r="r" t="t"/>
            <a:pathLst>
              <a:path extrusionOk="0" h="1104018" w="2042138">
                <a:moveTo>
                  <a:pt x="0" y="0"/>
                </a:moveTo>
                <a:lnTo>
                  <a:pt x="2042138" y="0"/>
                </a:lnTo>
                <a:lnTo>
                  <a:pt x="2042138" y="1104018"/>
                </a:lnTo>
                <a:lnTo>
                  <a:pt x="0" y="1104018"/>
                </a:lnTo>
                <a:lnTo>
                  <a:pt x="0" y="0"/>
                </a:lnTo>
                <a:close/>
              </a:path>
            </a:pathLst>
          </a:custGeom>
          <a:blipFill rotWithShape="1">
            <a:blip r:embed="rId9">
              <a:alphaModFix/>
            </a:blip>
            <a:stretch>
              <a:fillRect b="0" l="0" r="0" t="0"/>
            </a:stretch>
          </a:blipFill>
          <a:ln>
            <a:noFill/>
          </a:ln>
        </p:spPr>
      </p:sp>
      <p:sp>
        <p:nvSpPr>
          <p:cNvPr id="303" name="Google Shape;303;p12"/>
          <p:cNvSpPr txBox="1"/>
          <p:nvPr/>
        </p:nvSpPr>
        <p:spPr>
          <a:xfrm>
            <a:off x="1021541" y="4209784"/>
            <a:ext cx="4591762" cy="2790149"/>
          </a:xfrm>
          <a:prstGeom prst="rect">
            <a:avLst/>
          </a:prstGeom>
          <a:noFill/>
          <a:ln>
            <a:noFill/>
          </a:ln>
        </p:spPr>
        <p:txBody>
          <a:bodyPr anchorCtr="0" anchor="t" bIns="0" lIns="0" spcFirstLastPara="1" rIns="0" wrap="square" tIns="0">
            <a:spAutoFit/>
          </a:bodyPr>
          <a:lstStyle/>
          <a:p>
            <a:pPr indent="-286244" lvl="1" marL="572487" marR="0" rtl="0" algn="l">
              <a:lnSpc>
                <a:spcPct val="140022"/>
              </a:lnSpc>
              <a:spcBef>
                <a:spcPts val="0"/>
              </a:spcBef>
              <a:spcAft>
                <a:spcPts val="0"/>
              </a:spcAft>
              <a:buClr>
                <a:srgbClr val="476372"/>
              </a:buClr>
              <a:buSzPts val="2651"/>
              <a:buFont typeface="Arial"/>
              <a:buChar char="•"/>
            </a:pPr>
            <a:r>
              <a:rPr b="0" i="0" lang="en-US" sz="2651" u="none" cap="none" strike="noStrike">
                <a:solidFill>
                  <a:srgbClr val="476372"/>
                </a:solidFill>
                <a:latin typeface="Montserrat SemiBold"/>
                <a:ea typeface="Montserrat SemiBold"/>
                <a:cs typeface="Montserrat SemiBold"/>
                <a:sym typeface="Montserrat SemiBold"/>
              </a:rPr>
              <a:t>Fill Out the Card on your table </a:t>
            </a:r>
            <a:endParaRPr/>
          </a:p>
          <a:p>
            <a:pPr indent="-286244" lvl="1" marL="572487" marR="0" rtl="0" algn="l">
              <a:lnSpc>
                <a:spcPct val="140022"/>
              </a:lnSpc>
              <a:spcBef>
                <a:spcPts val="0"/>
              </a:spcBef>
              <a:spcAft>
                <a:spcPts val="0"/>
              </a:spcAft>
              <a:buClr>
                <a:srgbClr val="476372"/>
              </a:buClr>
              <a:buSzPts val="2651"/>
              <a:buFont typeface="Arial"/>
              <a:buChar char="•"/>
            </a:pPr>
            <a:r>
              <a:rPr b="0" i="0" lang="en-US" sz="2651" u="none" cap="none" strike="noStrike">
                <a:solidFill>
                  <a:srgbClr val="476372"/>
                </a:solidFill>
                <a:latin typeface="Montserrat SemiBold"/>
                <a:ea typeface="Montserrat SemiBold"/>
                <a:cs typeface="Montserrat SemiBold"/>
                <a:sym typeface="Montserrat SemiBold"/>
              </a:rPr>
              <a:t>Sign up for Our Newsletter</a:t>
            </a:r>
            <a:endParaRPr/>
          </a:p>
          <a:p>
            <a:pPr indent="-286244" lvl="1" marL="572487" marR="0" rtl="0" algn="l">
              <a:lnSpc>
                <a:spcPct val="140022"/>
              </a:lnSpc>
              <a:spcBef>
                <a:spcPts val="0"/>
              </a:spcBef>
              <a:spcAft>
                <a:spcPts val="0"/>
              </a:spcAft>
              <a:buClr>
                <a:srgbClr val="476372"/>
              </a:buClr>
              <a:buSzPts val="2651"/>
              <a:buFont typeface="Arial"/>
              <a:buChar char="•"/>
            </a:pPr>
            <a:r>
              <a:rPr b="0" i="0" lang="en-US" sz="2651" u="none" cap="none" strike="noStrike">
                <a:solidFill>
                  <a:srgbClr val="476372"/>
                </a:solidFill>
                <a:latin typeface="Montserrat SemiBold"/>
                <a:ea typeface="Montserrat SemiBold"/>
                <a:cs typeface="Montserrat SemiBold"/>
                <a:sym typeface="Montserrat SemiBold"/>
              </a:rPr>
              <a:t>Participate in continuing projects</a:t>
            </a:r>
            <a:endParaRPr/>
          </a:p>
        </p:txBody>
      </p:sp>
      <p:sp>
        <p:nvSpPr>
          <p:cNvPr id="304" name="Google Shape;304;p12"/>
          <p:cNvSpPr txBox="1"/>
          <p:nvPr/>
        </p:nvSpPr>
        <p:spPr>
          <a:xfrm>
            <a:off x="1044241" y="2472130"/>
            <a:ext cx="4546500" cy="12051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559" u="none" cap="none" strike="noStrike">
                <a:solidFill>
                  <a:srgbClr val="000000"/>
                </a:solidFill>
                <a:latin typeface="Montserrat SemiBold"/>
                <a:ea typeface="Montserrat SemiBold"/>
                <a:cs typeface="Montserrat SemiBold"/>
                <a:sym typeface="Montserrat SemiBold"/>
              </a:rPr>
              <a:t>Let</a:t>
            </a:r>
            <a:r>
              <a:rPr lang="en-US" sz="3559">
                <a:latin typeface="Montserrat SemiBold"/>
                <a:ea typeface="Montserrat SemiBold"/>
                <a:cs typeface="Montserrat SemiBold"/>
                <a:sym typeface="Montserrat SemiBold"/>
              </a:rPr>
              <a:t>’</a:t>
            </a:r>
            <a:r>
              <a:rPr b="0" i="0" lang="en-US" sz="3559" u="none" cap="none" strike="noStrike">
                <a:solidFill>
                  <a:srgbClr val="000000"/>
                </a:solidFill>
                <a:latin typeface="Montserrat SemiBold"/>
                <a:ea typeface="Montserrat SemiBold"/>
                <a:cs typeface="Montserrat SemiBold"/>
                <a:sym typeface="Montserrat SemiBold"/>
              </a:rPr>
              <a:t>s Continue the Conversation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8887" l="0" r="0" t="-8887"/>
            </a:stretch>
          </a:blipFill>
          <a:ln>
            <a:noFill/>
          </a:ln>
        </p:spPr>
      </p:sp>
      <p:grpSp>
        <p:nvGrpSpPr>
          <p:cNvPr id="100" name="Google Shape;100;p2"/>
          <p:cNvGrpSpPr/>
          <p:nvPr/>
        </p:nvGrpSpPr>
        <p:grpSpPr>
          <a:xfrm>
            <a:off x="1706516" y="2372908"/>
            <a:ext cx="14874968" cy="5541185"/>
            <a:chOff x="0" y="0"/>
            <a:chExt cx="19833291" cy="7388246"/>
          </a:xfrm>
        </p:grpSpPr>
        <p:sp>
          <p:nvSpPr>
            <p:cNvPr id="101" name="Google Shape;101;p2"/>
            <p:cNvSpPr/>
            <p:nvPr/>
          </p:nvSpPr>
          <p:spPr>
            <a:xfrm>
              <a:off x="0" y="0"/>
              <a:ext cx="19833291" cy="7388246"/>
            </a:xfrm>
            <a:custGeom>
              <a:rect b="b" l="l" r="r" t="t"/>
              <a:pathLst>
                <a:path extrusionOk="0" h="7388246" w="19833291">
                  <a:moveTo>
                    <a:pt x="0" y="0"/>
                  </a:moveTo>
                  <a:lnTo>
                    <a:pt x="19833291" y="0"/>
                  </a:lnTo>
                  <a:lnTo>
                    <a:pt x="19833291" y="7388246"/>
                  </a:lnTo>
                  <a:lnTo>
                    <a:pt x="0" y="7388246"/>
                  </a:lnTo>
                  <a:lnTo>
                    <a:pt x="0" y="0"/>
                  </a:lnTo>
                  <a:close/>
                </a:path>
              </a:pathLst>
            </a:custGeom>
            <a:blipFill rotWithShape="1">
              <a:blip r:embed="rId4">
                <a:alphaModFix/>
              </a:blip>
              <a:stretch>
                <a:fillRect b="0" l="0" r="0" t="0"/>
              </a:stretch>
            </a:blipFill>
            <a:ln>
              <a:noFill/>
            </a:ln>
          </p:spPr>
        </p:sp>
        <p:sp>
          <p:nvSpPr>
            <p:cNvPr id="102" name="Google Shape;102;p2"/>
            <p:cNvSpPr/>
            <p:nvPr/>
          </p:nvSpPr>
          <p:spPr>
            <a:xfrm>
              <a:off x="4972681" y="5518504"/>
              <a:ext cx="609029" cy="560225"/>
            </a:xfrm>
            <a:custGeom>
              <a:rect b="b" l="l" r="r" t="t"/>
              <a:pathLst>
                <a:path extrusionOk="0" h="560225" w="609029">
                  <a:moveTo>
                    <a:pt x="0" y="0"/>
                  </a:moveTo>
                  <a:lnTo>
                    <a:pt x="609029" y="0"/>
                  </a:lnTo>
                  <a:lnTo>
                    <a:pt x="609029" y="560225"/>
                  </a:lnTo>
                  <a:lnTo>
                    <a:pt x="0" y="560225"/>
                  </a:lnTo>
                  <a:lnTo>
                    <a:pt x="0" y="0"/>
                  </a:lnTo>
                  <a:close/>
                </a:path>
              </a:pathLst>
            </a:custGeom>
            <a:blipFill rotWithShape="1">
              <a:blip r:embed="rId5">
                <a:alphaModFix/>
              </a:blip>
              <a:stretch>
                <a:fillRect b="0" l="0" r="0" t="0"/>
              </a:stretch>
            </a:blipFill>
            <a:ln>
              <a:noFill/>
            </a:ln>
          </p:spPr>
        </p:sp>
        <p:sp>
          <p:nvSpPr>
            <p:cNvPr id="103" name="Google Shape;103;p2"/>
            <p:cNvSpPr/>
            <p:nvPr/>
          </p:nvSpPr>
          <p:spPr>
            <a:xfrm>
              <a:off x="9236747" y="5508370"/>
              <a:ext cx="609029" cy="560225"/>
            </a:xfrm>
            <a:custGeom>
              <a:rect b="b" l="l" r="r" t="t"/>
              <a:pathLst>
                <a:path extrusionOk="0" h="560225" w="609029">
                  <a:moveTo>
                    <a:pt x="0" y="0"/>
                  </a:moveTo>
                  <a:lnTo>
                    <a:pt x="609029" y="0"/>
                  </a:lnTo>
                  <a:lnTo>
                    <a:pt x="609029" y="560224"/>
                  </a:lnTo>
                  <a:lnTo>
                    <a:pt x="0" y="560224"/>
                  </a:lnTo>
                  <a:lnTo>
                    <a:pt x="0" y="0"/>
                  </a:lnTo>
                  <a:close/>
                </a:path>
              </a:pathLst>
            </a:custGeom>
            <a:blipFill rotWithShape="1">
              <a:blip r:embed="rId6">
                <a:alphaModFix/>
              </a:blip>
              <a:stretch>
                <a:fillRect b="0" l="0" r="0" t="0"/>
              </a:stretch>
            </a:blipFill>
            <a:ln>
              <a:noFill/>
            </a:ln>
          </p:spPr>
        </p:sp>
        <p:sp>
          <p:nvSpPr>
            <p:cNvPr id="104" name="Google Shape;104;p2"/>
            <p:cNvSpPr/>
            <p:nvPr/>
          </p:nvSpPr>
          <p:spPr>
            <a:xfrm>
              <a:off x="9236747" y="5508370"/>
              <a:ext cx="609029" cy="560225"/>
            </a:xfrm>
            <a:custGeom>
              <a:rect b="b" l="l" r="r" t="t"/>
              <a:pathLst>
                <a:path extrusionOk="0" h="560225" w="609029">
                  <a:moveTo>
                    <a:pt x="0" y="0"/>
                  </a:moveTo>
                  <a:lnTo>
                    <a:pt x="609029" y="0"/>
                  </a:lnTo>
                  <a:lnTo>
                    <a:pt x="609029" y="560224"/>
                  </a:lnTo>
                  <a:lnTo>
                    <a:pt x="0" y="560224"/>
                  </a:lnTo>
                  <a:lnTo>
                    <a:pt x="0" y="0"/>
                  </a:lnTo>
                  <a:close/>
                </a:path>
              </a:pathLst>
            </a:custGeom>
            <a:blipFill rotWithShape="1">
              <a:blip r:embed="rId5">
                <a:alphaModFix/>
              </a:blip>
              <a:stretch>
                <a:fillRect b="0" l="0" r="0" t="0"/>
              </a:stretch>
            </a:blipFill>
            <a:ln>
              <a:noFill/>
            </a:ln>
          </p:spPr>
        </p:sp>
        <p:sp>
          <p:nvSpPr>
            <p:cNvPr id="105" name="Google Shape;105;p2"/>
            <p:cNvSpPr/>
            <p:nvPr/>
          </p:nvSpPr>
          <p:spPr>
            <a:xfrm>
              <a:off x="13693380" y="5606198"/>
              <a:ext cx="479950" cy="378592"/>
            </a:xfrm>
            <a:custGeom>
              <a:rect b="b" l="l" r="r" t="t"/>
              <a:pathLst>
                <a:path extrusionOk="0" h="378592" w="479950">
                  <a:moveTo>
                    <a:pt x="0" y="0"/>
                  </a:moveTo>
                  <a:lnTo>
                    <a:pt x="479950" y="0"/>
                  </a:lnTo>
                  <a:lnTo>
                    <a:pt x="479950" y="378592"/>
                  </a:lnTo>
                  <a:lnTo>
                    <a:pt x="0" y="378592"/>
                  </a:lnTo>
                  <a:lnTo>
                    <a:pt x="0" y="0"/>
                  </a:lnTo>
                  <a:close/>
                </a:path>
              </a:pathLst>
            </a:custGeom>
            <a:blipFill rotWithShape="1">
              <a:blip r:embed="rId7">
                <a:alphaModFix/>
              </a:blip>
              <a:stretch>
                <a:fillRect b="0" l="0" r="0" t="0"/>
              </a:stretch>
            </a:blipFill>
            <a:ln>
              <a:noFill/>
            </a:ln>
          </p:spPr>
        </p:sp>
        <p:sp>
          <p:nvSpPr>
            <p:cNvPr id="106" name="Google Shape;106;p2"/>
            <p:cNvSpPr/>
            <p:nvPr/>
          </p:nvSpPr>
          <p:spPr>
            <a:xfrm>
              <a:off x="13693380" y="5606198"/>
              <a:ext cx="479950" cy="378576"/>
            </a:xfrm>
            <a:custGeom>
              <a:rect b="b" l="l" r="r" t="t"/>
              <a:pathLst>
                <a:path extrusionOk="0" h="378576" w="479950">
                  <a:moveTo>
                    <a:pt x="0" y="0"/>
                  </a:moveTo>
                  <a:lnTo>
                    <a:pt x="479950" y="0"/>
                  </a:lnTo>
                  <a:lnTo>
                    <a:pt x="479950" y="378577"/>
                  </a:lnTo>
                  <a:lnTo>
                    <a:pt x="0" y="378577"/>
                  </a:lnTo>
                  <a:lnTo>
                    <a:pt x="0" y="0"/>
                  </a:lnTo>
                  <a:close/>
                </a:path>
              </a:pathLst>
            </a:custGeom>
            <a:blipFill rotWithShape="1">
              <a:blip r:embed="rId8">
                <a:alphaModFix/>
              </a:blip>
              <a:stretch>
                <a:fillRect b="-3" l="0" r="0" t="0"/>
              </a:stretch>
            </a:blipFill>
            <a:ln>
              <a:noFill/>
            </a:ln>
          </p:spPr>
        </p:sp>
        <p:sp>
          <p:nvSpPr>
            <p:cNvPr id="107" name="Google Shape;107;p2"/>
            <p:cNvSpPr/>
            <p:nvPr/>
          </p:nvSpPr>
          <p:spPr>
            <a:xfrm>
              <a:off x="10017290" y="5315081"/>
              <a:ext cx="1149660" cy="905276"/>
            </a:xfrm>
            <a:custGeom>
              <a:rect b="b" l="l" r="r" t="t"/>
              <a:pathLst>
                <a:path extrusionOk="0" h="905276" w="1149660">
                  <a:moveTo>
                    <a:pt x="0" y="0"/>
                  </a:moveTo>
                  <a:lnTo>
                    <a:pt x="1149660" y="0"/>
                  </a:lnTo>
                  <a:lnTo>
                    <a:pt x="1149660" y="905276"/>
                  </a:lnTo>
                  <a:lnTo>
                    <a:pt x="0" y="905276"/>
                  </a:lnTo>
                  <a:lnTo>
                    <a:pt x="0" y="0"/>
                  </a:lnTo>
                  <a:close/>
                </a:path>
              </a:pathLst>
            </a:custGeom>
            <a:blipFill rotWithShape="1">
              <a:blip r:embed="rId9">
                <a:alphaModFix/>
              </a:blip>
              <a:stretch>
                <a:fillRect b="0" l="0" r="0" t="0"/>
              </a:stretch>
            </a:blipFill>
            <a:ln>
              <a:noFill/>
            </a:ln>
          </p:spPr>
        </p:sp>
        <p:sp>
          <p:nvSpPr>
            <p:cNvPr id="108" name="Google Shape;108;p2"/>
            <p:cNvSpPr/>
            <p:nvPr/>
          </p:nvSpPr>
          <p:spPr>
            <a:xfrm>
              <a:off x="14204533" y="5230932"/>
              <a:ext cx="3779927" cy="1135274"/>
            </a:xfrm>
            <a:custGeom>
              <a:rect b="b" l="l" r="r" t="t"/>
              <a:pathLst>
                <a:path extrusionOk="0" h="1135274" w="3779927">
                  <a:moveTo>
                    <a:pt x="0" y="0"/>
                  </a:moveTo>
                  <a:lnTo>
                    <a:pt x="3779927" y="0"/>
                  </a:lnTo>
                  <a:lnTo>
                    <a:pt x="3779927" y="1135274"/>
                  </a:lnTo>
                  <a:lnTo>
                    <a:pt x="0" y="1135274"/>
                  </a:lnTo>
                  <a:lnTo>
                    <a:pt x="0" y="0"/>
                  </a:lnTo>
                  <a:close/>
                </a:path>
              </a:pathLst>
            </a:custGeom>
            <a:blipFill rotWithShape="1">
              <a:blip r:embed="rId10">
                <a:alphaModFix/>
              </a:blip>
              <a:stretch>
                <a:fillRect b="0" l="0" r="0" t="0"/>
              </a:stretch>
            </a:blipFill>
            <a:ln>
              <a:noFill/>
            </a:ln>
          </p:spPr>
        </p:sp>
        <p:sp>
          <p:nvSpPr>
            <p:cNvPr id="109" name="Google Shape;109;p2"/>
            <p:cNvSpPr/>
            <p:nvPr/>
          </p:nvSpPr>
          <p:spPr>
            <a:xfrm>
              <a:off x="5788317" y="5374867"/>
              <a:ext cx="1054074" cy="884521"/>
            </a:xfrm>
            <a:custGeom>
              <a:rect b="b" l="l" r="r" t="t"/>
              <a:pathLst>
                <a:path extrusionOk="0" h="884521" w="1054074">
                  <a:moveTo>
                    <a:pt x="0" y="0"/>
                  </a:moveTo>
                  <a:lnTo>
                    <a:pt x="1054075" y="0"/>
                  </a:lnTo>
                  <a:lnTo>
                    <a:pt x="1054075" y="884521"/>
                  </a:lnTo>
                  <a:lnTo>
                    <a:pt x="0" y="884521"/>
                  </a:lnTo>
                  <a:lnTo>
                    <a:pt x="0" y="0"/>
                  </a:lnTo>
                  <a:close/>
                </a:path>
              </a:pathLst>
            </a:custGeom>
            <a:blipFill rotWithShape="1">
              <a:blip r:embed="rId11">
                <a:alphaModFix/>
              </a:blip>
              <a:stretch>
                <a:fillRect b="0" l="0" r="0" t="0"/>
              </a:stretch>
            </a:blipFill>
            <a:ln>
              <a:noFill/>
            </a:ln>
          </p:spPr>
        </p:sp>
        <p:sp>
          <p:nvSpPr>
            <p:cNvPr id="110" name="Google Shape;110;p2"/>
            <p:cNvSpPr/>
            <p:nvPr/>
          </p:nvSpPr>
          <p:spPr>
            <a:xfrm>
              <a:off x="1501378" y="5331789"/>
              <a:ext cx="1203076" cy="913402"/>
            </a:xfrm>
            <a:custGeom>
              <a:rect b="b" l="l" r="r" t="t"/>
              <a:pathLst>
                <a:path extrusionOk="0" h="913402" w="1203076">
                  <a:moveTo>
                    <a:pt x="0" y="0"/>
                  </a:moveTo>
                  <a:lnTo>
                    <a:pt x="1203077" y="0"/>
                  </a:lnTo>
                  <a:lnTo>
                    <a:pt x="1203077" y="913402"/>
                  </a:lnTo>
                  <a:lnTo>
                    <a:pt x="0" y="913402"/>
                  </a:lnTo>
                  <a:lnTo>
                    <a:pt x="0" y="0"/>
                  </a:lnTo>
                  <a:close/>
                </a:path>
              </a:pathLst>
            </a:custGeom>
            <a:blipFill rotWithShape="1">
              <a:blip r:embed="rId12">
                <a:alphaModFix/>
              </a:blip>
              <a:stretch>
                <a:fillRect b="0" l="0" r="0" t="0"/>
              </a:stretch>
            </a:blipFill>
            <a:ln>
              <a:noFill/>
            </a:ln>
          </p:spPr>
        </p:sp>
        <p:sp>
          <p:nvSpPr>
            <p:cNvPr id="111" name="Google Shape;111;p2"/>
            <p:cNvSpPr/>
            <p:nvPr/>
          </p:nvSpPr>
          <p:spPr>
            <a:xfrm>
              <a:off x="10017290" y="5315081"/>
              <a:ext cx="1149660" cy="905276"/>
            </a:xfrm>
            <a:custGeom>
              <a:rect b="b" l="l" r="r" t="t"/>
              <a:pathLst>
                <a:path extrusionOk="0" h="905276" w="1149660">
                  <a:moveTo>
                    <a:pt x="0" y="0"/>
                  </a:moveTo>
                  <a:lnTo>
                    <a:pt x="1149660" y="0"/>
                  </a:lnTo>
                  <a:lnTo>
                    <a:pt x="1149660" y="905276"/>
                  </a:lnTo>
                  <a:lnTo>
                    <a:pt x="0" y="905276"/>
                  </a:lnTo>
                  <a:lnTo>
                    <a:pt x="0" y="0"/>
                  </a:lnTo>
                  <a:close/>
                </a:path>
              </a:pathLst>
            </a:custGeom>
            <a:blipFill rotWithShape="1">
              <a:blip r:embed="rId13">
                <a:alphaModFix/>
              </a:blip>
              <a:stretch>
                <a:fillRect b="-411436" l="-377374" r="-205359" t="-42395"/>
              </a:stretch>
            </a:blipFill>
            <a:ln>
              <a:noFill/>
            </a:ln>
          </p:spPr>
        </p:sp>
        <p:sp>
          <p:nvSpPr>
            <p:cNvPr id="112" name="Google Shape;112;p2"/>
            <p:cNvSpPr/>
            <p:nvPr/>
          </p:nvSpPr>
          <p:spPr>
            <a:xfrm>
              <a:off x="5788317" y="5374867"/>
              <a:ext cx="1054074" cy="884521"/>
            </a:xfrm>
            <a:custGeom>
              <a:rect b="b" l="l" r="r" t="t"/>
              <a:pathLst>
                <a:path extrusionOk="0" h="884521" w="1054074">
                  <a:moveTo>
                    <a:pt x="0" y="0"/>
                  </a:moveTo>
                  <a:lnTo>
                    <a:pt x="1054075" y="0"/>
                  </a:lnTo>
                  <a:lnTo>
                    <a:pt x="1054075" y="884521"/>
                  </a:lnTo>
                  <a:lnTo>
                    <a:pt x="0" y="884521"/>
                  </a:lnTo>
                  <a:lnTo>
                    <a:pt x="0" y="0"/>
                  </a:lnTo>
                  <a:close/>
                </a:path>
              </a:pathLst>
            </a:custGeom>
            <a:blipFill rotWithShape="1">
              <a:blip r:embed="rId13">
                <a:alphaModFix/>
              </a:blip>
              <a:stretch>
                <a:fillRect b="-411436" l="-226949" r="-400640" t="-42395"/>
              </a:stretch>
            </a:blipFill>
            <a:ln>
              <a:noFill/>
            </a:ln>
          </p:spPr>
        </p:sp>
        <p:sp>
          <p:nvSpPr>
            <p:cNvPr id="113" name="Google Shape;113;p2"/>
            <p:cNvSpPr/>
            <p:nvPr/>
          </p:nvSpPr>
          <p:spPr>
            <a:xfrm>
              <a:off x="1501378" y="5331789"/>
              <a:ext cx="1203076" cy="913402"/>
            </a:xfrm>
            <a:custGeom>
              <a:rect b="b" l="l" r="r" t="t"/>
              <a:pathLst>
                <a:path extrusionOk="0" h="913402" w="1203076">
                  <a:moveTo>
                    <a:pt x="0" y="0"/>
                  </a:moveTo>
                  <a:lnTo>
                    <a:pt x="1203077" y="0"/>
                  </a:lnTo>
                  <a:lnTo>
                    <a:pt x="1203077" y="913402"/>
                  </a:lnTo>
                  <a:lnTo>
                    <a:pt x="0" y="913402"/>
                  </a:lnTo>
                  <a:lnTo>
                    <a:pt x="0" y="0"/>
                  </a:lnTo>
                  <a:close/>
                </a:path>
              </a:pathLst>
            </a:custGeom>
            <a:blipFill rotWithShape="1">
              <a:blip r:embed="rId13">
                <a:alphaModFix/>
              </a:blip>
              <a:stretch>
                <a:fillRect b="-411408" l="-49150" r="-509090" t="-42393"/>
              </a:stretch>
            </a:blipFill>
            <a:ln>
              <a:noFill/>
            </a:ln>
          </p:spPr>
        </p:sp>
        <p:sp>
          <p:nvSpPr>
            <p:cNvPr id="114" name="Google Shape;114;p2"/>
            <p:cNvSpPr/>
            <p:nvPr/>
          </p:nvSpPr>
          <p:spPr>
            <a:xfrm>
              <a:off x="809001" y="507388"/>
              <a:ext cx="17689343" cy="3042180"/>
            </a:xfrm>
            <a:custGeom>
              <a:rect b="b" l="l" r="r" t="t"/>
              <a:pathLst>
                <a:path extrusionOk="0" h="3042180" w="17689343">
                  <a:moveTo>
                    <a:pt x="0" y="0"/>
                  </a:moveTo>
                  <a:lnTo>
                    <a:pt x="17689342" y="0"/>
                  </a:lnTo>
                  <a:lnTo>
                    <a:pt x="17689342" y="3042180"/>
                  </a:lnTo>
                  <a:lnTo>
                    <a:pt x="0" y="3042180"/>
                  </a:lnTo>
                  <a:lnTo>
                    <a:pt x="0" y="0"/>
                  </a:lnTo>
                  <a:close/>
                </a:path>
              </a:pathLst>
            </a:custGeom>
            <a:blipFill rotWithShape="1">
              <a:blip r:embed="rId14">
                <a:alphaModFix/>
              </a:blip>
              <a:stretch>
                <a:fillRect b="0" l="0" r="0" t="0"/>
              </a:stretch>
            </a:blipFill>
            <a:ln>
              <a:noFill/>
            </a:ln>
          </p:spPr>
        </p:sp>
        <p:sp>
          <p:nvSpPr>
            <p:cNvPr id="115" name="Google Shape;115;p2"/>
            <p:cNvSpPr txBox="1"/>
            <p:nvPr/>
          </p:nvSpPr>
          <p:spPr>
            <a:xfrm>
              <a:off x="885523" y="290857"/>
              <a:ext cx="17816700" cy="3194100"/>
            </a:xfrm>
            <a:prstGeom prst="rect">
              <a:avLst/>
            </a:prstGeom>
            <a:noFill/>
            <a:ln>
              <a:noFill/>
            </a:ln>
          </p:spPr>
          <p:txBody>
            <a:bodyPr anchorCtr="0" anchor="t" bIns="0" lIns="0" spcFirstLastPara="1" rIns="0" wrap="square" tIns="0">
              <a:spAutoFit/>
            </a:bodyPr>
            <a:lstStyle/>
            <a:p>
              <a:pPr indent="0" lvl="0" marL="0" marR="0" rtl="0" algn="just">
                <a:lnSpc>
                  <a:spcPct val="120017"/>
                </a:lnSpc>
                <a:spcBef>
                  <a:spcPts val="0"/>
                </a:spcBef>
                <a:spcAft>
                  <a:spcPts val="0"/>
                </a:spcAft>
                <a:buNone/>
              </a:pPr>
              <a:r>
                <a:rPr b="0" i="0" lang="en-US" sz="2223" u="none" cap="none" strike="noStrike">
                  <a:solidFill>
                    <a:srgbClr val="000000"/>
                  </a:solidFill>
                  <a:latin typeface="Montserrat"/>
                  <a:ea typeface="Montserrat"/>
                  <a:cs typeface="Montserrat"/>
                  <a:sym typeface="Montserrat"/>
                </a:rPr>
                <a:t>The Community Benchmarking report has been commissioned by McPherson County Community Foundation to help local residents gain a better understanding of the most pressing opportunities that the local towns face. The annual reports that are generated will help leaders determine the extent to which the efforts are having an impact on the local residents. The reports are also a way for the the various towns in McPherson County to pursue grants to help further their local efforts.</a:t>
              </a:r>
              <a:endParaRPr/>
            </a:p>
          </p:txBody>
        </p:sp>
        <p:sp>
          <p:nvSpPr>
            <p:cNvPr id="116" name="Google Shape;116;p2"/>
            <p:cNvSpPr txBox="1"/>
            <p:nvPr/>
          </p:nvSpPr>
          <p:spPr>
            <a:xfrm>
              <a:off x="2651697" y="3637252"/>
              <a:ext cx="14284196" cy="1184764"/>
            </a:xfrm>
            <a:prstGeom prst="rect">
              <a:avLst/>
            </a:prstGeom>
            <a:noFill/>
            <a:ln>
              <a:noFill/>
            </a:ln>
          </p:spPr>
          <p:txBody>
            <a:bodyPr anchorCtr="0" anchor="t" bIns="0" lIns="0" spcFirstLastPara="1" rIns="0" wrap="square" tIns="0">
              <a:spAutoFit/>
            </a:bodyPr>
            <a:lstStyle/>
            <a:p>
              <a:pPr indent="0" lvl="0" marL="0" marR="0" rtl="0" algn="ctr">
                <a:lnSpc>
                  <a:spcPct val="250022"/>
                </a:lnSpc>
                <a:spcBef>
                  <a:spcPts val="0"/>
                </a:spcBef>
                <a:spcAft>
                  <a:spcPts val="0"/>
                </a:spcAft>
                <a:buNone/>
              </a:pPr>
              <a:r>
                <a:rPr b="1" i="0" lang="en-US" sz="2223" u="none" cap="none" strike="noStrike">
                  <a:solidFill>
                    <a:srgbClr val="476372"/>
                  </a:solidFill>
                  <a:latin typeface="Montserrat"/>
                  <a:ea typeface="Montserrat"/>
                  <a:cs typeface="Montserrat"/>
                  <a:sym typeface="Montserrat"/>
                </a:rPr>
                <a:t>Local leaders can use this framework to help inspire change. </a:t>
              </a:r>
              <a:endParaRPr/>
            </a:p>
            <a:p>
              <a:pPr indent="0" lvl="0" marL="0" marR="0" rtl="0" algn="ctr">
                <a:lnSpc>
                  <a:spcPct val="49977"/>
                </a:lnSpc>
                <a:spcBef>
                  <a:spcPts val="0"/>
                </a:spcBef>
                <a:spcAft>
                  <a:spcPts val="0"/>
                </a:spcAft>
                <a:buNone/>
              </a:pPr>
              <a:r>
                <a:rPr b="1" i="0" lang="en-US" sz="2223" u="none" cap="none" strike="noStrike">
                  <a:solidFill>
                    <a:srgbClr val="476372"/>
                  </a:solidFill>
                  <a:latin typeface="Montserrat"/>
                  <a:ea typeface="Montserrat"/>
                  <a:cs typeface="Montserrat"/>
                  <a:sym typeface="Montserrat"/>
                </a:rPr>
                <a:t>This report provides the clues on what the fellow residents are craving.</a:t>
              </a:r>
              <a:endParaRPr/>
            </a:p>
          </p:txBody>
        </p:sp>
        <p:sp>
          <p:nvSpPr>
            <p:cNvPr id="117" name="Google Shape;117;p2"/>
            <p:cNvSpPr txBox="1"/>
            <p:nvPr/>
          </p:nvSpPr>
          <p:spPr>
            <a:xfrm>
              <a:off x="2779191" y="5490501"/>
              <a:ext cx="1728160" cy="603601"/>
            </a:xfrm>
            <a:prstGeom prst="rect">
              <a:avLst/>
            </a:prstGeom>
            <a:noFill/>
            <a:ln>
              <a:noFill/>
            </a:ln>
          </p:spPr>
          <p:txBody>
            <a:bodyPr anchorCtr="0" anchor="t" bIns="0" lIns="0" spcFirstLastPara="1" rIns="0" wrap="square" tIns="0">
              <a:spAutoFit/>
            </a:bodyPr>
            <a:lstStyle/>
            <a:p>
              <a:pPr indent="0" lvl="0" marL="0" marR="0" rtl="0" algn="ctr">
                <a:lnSpc>
                  <a:spcPct val="119973"/>
                </a:lnSpc>
                <a:spcBef>
                  <a:spcPts val="0"/>
                </a:spcBef>
                <a:spcAft>
                  <a:spcPts val="0"/>
                </a:spcAft>
                <a:buNone/>
              </a:pPr>
              <a:r>
                <a:rPr b="0" i="0" lang="en-US" sz="1482" u="none" cap="none" strike="noStrike">
                  <a:solidFill>
                    <a:srgbClr val="4B4459"/>
                  </a:solidFill>
                  <a:latin typeface="Montserrat SemiBold"/>
                  <a:ea typeface="Montserrat SemiBold"/>
                  <a:cs typeface="Montserrat SemiBold"/>
                  <a:sym typeface="Montserrat SemiBold"/>
                </a:rPr>
                <a:t>Collaborative Leadership</a:t>
              </a:r>
              <a:endParaRPr/>
            </a:p>
          </p:txBody>
        </p:sp>
        <p:sp>
          <p:nvSpPr>
            <p:cNvPr id="118" name="Google Shape;118;p2"/>
            <p:cNvSpPr txBox="1"/>
            <p:nvPr/>
          </p:nvSpPr>
          <p:spPr>
            <a:xfrm>
              <a:off x="7179380" y="5504699"/>
              <a:ext cx="1504140" cy="603601"/>
            </a:xfrm>
            <a:prstGeom prst="rect">
              <a:avLst/>
            </a:prstGeom>
            <a:noFill/>
            <a:ln>
              <a:noFill/>
            </a:ln>
          </p:spPr>
          <p:txBody>
            <a:bodyPr anchorCtr="0" anchor="t" bIns="0" lIns="0" spcFirstLastPara="1" rIns="0" wrap="square" tIns="0">
              <a:spAutoFit/>
            </a:bodyPr>
            <a:lstStyle/>
            <a:p>
              <a:pPr indent="0" lvl="0" marL="0" marR="0" rtl="0" algn="just">
                <a:lnSpc>
                  <a:spcPct val="119973"/>
                </a:lnSpc>
                <a:spcBef>
                  <a:spcPts val="0"/>
                </a:spcBef>
                <a:spcAft>
                  <a:spcPts val="0"/>
                </a:spcAft>
                <a:buNone/>
              </a:pPr>
              <a:r>
                <a:rPr b="0" i="0" lang="en-US" sz="1482" u="none" cap="none" strike="noStrike">
                  <a:solidFill>
                    <a:srgbClr val="4B4459"/>
                  </a:solidFill>
                  <a:latin typeface="Montserrat SemiBold"/>
                  <a:ea typeface="Montserrat SemiBold"/>
                  <a:cs typeface="Montserrat SemiBold"/>
                  <a:sym typeface="Montserrat SemiBold"/>
                </a:rPr>
                <a:t>Committed Citizenship</a:t>
              </a:r>
              <a:endParaRPr/>
            </a:p>
          </p:txBody>
        </p:sp>
        <p:sp>
          <p:nvSpPr>
            <p:cNvPr id="119" name="Google Shape;119;p2"/>
            <p:cNvSpPr txBox="1"/>
            <p:nvPr/>
          </p:nvSpPr>
          <p:spPr>
            <a:xfrm>
              <a:off x="11477849" y="5461652"/>
              <a:ext cx="1633689" cy="302397"/>
            </a:xfrm>
            <a:prstGeom prst="rect">
              <a:avLst/>
            </a:prstGeom>
            <a:noFill/>
            <a:ln>
              <a:noFill/>
            </a:ln>
          </p:spPr>
          <p:txBody>
            <a:bodyPr anchorCtr="0" anchor="t" bIns="0" lIns="0" spcFirstLastPara="1" rIns="0" wrap="square" tIns="0">
              <a:spAutoFit/>
            </a:bodyPr>
            <a:lstStyle/>
            <a:p>
              <a:pPr indent="0" lvl="0" marL="0" marR="0" rtl="0" algn="l">
                <a:lnSpc>
                  <a:spcPct val="119973"/>
                </a:lnSpc>
                <a:spcBef>
                  <a:spcPts val="0"/>
                </a:spcBef>
                <a:spcAft>
                  <a:spcPts val="0"/>
                </a:spcAft>
                <a:buNone/>
              </a:pPr>
              <a:r>
                <a:rPr b="0" i="0" lang="en-US" sz="1482" u="none" cap="none" strike="noStrike">
                  <a:solidFill>
                    <a:srgbClr val="4B4459"/>
                  </a:solidFill>
                  <a:latin typeface="Montserrat SemiBold"/>
                  <a:ea typeface="Montserrat SemiBold"/>
                  <a:cs typeface="Montserrat SemiBold"/>
                  <a:sym typeface="Montserrat SemiBold"/>
                </a:rPr>
                <a:t>Community </a:t>
              </a:r>
              <a:endParaRPr/>
            </a:p>
          </p:txBody>
        </p:sp>
        <p:sp>
          <p:nvSpPr>
            <p:cNvPr id="120" name="Google Shape;120;p2"/>
            <p:cNvSpPr txBox="1"/>
            <p:nvPr/>
          </p:nvSpPr>
          <p:spPr>
            <a:xfrm>
              <a:off x="11268261" y="5762856"/>
              <a:ext cx="1990334" cy="302397"/>
            </a:xfrm>
            <a:prstGeom prst="rect">
              <a:avLst/>
            </a:prstGeom>
            <a:noFill/>
            <a:ln>
              <a:noFill/>
            </a:ln>
          </p:spPr>
          <p:txBody>
            <a:bodyPr anchorCtr="0" anchor="t" bIns="0" lIns="0" spcFirstLastPara="1" rIns="0" wrap="square" tIns="0">
              <a:spAutoFit/>
            </a:bodyPr>
            <a:lstStyle/>
            <a:p>
              <a:pPr indent="0" lvl="0" marL="0" marR="0" rtl="0" algn="l">
                <a:lnSpc>
                  <a:spcPct val="119973"/>
                </a:lnSpc>
                <a:spcBef>
                  <a:spcPts val="0"/>
                </a:spcBef>
                <a:spcAft>
                  <a:spcPts val="0"/>
                </a:spcAft>
                <a:buNone/>
              </a:pPr>
              <a:r>
                <a:rPr b="0" i="0" lang="en-US" sz="1482" u="none" cap="none" strike="noStrike">
                  <a:solidFill>
                    <a:srgbClr val="4B4459"/>
                  </a:solidFill>
                  <a:latin typeface="Montserrat SemiBold"/>
                  <a:ea typeface="Montserrat SemiBold"/>
                  <a:cs typeface="Montserrat SemiBold"/>
                  <a:sym typeface="Montserrat SemiBold"/>
                </a:rPr>
                <a:t>Vision &amp; Action</a:t>
              </a:r>
              <a:endParaRPr/>
            </a:p>
          </p:txBody>
        </p:sp>
        <p:sp>
          <p:nvSpPr>
            <p:cNvPr id="121" name="Google Shape;121;p2"/>
            <p:cNvSpPr txBox="1"/>
            <p:nvPr/>
          </p:nvSpPr>
          <p:spPr>
            <a:xfrm>
              <a:off x="14525724" y="5500651"/>
              <a:ext cx="3270954" cy="302397"/>
            </a:xfrm>
            <a:prstGeom prst="rect">
              <a:avLst/>
            </a:prstGeom>
            <a:noFill/>
            <a:ln>
              <a:noFill/>
            </a:ln>
          </p:spPr>
          <p:txBody>
            <a:bodyPr anchorCtr="0" anchor="t" bIns="0" lIns="0" spcFirstLastPara="1" rIns="0" wrap="square" tIns="0">
              <a:spAutoFit/>
            </a:bodyPr>
            <a:lstStyle/>
            <a:p>
              <a:pPr indent="0" lvl="0" marL="0" marR="0" rtl="0" algn="l">
                <a:lnSpc>
                  <a:spcPct val="119973"/>
                </a:lnSpc>
                <a:spcBef>
                  <a:spcPts val="0"/>
                </a:spcBef>
                <a:spcAft>
                  <a:spcPts val="0"/>
                </a:spcAft>
                <a:buNone/>
              </a:pPr>
              <a:r>
                <a:rPr b="0" i="0" lang="en-US" sz="1482" u="none" cap="none" strike="noStrike">
                  <a:solidFill>
                    <a:srgbClr val="4B4459"/>
                  </a:solidFill>
                  <a:latin typeface="Montserrat SemiBold"/>
                  <a:ea typeface="Montserrat SemiBold"/>
                  <a:cs typeface="Montserrat SemiBold"/>
                  <a:sym typeface="Montserrat SemiBold"/>
                </a:rPr>
                <a:t>Economic &amp; Community </a:t>
              </a:r>
              <a:endParaRPr/>
            </a:p>
          </p:txBody>
        </p:sp>
        <p:sp>
          <p:nvSpPr>
            <p:cNvPr id="122" name="Google Shape;122;p2"/>
            <p:cNvSpPr txBox="1"/>
            <p:nvPr/>
          </p:nvSpPr>
          <p:spPr>
            <a:xfrm>
              <a:off x="15218243" y="5801856"/>
              <a:ext cx="1787554" cy="302397"/>
            </a:xfrm>
            <a:prstGeom prst="rect">
              <a:avLst/>
            </a:prstGeom>
            <a:noFill/>
            <a:ln>
              <a:noFill/>
            </a:ln>
          </p:spPr>
          <p:txBody>
            <a:bodyPr anchorCtr="0" anchor="t" bIns="0" lIns="0" spcFirstLastPara="1" rIns="0" wrap="square" tIns="0">
              <a:spAutoFit/>
            </a:bodyPr>
            <a:lstStyle/>
            <a:p>
              <a:pPr indent="0" lvl="0" marL="0" marR="0" rtl="0" algn="l">
                <a:lnSpc>
                  <a:spcPct val="119973"/>
                </a:lnSpc>
                <a:spcBef>
                  <a:spcPts val="0"/>
                </a:spcBef>
                <a:spcAft>
                  <a:spcPts val="0"/>
                </a:spcAft>
                <a:buNone/>
              </a:pPr>
              <a:r>
                <a:rPr b="0" i="0" lang="en-US" sz="1482" u="none" cap="none" strike="noStrike">
                  <a:solidFill>
                    <a:srgbClr val="4B4459"/>
                  </a:solidFill>
                  <a:latin typeface="Montserrat SemiBold"/>
                  <a:ea typeface="Montserrat SemiBold"/>
                  <a:cs typeface="Montserrat SemiBold"/>
                  <a:sym typeface="Montserrat SemiBold"/>
                </a:rPr>
                <a:t>Sustainability</a:t>
              </a:r>
              <a:endParaRPr/>
            </a:p>
          </p:txBody>
        </p:sp>
      </p:grpSp>
      <p:grpSp>
        <p:nvGrpSpPr>
          <p:cNvPr id="123" name="Google Shape;123;p2"/>
          <p:cNvGrpSpPr/>
          <p:nvPr/>
        </p:nvGrpSpPr>
        <p:grpSpPr>
          <a:xfrm>
            <a:off x="679075" y="605193"/>
            <a:ext cx="16846925" cy="1452708"/>
            <a:chOff x="0" y="-5596"/>
            <a:chExt cx="22462566" cy="1936944"/>
          </a:xfrm>
        </p:grpSpPr>
        <p:sp>
          <p:nvSpPr>
            <p:cNvPr id="124" name="Google Shape;124;p2"/>
            <p:cNvSpPr/>
            <p:nvPr/>
          </p:nvSpPr>
          <p:spPr>
            <a:xfrm>
              <a:off x="4687464" y="45069"/>
              <a:ext cx="5391258" cy="1335871"/>
            </a:xfrm>
            <a:custGeom>
              <a:rect b="b" l="l" r="r" t="t"/>
              <a:pathLst>
                <a:path extrusionOk="0" h="1335871" w="5391258">
                  <a:moveTo>
                    <a:pt x="0" y="0"/>
                  </a:moveTo>
                  <a:lnTo>
                    <a:pt x="5391258" y="0"/>
                  </a:lnTo>
                  <a:lnTo>
                    <a:pt x="5391258" y="1335871"/>
                  </a:lnTo>
                  <a:lnTo>
                    <a:pt x="0" y="1335871"/>
                  </a:lnTo>
                  <a:lnTo>
                    <a:pt x="0" y="0"/>
                  </a:lnTo>
                  <a:close/>
                </a:path>
              </a:pathLst>
            </a:custGeom>
            <a:blipFill rotWithShape="1">
              <a:blip r:embed="rId15">
                <a:alphaModFix/>
              </a:blip>
              <a:stretch>
                <a:fillRect b="0" l="0" r="0" t="0"/>
              </a:stretch>
            </a:blipFill>
            <a:ln>
              <a:noFill/>
            </a:ln>
          </p:spPr>
        </p:sp>
        <p:sp>
          <p:nvSpPr>
            <p:cNvPr id="125" name="Google Shape;125;p2"/>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16">
                <a:alphaModFix/>
              </a:blip>
              <a:stretch>
                <a:fillRect b="0" l="0" r="0" t="0"/>
              </a:stretch>
            </a:blipFill>
            <a:ln>
              <a:noFill/>
            </a:ln>
          </p:spPr>
        </p:sp>
        <p:sp>
          <p:nvSpPr>
            <p:cNvPr id="126" name="Google Shape;126;p2"/>
            <p:cNvSpPr/>
            <p:nvPr/>
          </p:nvSpPr>
          <p:spPr>
            <a:xfrm>
              <a:off x="4687464" y="45069"/>
              <a:ext cx="5391258" cy="1335852"/>
            </a:xfrm>
            <a:custGeom>
              <a:rect b="b" l="l" r="r" t="t"/>
              <a:pathLst>
                <a:path extrusionOk="0" h="1335852" w="5391258">
                  <a:moveTo>
                    <a:pt x="0" y="0"/>
                  </a:moveTo>
                  <a:lnTo>
                    <a:pt x="5391258" y="0"/>
                  </a:lnTo>
                  <a:lnTo>
                    <a:pt x="5391258" y="1335853"/>
                  </a:lnTo>
                  <a:lnTo>
                    <a:pt x="0" y="1335853"/>
                  </a:lnTo>
                  <a:lnTo>
                    <a:pt x="0" y="0"/>
                  </a:lnTo>
                  <a:close/>
                </a:path>
              </a:pathLst>
            </a:custGeom>
            <a:blipFill rotWithShape="1">
              <a:blip r:embed="rId17">
                <a:alphaModFix/>
              </a:blip>
              <a:stretch>
                <a:fillRect b="0" l="0" r="0" t="0"/>
              </a:stretch>
            </a:blipFill>
            <a:ln>
              <a:noFill/>
            </a:ln>
          </p:spPr>
        </p:sp>
        <p:sp>
          <p:nvSpPr>
            <p:cNvPr id="127" name="Google Shape;127;p2"/>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18">
                <a:alphaModFix/>
              </a:blip>
              <a:stretch>
                <a:fillRect b="0" l="0" r="0" t="0"/>
              </a:stretch>
            </a:blipFill>
            <a:ln>
              <a:noFill/>
            </a:ln>
          </p:spPr>
        </p:sp>
        <p:sp>
          <p:nvSpPr>
            <p:cNvPr id="128" name="Google Shape;128;p2"/>
            <p:cNvSpPr/>
            <p:nvPr/>
          </p:nvSpPr>
          <p:spPr>
            <a:xfrm>
              <a:off x="12516573" y="0"/>
              <a:ext cx="9945993" cy="1426010"/>
            </a:xfrm>
            <a:custGeom>
              <a:rect b="b" l="l" r="r" t="t"/>
              <a:pathLst>
                <a:path extrusionOk="0" h="1426010" w="9945993">
                  <a:moveTo>
                    <a:pt x="0" y="0"/>
                  </a:moveTo>
                  <a:lnTo>
                    <a:pt x="9945993" y="0"/>
                  </a:lnTo>
                  <a:lnTo>
                    <a:pt x="9945993" y="1426010"/>
                  </a:lnTo>
                  <a:lnTo>
                    <a:pt x="0" y="1426010"/>
                  </a:lnTo>
                  <a:lnTo>
                    <a:pt x="0" y="0"/>
                  </a:lnTo>
                  <a:close/>
                </a:path>
              </a:pathLst>
            </a:custGeom>
            <a:blipFill rotWithShape="1">
              <a:blip r:embed="rId19">
                <a:alphaModFix/>
              </a:blip>
              <a:stretch>
                <a:fillRect b="0" l="0" r="0" t="0"/>
              </a:stretch>
            </a:blipFill>
            <a:ln>
              <a:noFill/>
            </a:ln>
          </p:spPr>
        </p:sp>
        <p:sp>
          <p:nvSpPr>
            <p:cNvPr id="129" name="Google Shape;129;p2"/>
            <p:cNvSpPr txBox="1"/>
            <p:nvPr/>
          </p:nvSpPr>
          <p:spPr>
            <a:xfrm>
              <a:off x="14315418" y="-5596"/>
              <a:ext cx="8139000" cy="1383600"/>
            </a:xfrm>
            <a:prstGeom prst="rect">
              <a:avLst/>
            </a:prstGeom>
            <a:noFill/>
            <a:ln>
              <a:noFill/>
            </a:ln>
          </p:spPr>
          <p:txBody>
            <a:bodyPr anchorCtr="0" anchor="t" bIns="0" lIns="0" spcFirstLastPara="1" rIns="0" wrap="square" tIns="0">
              <a:spAutoFit/>
            </a:bodyPr>
            <a:lstStyle/>
            <a:p>
              <a:pPr indent="0" lvl="0" marL="0" marR="0" rtl="0" algn="r">
                <a:lnSpc>
                  <a:spcPct val="153325"/>
                </a:lnSpc>
                <a:spcBef>
                  <a:spcPts val="0"/>
                </a:spcBef>
                <a:spcAft>
                  <a:spcPts val="0"/>
                </a:spcAft>
                <a:buNone/>
              </a:pPr>
              <a:r>
                <a:rPr b="0" i="0" lang="en-US" sz="2661" u="none" cap="none" strike="noStrike">
                  <a:solidFill>
                    <a:srgbClr val="2E2920"/>
                  </a:solidFill>
                  <a:latin typeface="Montserrat Medium"/>
                  <a:ea typeface="Montserrat Medium"/>
                  <a:cs typeface="Montserrat Medium"/>
                  <a:sym typeface="Montserrat Medium"/>
                </a:rPr>
                <a:t>Community Benchmarking Report </a:t>
              </a:r>
              <a:r>
                <a:rPr b="0" i="0" lang="en-US" sz="2661" u="none" cap="none" strike="noStrike">
                  <a:solidFill>
                    <a:srgbClr val="476372"/>
                  </a:solidFill>
                  <a:latin typeface="Montserrat"/>
                  <a:ea typeface="Montserrat"/>
                  <a:cs typeface="Montserrat"/>
                  <a:sym typeface="Montserrat"/>
                </a:rPr>
                <a:t>City of Marquette, KS | 2025</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8887" l="0" r="0" t="-8887"/>
            </a:stretch>
          </a:blipFill>
          <a:ln>
            <a:noFill/>
          </a:ln>
        </p:spPr>
      </p:sp>
      <p:grpSp>
        <p:nvGrpSpPr>
          <p:cNvPr id="135" name="Google Shape;135;p3"/>
          <p:cNvGrpSpPr/>
          <p:nvPr/>
        </p:nvGrpSpPr>
        <p:grpSpPr>
          <a:xfrm>
            <a:off x="3991735" y="3991815"/>
            <a:ext cx="4079874" cy="3658366"/>
            <a:chOff x="0" y="0"/>
            <a:chExt cx="5439831" cy="4877821"/>
          </a:xfrm>
        </p:grpSpPr>
        <p:sp>
          <p:nvSpPr>
            <p:cNvPr id="136" name="Google Shape;136;p3"/>
            <p:cNvSpPr/>
            <p:nvPr/>
          </p:nvSpPr>
          <p:spPr>
            <a:xfrm>
              <a:off x="0" y="0"/>
              <a:ext cx="5439831" cy="4877821"/>
            </a:xfrm>
            <a:custGeom>
              <a:rect b="b" l="l" r="r" t="t"/>
              <a:pathLst>
                <a:path extrusionOk="0" h="4877821" w="5439831">
                  <a:moveTo>
                    <a:pt x="0" y="0"/>
                  </a:moveTo>
                  <a:lnTo>
                    <a:pt x="5439831" y="0"/>
                  </a:lnTo>
                  <a:lnTo>
                    <a:pt x="5439831" y="4877821"/>
                  </a:lnTo>
                  <a:lnTo>
                    <a:pt x="0" y="4877821"/>
                  </a:lnTo>
                  <a:lnTo>
                    <a:pt x="0" y="0"/>
                  </a:lnTo>
                  <a:close/>
                </a:path>
              </a:pathLst>
            </a:custGeom>
            <a:blipFill rotWithShape="1">
              <a:blip r:embed="rId4">
                <a:alphaModFix/>
              </a:blip>
              <a:stretch>
                <a:fillRect b="-1619" l="0" r="0" t="-1618"/>
              </a:stretch>
            </a:blipFill>
            <a:ln>
              <a:noFill/>
            </a:ln>
          </p:spPr>
        </p:sp>
        <p:sp>
          <p:nvSpPr>
            <p:cNvPr id="137" name="Google Shape;137;p3"/>
            <p:cNvSpPr txBox="1"/>
            <p:nvPr/>
          </p:nvSpPr>
          <p:spPr>
            <a:xfrm>
              <a:off x="925312" y="3058420"/>
              <a:ext cx="3663408" cy="476699"/>
            </a:xfrm>
            <a:prstGeom prst="rect">
              <a:avLst/>
            </a:prstGeom>
            <a:noFill/>
            <a:ln>
              <a:noFill/>
            </a:ln>
          </p:spPr>
          <p:txBody>
            <a:bodyPr anchorCtr="0" anchor="t" bIns="0" lIns="0" spcFirstLastPara="1" rIns="0" wrap="square" tIns="0">
              <a:spAutoFit/>
            </a:bodyPr>
            <a:lstStyle/>
            <a:p>
              <a:pPr indent="0" lvl="0" marL="0" marR="0" rtl="0" algn="l">
                <a:lnSpc>
                  <a:spcPct val="139981"/>
                </a:lnSpc>
                <a:spcBef>
                  <a:spcPts val="0"/>
                </a:spcBef>
                <a:spcAft>
                  <a:spcPts val="0"/>
                </a:spcAft>
                <a:buNone/>
              </a:pPr>
              <a:r>
                <a:rPr b="1" i="0" lang="en-US" sz="2171" u="none" cap="none" strike="noStrike">
                  <a:solidFill>
                    <a:srgbClr val="FFFFFF"/>
                  </a:solidFill>
                  <a:latin typeface="Montserrat SemiBold"/>
                  <a:ea typeface="Montserrat SemiBold"/>
                  <a:cs typeface="Montserrat SemiBold"/>
                  <a:sym typeface="Montserrat SemiBold"/>
                </a:rPr>
                <a:t>(The goal was 70)</a:t>
              </a:r>
              <a:endParaRPr/>
            </a:p>
          </p:txBody>
        </p:sp>
        <p:sp>
          <p:nvSpPr>
            <p:cNvPr id="138" name="Google Shape;138;p3"/>
            <p:cNvSpPr txBox="1"/>
            <p:nvPr/>
          </p:nvSpPr>
          <p:spPr>
            <a:xfrm>
              <a:off x="938627" y="1399890"/>
              <a:ext cx="3634800" cy="1273200"/>
            </a:xfrm>
            <a:prstGeom prst="rect">
              <a:avLst/>
            </a:prstGeom>
            <a:noFill/>
            <a:ln>
              <a:noFill/>
            </a:ln>
          </p:spPr>
          <p:txBody>
            <a:bodyPr anchorCtr="0" anchor="t" bIns="0" lIns="0" spcFirstLastPara="1" rIns="0" wrap="square" tIns="0">
              <a:spAutoFit/>
            </a:bodyPr>
            <a:lstStyle/>
            <a:p>
              <a:pPr indent="0" lvl="0" marL="0" marR="0" rtl="0" algn="ctr">
                <a:lnSpc>
                  <a:spcPct val="50000"/>
                </a:lnSpc>
                <a:spcBef>
                  <a:spcPts val="0"/>
                </a:spcBef>
                <a:spcAft>
                  <a:spcPts val="0"/>
                </a:spcAft>
                <a:buNone/>
              </a:pPr>
              <a:r>
                <a:rPr lang="en-US" sz="7444">
                  <a:solidFill>
                    <a:srgbClr val="FFFFFF"/>
                  </a:solidFill>
                  <a:latin typeface="Montserrat Black"/>
                  <a:ea typeface="Montserrat Black"/>
                  <a:cs typeface="Montserrat Black"/>
                  <a:sym typeface="Montserrat Black"/>
                </a:rPr>
                <a:t>31</a:t>
              </a:r>
              <a:endParaRPr/>
            </a:p>
            <a:p>
              <a:pPr indent="0" lvl="0" marL="0" marR="0" rtl="0" algn="ctr">
                <a:lnSpc>
                  <a:spcPct val="250020"/>
                </a:lnSpc>
                <a:spcBef>
                  <a:spcPts val="0"/>
                </a:spcBef>
                <a:spcAft>
                  <a:spcPts val="0"/>
                </a:spcAft>
                <a:buNone/>
              </a:pPr>
              <a:r>
                <a:rPr b="1" i="0" lang="en-US" sz="2481" u="none" cap="none" strike="noStrike">
                  <a:solidFill>
                    <a:srgbClr val="FFFFFF"/>
                  </a:solidFill>
                  <a:latin typeface="Montserrat"/>
                  <a:ea typeface="Montserrat"/>
                  <a:cs typeface="Montserrat"/>
                  <a:sym typeface="Montserrat"/>
                </a:rPr>
                <a:t>Total Responses</a:t>
              </a:r>
              <a:endParaRPr/>
            </a:p>
          </p:txBody>
        </p:sp>
      </p:grpSp>
      <p:grpSp>
        <p:nvGrpSpPr>
          <p:cNvPr id="139" name="Google Shape;139;p3"/>
          <p:cNvGrpSpPr/>
          <p:nvPr/>
        </p:nvGrpSpPr>
        <p:grpSpPr>
          <a:xfrm>
            <a:off x="10119248" y="4935936"/>
            <a:ext cx="6375054" cy="2212572"/>
            <a:chOff x="0" y="0"/>
            <a:chExt cx="8500072" cy="2950096"/>
          </a:xfrm>
        </p:grpSpPr>
        <p:sp>
          <p:nvSpPr>
            <p:cNvPr id="140" name="Google Shape;140;p3"/>
            <p:cNvSpPr/>
            <p:nvPr/>
          </p:nvSpPr>
          <p:spPr>
            <a:xfrm>
              <a:off x="0" y="0"/>
              <a:ext cx="8500072" cy="2950096"/>
            </a:xfrm>
            <a:custGeom>
              <a:rect b="b" l="l" r="r" t="t"/>
              <a:pathLst>
                <a:path extrusionOk="0" h="2950096" w="8500072">
                  <a:moveTo>
                    <a:pt x="0" y="0"/>
                  </a:moveTo>
                  <a:lnTo>
                    <a:pt x="8500072" y="0"/>
                  </a:lnTo>
                  <a:lnTo>
                    <a:pt x="8500072" y="2950096"/>
                  </a:lnTo>
                  <a:lnTo>
                    <a:pt x="0" y="2950096"/>
                  </a:lnTo>
                  <a:lnTo>
                    <a:pt x="0" y="0"/>
                  </a:lnTo>
                  <a:close/>
                </a:path>
              </a:pathLst>
            </a:custGeom>
            <a:blipFill rotWithShape="1">
              <a:blip r:embed="rId5">
                <a:alphaModFix/>
              </a:blip>
              <a:stretch>
                <a:fillRect b="0" l="0" r="0" t="0"/>
              </a:stretch>
            </a:blipFill>
            <a:ln>
              <a:noFill/>
            </a:ln>
          </p:spPr>
        </p:sp>
        <p:sp>
          <p:nvSpPr>
            <p:cNvPr id="141" name="Google Shape;141;p3"/>
            <p:cNvSpPr txBox="1"/>
            <p:nvPr/>
          </p:nvSpPr>
          <p:spPr>
            <a:xfrm>
              <a:off x="316704" y="470306"/>
              <a:ext cx="2097900" cy="1026000"/>
            </a:xfrm>
            <a:prstGeom prst="rect">
              <a:avLst/>
            </a:prstGeom>
            <a:noFill/>
            <a:ln>
              <a:noFill/>
            </a:ln>
          </p:spPr>
          <p:txBody>
            <a:bodyPr anchorCtr="0" anchor="t" bIns="0" lIns="0" spcFirstLastPara="1" rIns="0" wrap="square" tIns="0">
              <a:spAutoFit/>
            </a:bodyPr>
            <a:lstStyle/>
            <a:p>
              <a:pPr indent="0" lvl="0" marL="0" marR="0" rtl="0" algn="l">
                <a:lnSpc>
                  <a:spcPct val="120004"/>
                </a:lnSpc>
                <a:spcBef>
                  <a:spcPts val="0"/>
                </a:spcBef>
                <a:spcAft>
                  <a:spcPts val="0"/>
                </a:spcAft>
                <a:buNone/>
              </a:pPr>
              <a:r>
                <a:rPr lang="en-US" sz="4999">
                  <a:solidFill>
                    <a:srgbClr val="FFFFFF"/>
                  </a:solidFill>
                  <a:latin typeface="Montserrat Black"/>
                  <a:ea typeface="Montserrat Black"/>
                  <a:cs typeface="Montserrat Black"/>
                  <a:sym typeface="Montserrat Black"/>
                </a:rPr>
                <a:t>11</a:t>
              </a:r>
              <a:endParaRPr/>
            </a:p>
          </p:txBody>
        </p:sp>
      </p:grpSp>
      <p:sp>
        <p:nvSpPr>
          <p:cNvPr id="142" name="Google Shape;142;p3"/>
          <p:cNvSpPr txBox="1"/>
          <p:nvPr/>
        </p:nvSpPr>
        <p:spPr>
          <a:xfrm>
            <a:off x="2021642" y="2742763"/>
            <a:ext cx="9385805" cy="678698"/>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1" i="0" lang="en-US" sz="4661" u="none" cap="none" strike="noStrike">
                <a:solidFill>
                  <a:srgbClr val="045B5C"/>
                </a:solidFill>
                <a:latin typeface="Montserrat"/>
                <a:ea typeface="Montserrat"/>
                <a:cs typeface="Montserrat"/>
                <a:sym typeface="Montserrat"/>
              </a:rPr>
              <a:t>Who took the Survey</a:t>
            </a:r>
            <a:endParaRPr/>
          </a:p>
        </p:txBody>
      </p:sp>
      <p:sp>
        <p:nvSpPr>
          <p:cNvPr id="143" name="Google Shape;143;p3"/>
          <p:cNvSpPr txBox="1"/>
          <p:nvPr/>
        </p:nvSpPr>
        <p:spPr>
          <a:xfrm>
            <a:off x="11781477" y="5229225"/>
            <a:ext cx="3725700" cy="1101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1600" u="none" cap="none" strike="noStrike">
                <a:solidFill>
                  <a:srgbClr val="FFFFFF"/>
                </a:solidFill>
                <a:latin typeface="Montserrat"/>
                <a:ea typeface="Montserrat"/>
                <a:cs typeface="Montserrat"/>
                <a:sym typeface="Montserrat"/>
              </a:rPr>
              <a:t>Number of people who expressed an interest in volunteering to better the community</a:t>
            </a:r>
            <a:endParaRPr/>
          </a:p>
          <a:p>
            <a:pPr indent="0" lvl="0" marL="0" marR="0" rtl="0" algn="l">
              <a:lnSpc>
                <a:spcPct val="140028"/>
              </a:lnSpc>
              <a:spcBef>
                <a:spcPts val="0"/>
              </a:spcBef>
              <a:spcAft>
                <a:spcPts val="0"/>
              </a:spcAft>
              <a:buNone/>
            </a:pPr>
            <a:r>
              <a:rPr b="1" lang="en-US" sz="1399">
                <a:solidFill>
                  <a:srgbClr val="FFFFFF"/>
                </a:solidFill>
                <a:latin typeface="Montserrat SemiBold"/>
                <a:ea typeface="Montserrat SemiBold"/>
                <a:cs typeface="Montserrat SemiBold"/>
                <a:sym typeface="Montserrat SemiBold"/>
              </a:rPr>
              <a:t>11</a:t>
            </a:r>
            <a:r>
              <a:rPr b="1" i="0" lang="en-US" sz="1399" u="none" cap="none" strike="noStrike">
                <a:solidFill>
                  <a:srgbClr val="FFFFFF"/>
                </a:solidFill>
                <a:latin typeface="Montserrat SemiBold"/>
                <a:ea typeface="Montserrat SemiBold"/>
                <a:cs typeface="Montserrat SemiBold"/>
                <a:sym typeface="Montserrat SemiBold"/>
              </a:rPr>
              <a:t> of </a:t>
            </a:r>
            <a:r>
              <a:rPr b="1" lang="en-US" sz="1399">
                <a:solidFill>
                  <a:srgbClr val="FFFFFF"/>
                </a:solidFill>
                <a:latin typeface="Montserrat SemiBold"/>
                <a:ea typeface="Montserrat SemiBold"/>
                <a:cs typeface="Montserrat SemiBold"/>
                <a:sym typeface="Montserrat SemiBold"/>
              </a:rPr>
              <a:t>31</a:t>
            </a:r>
            <a:r>
              <a:rPr b="1" i="0" lang="en-US" sz="1399" u="none" cap="none" strike="noStrike">
                <a:solidFill>
                  <a:srgbClr val="FFFFFF"/>
                </a:solidFill>
                <a:latin typeface="Montserrat SemiBold"/>
                <a:ea typeface="Montserrat SemiBold"/>
                <a:cs typeface="Montserrat SemiBold"/>
                <a:sym typeface="Montserrat SemiBold"/>
              </a:rPr>
              <a:t> (3</a:t>
            </a:r>
            <a:r>
              <a:rPr b="1" lang="en-US" sz="1399">
                <a:solidFill>
                  <a:srgbClr val="FFFFFF"/>
                </a:solidFill>
                <a:latin typeface="Montserrat SemiBold"/>
                <a:ea typeface="Montserrat SemiBold"/>
                <a:cs typeface="Montserrat SemiBold"/>
                <a:sym typeface="Montserrat SemiBold"/>
              </a:rPr>
              <a:t>5</a:t>
            </a:r>
            <a:r>
              <a:rPr b="1" i="0" lang="en-US" sz="1399" u="none" cap="none" strike="noStrike">
                <a:solidFill>
                  <a:srgbClr val="FFFFFF"/>
                </a:solidFill>
                <a:latin typeface="Montserrat SemiBold"/>
                <a:ea typeface="Montserrat SemiBold"/>
                <a:cs typeface="Montserrat SemiBold"/>
                <a:sym typeface="Montserrat SemiBold"/>
              </a:rPr>
              <a:t>%)</a:t>
            </a:r>
            <a:endParaRPr/>
          </a:p>
        </p:txBody>
      </p:sp>
      <p:grpSp>
        <p:nvGrpSpPr>
          <p:cNvPr id="144" name="Google Shape;144;p3"/>
          <p:cNvGrpSpPr/>
          <p:nvPr/>
        </p:nvGrpSpPr>
        <p:grpSpPr>
          <a:xfrm>
            <a:off x="679075" y="605193"/>
            <a:ext cx="16846925" cy="1452708"/>
            <a:chOff x="0" y="-5596"/>
            <a:chExt cx="22462566" cy="1936944"/>
          </a:xfrm>
        </p:grpSpPr>
        <p:sp>
          <p:nvSpPr>
            <p:cNvPr id="145" name="Google Shape;145;p3"/>
            <p:cNvSpPr/>
            <p:nvPr/>
          </p:nvSpPr>
          <p:spPr>
            <a:xfrm>
              <a:off x="4687464" y="45069"/>
              <a:ext cx="5391258" cy="1335871"/>
            </a:xfrm>
            <a:custGeom>
              <a:rect b="b" l="l" r="r" t="t"/>
              <a:pathLst>
                <a:path extrusionOk="0" h="1335871" w="5391258">
                  <a:moveTo>
                    <a:pt x="0" y="0"/>
                  </a:moveTo>
                  <a:lnTo>
                    <a:pt x="5391258" y="0"/>
                  </a:lnTo>
                  <a:lnTo>
                    <a:pt x="5391258" y="1335871"/>
                  </a:lnTo>
                  <a:lnTo>
                    <a:pt x="0" y="1335871"/>
                  </a:lnTo>
                  <a:lnTo>
                    <a:pt x="0" y="0"/>
                  </a:lnTo>
                  <a:close/>
                </a:path>
              </a:pathLst>
            </a:custGeom>
            <a:blipFill rotWithShape="1">
              <a:blip r:embed="rId6">
                <a:alphaModFix/>
              </a:blip>
              <a:stretch>
                <a:fillRect b="0" l="0" r="0" t="0"/>
              </a:stretch>
            </a:blipFill>
            <a:ln>
              <a:noFill/>
            </a:ln>
          </p:spPr>
        </p:sp>
        <p:sp>
          <p:nvSpPr>
            <p:cNvPr id="146" name="Google Shape;146;p3"/>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7">
                <a:alphaModFix/>
              </a:blip>
              <a:stretch>
                <a:fillRect b="0" l="0" r="0" t="0"/>
              </a:stretch>
            </a:blipFill>
            <a:ln>
              <a:noFill/>
            </a:ln>
          </p:spPr>
        </p:sp>
        <p:sp>
          <p:nvSpPr>
            <p:cNvPr id="147" name="Google Shape;147;p3"/>
            <p:cNvSpPr/>
            <p:nvPr/>
          </p:nvSpPr>
          <p:spPr>
            <a:xfrm>
              <a:off x="4687464" y="45069"/>
              <a:ext cx="5391258" cy="1335852"/>
            </a:xfrm>
            <a:custGeom>
              <a:rect b="b" l="l" r="r" t="t"/>
              <a:pathLst>
                <a:path extrusionOk="0" h="1335852" w="5391258">
                  <a:moveTo>
                    <a:pt x="0" y="0"/>
                  </a:moveTo>
                  <a:lnTo>
                    <a:pt x="5391258" y="0"/>
                  </a:lnTo>
                  <a:lnTo>
                    <a:pt x="5391258" y="1335853"/>
                  </a:lnTo>
                  <a:lnTo>
                    <a:pt x="0" y="1335853"/>
                  </a:lnTo>
                  <a:lnTo>
                    <a:pt x="0" y="0"/>
                  </a:lnTo>
                  <a:close/>
                </a:path>
              </a:pathLst>
            </a:custGeom>
            <a:blipFill rotWithShape="1">
              <a:blip r:embed="rId8">
                <a:alphaModFix/>
              </a:blip>
              <a:stretch>
                <a:fillRect b="0" l="0" r="0" t="0"/>
              </a:stretch>
            </a:blipFill>
            <a:ln>
              <a:noFill/>
            </a:ln>
          </p:spPr>
        </p:sp>
        <p:sp>
          <p:nvSpPr>
            <p:cNvPr id="148" name="Google Shape;148;p3"/>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9">
                <a:alphaModFix/>
              </a:blip>
              <a:stretch>
                <a:fillRect b="0" l="0" r="0" t="0"/>
              </a:stretch>
            </a:blipFill>
            <a:ln>
              <a:noFill/>
            </a:ln>
          </p:spPr>
        </p:sp>
        <p:sp>
          <p:nvSpPr>
            <p:cNvPr id="149" name="Google Shape;149;p3"/>
            <p:cNvSpPr/>
            <p:nvPr/>
          </p:nvSpPr>
          <p:spPr>
            <a:xfrm>
              <a:off x="12516573" y="0"/>
              <a:ext cx="9945993" cy="1426010"/>
            </a:xfrm>
            <a:custGeom>
              <a:rect b="b" l="l" r="r" t="t"/>
              <a:pathLst>
                <a:path extrusionOk="0" h="1426010" w="9945993">
                  <a:moveTo>
                    <a:pt x="0" y="0"/>
                  </a:moveTo>
                  <a:lnTo>
                    <a:pt x="9945993" y="0"/>
                  </a:lnTo>
                  <a:lnTo>
                    <a:pt x="9945993" y="1426010"/>
                  </a:lnTo>
                  <a:lnTo>
                    <a:pt x="0" y="1426010"/>
                  </a:lnTo>
                  <a:lnTo>
                    <a:pt x="0" y="0"/>
                  </a:lnTo>
                  <a:close/>
                </a:path>
              </a:pathLst>
            </a:custGeom>
            <a:blipFill rotWithShape="1">
              <a:blip r:embed="rId10">
                <a:alphaModFix/>
              </a:blip>
              <a:stretch>
                <a:fillRect b="0" l="0" r="0" t="0"/>
              </a:stretch>
            </a:blipFill>
            <a:ln>
              <a:noFill/>
            </a:ln>
          </p:spPr>
        </p:sp>
        <p:sp>
          <p:nvSpPr>
            <p:cNvPr id="150" name="Google Shape;150;p3"/>
            <p:cNvSpPr txBox="1"/>
            <p:nvPr/>
          </p:nvSpPr>
          <p:spPr>
            <a:xfrm>
              <a:off x="14315418" y="-5596"/>
              <a:ext cx="8139000" cy="1383600"/>
            </a:xfrm>
            <a:prstGeom prst="rect">
              <a:avLst/>
            </a:prstGeom>
            <a:noFill/>
            <a:ln>
              <a:noFill/>
            </a:ln>
          </p:spPr>
          <p:txBody>
            <a:bodyPr anchorCtr="0" anchor="t" bIns="0" lIns="0" spcFirstLastPara="1" rIns="0" wrap="square" tIns="0">
              <a:spAutoFit/>
            </a:bodyPr>
            <a:lstStyle/>
            <a:p>
              <a:pPr indent="0" lvl="0" marL="0" marR="0" rtl="0" algn="r">
                <a:lnSpc>
                  <a:spcPct val="153325"/>
                </a:lnSpc>
                <a:spcBef>
                  <a:spcPts val="0"/>
                </a:spcBef>
                <a:spcAft>
                  <a:spcPts val="0"/>
                </a:spcAft>
                <a:buNone/>
              </a:pPr>
              <a:r>
                <a:rPr b="0" i="0" lang="en-US" sz="2661" u="none" cap="none" strike="noStrike">
                  <a:solidFill>
                    <a:srgbClr val="2E2920"/>
                  </a:solidFill>
                  <a:latin typeface="Montserrat Medium"/>
                  <a:ea typeface="Montserrat Medium"/>
                  <a:cs typeface="Montserrat Medium"/>
                  <a:sym typeface="Montserrat Medium"/>
                </a:rPr>
                <a:t>Community Benchmarking Report </a:t>
              </a:r>
              <a:r>
                <a:rPr b="0" i="0" lang="en-US" sz="2661" u="none" cap="none" strike="noStrike">
                  <a:solidFill>
                    <a:srgbClr val="476372"/>
                  </a:solidFill>
                  <a:latin typeface="Montserrat"/>
                  <a:ea typeface="Montserrat"/>
                  <a:cs typeface="Montserrat"/>
                  <a:sym typeface="Montserrat"/>
                </a:rPr>
                <a:t>City of Marquette, KS | 202</a:t>
              </a:r>
              <a:r>
                <a:rPr lang="en-US" sz="2661">
                  <a:solidFill>
                    <a:srgbClr val="476372"/>
                  </a:solidFill>
                  <a:latin typeface="Montserrat"/>
                  <a:ea typeface="Montserrat"/>
                  <a:cs typeface="Montserrat"/>
                  <a:sym typeface="Montserrat"/>
                </a:rPr>
                <a:t>5</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8887" l="0" r="0" t="-8887"/>
            </a:stretch>
          </a:blipFill>
          <a:ln>
            <a:noFill/>
          </a:ln>
        </p:spPr>
      </p:sp>
      <p:sp>
        <p:nvSpPr>
          <p:cNvPr id="156" name="Google Shape;156;p4"/>
          <p:cNvSpPr txBox="1"/>
          <p:nvPr/>
        </p:nvSpPr>
        <p:spPr>
          <a:xfrm>
            <a:off x="2021650" y="2740375"/>
            <a:ext cx="14830800" cy="7173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1" i="0" lang="en-US" sz="4661" u="none" cap="none" strike="noStrike">
                <a:solidFill>
                  <a:srgbClr val="045B5C"/>
                </a:solidFill>
                <a:latin typeface="Montserrat"/>
                <a:ea typeface="Montserrat"/>
                <a:cs typeface="Montserrat"/>
                <a:sym typeface="Montserrat"/>
              </a:rPr>
              <a:t>What Makes Our Community Special? </a:t>
            </a:r>
            <a:endParaRPr/>
          </a:p>
        </p:txBody>
      </p:sp>
      <p:sp>
        <p:nvSpPr>
          <p:cNvPr id="157" name="Google Shape;157;p4"/>
          <p:cNvSpPr txBox="1"/>
          <p:nvPr/>
        </p:nvSpPr>
        <p:spPr>
          <a:xfrm>
            <a:off x="2021644" y="4010930"/>
            <a:ext cx="9385800" cy="717300"/>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1" i="0" lang="en-US" sz="4661" u="none" cap="none" strike="noStrike">
                <a:solidFill>
                  <a:srgbClr val="045B5C"/>
                </a:solidFill>
                <a:latin typeface="Montserrat"/>
                <a:ea typeface="Montserrat"/>
                <a:cs typeface="Montserrat"/>
                <a:sym typeface="Montserrat"/>
              </a:rPr>
              <a:t>Local Leaders</a:t>
            </a:r>
            <a:endParaRPr/>
          </a:p>
        </p:txBody>
      </p:sp>
      <p:grpSp>
        <p:nvGrpSpPr>
          <p:cNvPr id="158" name="Google Shape;158;p4"/>
          <p:cNvGrpSpPr/>
          <p:nvPr/>
        </p:nvGrpSpPr>
        <p:grpSpPr>
          <a:xfrm>
            <a:off x="679075" y="605193"/>
            <a:ext cx="16846925" cy="1452708"/>
            <a:chOff x="0" y="-5596"/>
            <a:chExt cx="22462566" cy="1936944"/>
          </a:xfrm>
        </p:grpSpPr>
        <p:sp>
          <p:nvSpPr>
            <p:cNvPr id="159" name="Google Shape;159;p4"/>
            <p:cNvSpPr/>
            <p:nvPr/>
          </p:nvSpPr>
          <p:spPr>
            <a:xfrm>
              <a:off x="4687464" y="45069"/>
              <a:ext cx="5391258" cy="1335871"/>
            </a:xfrm>
            <a:custGeom>
              <a:rect b="b" l="l" r="r" t="t"/>
              <a:pathLst>
                <a:path extrusionOk="0" h="1335871" w="5391258">
                  <a:moveTo>
                    <a:pt x="0" y="0"/>
                  </a:moveTo>
                  <a:lnTo>
                    <a:pt x="5391258" y="0"/>
                  </a:lnTo>
                  <a:lnTo>
                    <a:pt x="5391258" y="1335871"/>
                  </a:lnTo>
                  <a:lnTo>
                    <a:pt x="0" y="1335871"/>
                  </a:lnTo>
                  <a:lnTo>
                    <a:pt x="0" y="0"/>
                  </a:lnTo>
                  <a:close/>
                </a:path>
              </a:pathLst>
            </a:custGeom>
            <a:blipFill rotWithShape="1">
              <a:blip r:embed="rId4">
                <a:alphaModFix/>
              </a:blip>
              <a:stretch>
                <a:fillRect b="0" l="0" r="0" t="0"/>
              </a:stretch>
            </a:blipFill>
            <a:ln>
              <a:noFill/>
            </a:ln>
          </p:spPr>
        </p:sp>
        <p:sp>
          <p:nvSpPr>
            <p:cNvPr id="160" name="Google Shape;160;p4"/>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5">
                <a:alphaModFix/>
              </a:blip>
              <a:stretch>
                <a:fillRect b="0" l="0" r="0" t="0"/>
              </a:stretch>
            </a:blipFill>
            <a:ln>
              <a:noFill/>
            </a:ln>
          </p:spPr>
        </p:sp>
        <p:sp>
          <p:nvSpPr>
            <p:cNvPr id="161" name="Google Shape;161;p4"/>
            <p:cNvSpPr/>
            <p:nvPr/>
          </p:nvSpPr>
          <p:spPr>
            <a:xfrm>
              <a:off x="4687464" y="45069"/>
              <a:ext cx="5391258" cy="1335852"/>
            </a:xfrm>
            <a:custGeom>
              <a:rect b="b" l="l" r="r" t="t"/>
              <a:pathLst>
                <a:path extrusionOk="0" h="1335852" w="5391258">
                  <a:moveTo>
                    <a:pt x="0" y="0"/>
                  </a:moveTo>
                  <a:lnTo>
                    <a:pt x="5391258" y="0"/>
                  </a:lnTo>
                  <a:lnTo>
                    <a:pt x="5391258" y="1335853"/>
                  </a:lnTo>
                  <a:lnTo>
                    <a:pt x="0" y="1335853"/>
                  </a:lnTo>
                  <a:lnTo>
                    <a:pt x="0" y="0"/>
                  </a:lnTo>
                  <a:close/>
                </a:path>
              </a:pathLst>
            </a:custGeom>
            <a:blipFill rotWithShape="1">
              <a:blip r:embed="rId6">
                <a:alphaModFix/>
              </a:blip>
              <a:stretch>
                <a:fillRect b="0" l="0" r="0" t="0"/>
              </a:stretch>
            </a:blipFill>
            <a:ln>
              <a:noFill/>
            </a:ln>
          </p:spPr>
        </p:sp>
        <p:sp>
          <p:nvSpPr>
            <p:cNvPr id="162" name="Google Shape;162;p4"/>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7">
                <a:alphaModFix/>
              </a:blip>
              <a:stretch>
                <a:fillRect b="0" l="0" r="0" t="0"/>
              </a:stretch>
            </a:blipFill>
            <a:ln>
              <a:noFill/>
            </a:ln>
          </p:spPr>
        </p:sp>
        <p:sp>
          <p:nvSpPr>
            <p:cNvPr id="163" name="Google Shape;163;p4"/>
            <p:cNvSpPr/>
            <p:nvPr/>
          </p:nvSpPr>
          <p:spPr>
            <a:xfrm>
              <a:off x="12516573" y="0"/>
              <a:ext cx="9945993" cy="1426010"/>
            </a:xfrm>
            <a:custGeom>
              <a:rect b="b" l="l" r="r" t="t"/>
              <a:pathLst>
                <a:path extrusionOk="0" h="1426010" w="9945993">
                  <a:moveTo>
                    <a:pt x="0" y="0"/>
                  </a:moveTo>
                  <a:lnTo>
                    <a:pt x="9945993" y="0"/>
                  </a:lnTo>
                  <a:lnTo>
                    <a:pt x="9945993" y="1426010"/>
                  </a:lnTo>
                  <a:lnTo>
                    <a:pt x="0" y="1426010"/>
                  </a:lnTo>
                  <a:lnTo>
                    <a:pt x="0" y="0"/>
                  </a:lnTo>
                  <a:close/>
                </a:path>
              </a:pathLst>
            </a:custGeom>
            <a:blipFill rotWithShape="1">
              <a:blip r:embed="rId8">
                <a:alphaModFix/>
              </a:blip>
              <a:stretch>
                <a:fillRect b="0" l="0" r="0" t="0"/>
              </a:stretch>
            </a:blipFill>
            <a:ln>
              <a:noFill/>
            </a:ln>
          </p:spPr>
        </p:sp>
        <p:sp>
          <p:nvSpPr>
            <p:cNvPr id="164" name="Google Shape;164;p4"/>
            <p:cNvSpPr txBox="1"/>
            <p:nvPr/>
          </p:nvSpPr>
          <p:spPr>
            <a:xfrm>
              <a:off x="14315418" y="-5596"/>
              <a:ext cx="8139000" cy="1383600"/>
            </a:xfrm>
            <a:prstGeom prst="rect">
              <a:avLst/>
            </a:prstGeom>
            <a:noFill/>
            <a:ln>
              <a:noFill/>
            </a:ln>
          </p:spPr>
          <p:txBody>
            <a:bodyPr anchorCtr="0" anchor="t" bIns="0" lIns="0" spcFirstLastPara="1" rIns="0" wrap="square" tIns="0">
              <a:spAutoFit/>
            </a:bodyPr>
            <a:lstStyle/>
            <a:p>
              <a:pPr indent="0" lvl="0" marL="0" marR="0" rtl="0" algn="r">
                <a:lnSpc>
                  <a:spcPct val="153325"/>
                </a:lnSpc>
                <a:spcBef>
                  <a:spcPts val="0"/>
                </a:spcBef>
                <a:spcAft>
                  <a:spcPts val="0"/>
                </a:spcAft>
                <a:buNone/>
              </a:pPr>
              <a:r>
                <a:rPr b="0" i="0" lang="en-US" sz="2661" u="none" cap="none" strike="noStrike">
                  <a:solidFill>
                    <a:srgbClr val="2E2920"/>
                  </a:solidFill>
                  <a:latin typeface="Montserrat Medium"/>
                  <a:ea typeface="Montserrat Medium"/>
                  <a:cs typeface="Montserrat Medium"/>
                  <a:sym typeface="Montserrat Medium"/>
                </a:rPr>
                <a:t>Community Benchmarking Report </a:t>
              </a:r>
              <a:r>
                <a:rPr b="0" i="0" lang="en-US" sz="2661" u="none" cap="none" strike="noStrike">
                  <a:solidFill>
                    <a:srgbClr val="476372"/>
                  </a:solidFill>
                  <a:latin typeface="Montserrat"/>
                  <a:ea typeface="Montserrat"/>
                  <a:cs typeface="Montserrat"/>
                  <a:sym typeface="Montserrat"/>
                </a:rPr>
                <a:t>City of Marquette, KS | 202</a:t>
              </a:r>
              <a:r>
                <a:rPr lang="en-US" sz="2661">
                  <a:solidFill>
                    <a:srgbClr val="476372"/>
                  </a:solidFill>
                  <a:latin typeface="Montserrat"/>
                  <a:ea typeface="Montserrat"/>
                  <a:cs typeface="Montserrat"/>
                  <a:sym typeface="Montserrat"/>
                </a:rPr>
                <a:t>5</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8887" l="0" r="0" t="-8887"/>
            </a:stretch>
          </a:blipFill>
          <a:ln>
            <a:noFill/>
          </a:ln>
        </p:spPr>
      </p:sp>
      <p:sp>
        <p:nvSpPr>
          <p:cNvPr id="170" name="Google Shape;170;p5"/>
          <p:cNvSpPr txBox="1"/>
          <p:nvPr/>
        </p:nvSpPr>
        <p:spPr>
          <a:xfrm>
            <a:off x="2021642" y="2742763"/>
            <a:ext cx="9385805" cy="678698"/>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1" i="0" lang="en-US" sz="4661" u="none" cap="none" strike="noStrike">
                <a:solidFill>
                  <a:srgbClr val="045B5C"/>
                </a:solidFill>
                <a:latin typeface="Montserrat"/>
                <a:ea typeface="Montserrat"/>
                <a:cs typeface="Montserrat"/>
                <a:sym typeface="Montserrat"/>
              </a:rPr>
              <a:t>Economic Confidence</a:t>
            </a:r>
            <a:endParaRPr/>
          </a:p>
        </p:txBody>
      </p:sp>
      <p:grpSp>
        <p:nvGrpSpPr>
          <p:cNvPr id="171" name="Google Shape;171;p5"/>
          <p:cNvGrpSpPr/>
          <p:nvPr/>
        </p:nvGrpSpPr>
        <p:grpSpPr>
          <a:xfrm>
            <a:off x="679075" y="605193"/>
            <a:ext cx="16846925" cy="1452708"/>
            <a:chOff x="0" y="-5596"/>
            <a:chExt cx="22462566" cy="1936944"/>
          </a:xfrm>
        </p:grpSpPr>
        <p:sp>
          <p:nvSpPr>
            <p:cNvPr id="172" name="Google Shape;172;p5"/>
            <p:cNvSpPr/>
            <p:nvPr/>
          </p:nvSpPr>
          <p:spPr>
            <a:xfrm>
              <a:off x="4687464" y="45069"/>
              <a:ext cx="5391258" cy="1335871"/>
            </a:xfrm>
            <a:custGeom>
              <a:rect b="b" l="l" r="r" t="t"/>
              <a:pathLst>
                <a:path extrusionOk="0" h="1335871" w="5391258">
                  <a:moveTo>
                    <a:pt x="0" y="0"/>
                  </a:moveTo>
                  <a:lnTo>
                    <a:pt x="5391258" y="0"/>
                  </a:lnTo>
                  <a:lnTo>
                    <a:pt x="5391258" y="1335871"/>
                  </a:lnTo>
                  <a:lnTo>
                    <a:pt x="0" y="1335871"/>
                  </a:lnTo>
                  <a:lnTo>
                    <a:pt x="0" y="0"/>
                  </a:lnTo>
                  <a:close/>
                </a:path>
              </a:pathLst>
            </a:custGeom>
            <a:blipFill rotWithShape="1">
              <a:blip r:embed="rId4">
                <a:alphaModFix/>
              </a:blip>
              <a:stretch>
                <a:fillRect b="0" l="0" r="0" t="0"/>
              </a:stretch>
            </a:blipFill>
            <a:ln>
              <a:noFill/>
            </a:ln>
          </p:spPr>
        </p:sp>
        <p:sp>
          <p:nvSpPr>
            <p:cNvPr id="173" name="Google Shape;173;p5"/>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5">
                <a:alphaModFix/>
              </a:blip>
              <a:stretch>
                <a:fillRect b="0" l="0" r="0" t="0"/>
              </a:stretch>
            </a:blipFill>
            <a:ln>
              <a:noFill/>
            </a:ln>
          </p:spPr>
        </p:sp>
        <p:sp>
          <p:nvSpPr>
            <p:cNvPr id="174" name="Google Shape;174;p5"/>
            <p:cNvSpPr/>
            <p:nvPr/>
          </p:nvSpPr>
          <p:spPr>
            <a:xfrm>
              <a:off x="4687464" y="45069"/>
              <a:ext cx="5391258" cy="1335852"/>
            </a:xfrm>
            <a:custGeom>
              <a:rect b="b" l="l" r="r" t="t"/>
              <a:pathLst>
                <a:path extrusionOk="0" h="1335852" w="5391258">
                  <a:moveTo>
                    <a:pt x="0" y="0"/>
                  </a:moveTo>
                  <a:lnTo>
                    <a:pt x="5391258" y="0"/>
                  </a:lnTo>
                  <a:lnTo>
                    <a:pt x="5391258" y="1335853"/>
                  </a:lnTo>
                  <a:lnTo>
                    <a:pt x="0" y="1335853"/>
                  </a:lnTo>
                  <a:lnTo>
                    <a:pt x="0" y="0"/>
                  </a:lnTo>
                  <a:close/>
                </a:path>
              </a:pathLst>
            </a:custGeom>
            <a:blipFill rotWithShape="1">
              <a:blip r:embed="rId6">
                <a:alphaModFix/>
              </a:blip>
              <a:stretch>
                <a:fillRect b="0" l="0" r="0" t="0"/>
              </a:stretch>
            </a:blipFill>
            <a:ln>
              <a:noFill/>
            </a:ln>
          </p:spPr>
        </p:sp>
        <p:sp>
          <p:nvSpPr>
            <p:cNvPr id="175" name="Google Shape;175;p5"/>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7">
                <a:alphaModFix/>
              </a:blip>
              <a:stretch>
                <a:fillRect b="0" l="0" r="0" t="0"/>
              </a:stretch>
            </a:blipFill>
            <a:ln>
              <a:noFill/>
            </a:ln>
          </p:spPr>
        </p:sp>
        <p:sp>
          <p:nvSpPr>
            <p:cNvPr id="176" name="Google Shape;176;p5"/>
            <p:cNvSpPr/>
            <p:nvPr/>
          </p:nvSpPr>
          <p:spPr>
            <a:xfrm>
              <a:off x="12516573" y="0"/>
              <a:ext cx="9945993" cy="1426010"/>
            </a:xfrm>
            <a:custGeom>
              <a:rect b="b" l="l" r="r" t="t"/>
              <a:pathLst>
                <a:path extrusionOk="0" h="1426010" w="9945993">
                  <a:moveTo>
                    <a:pt x="0" y="0"/>
                  </a:moveTo>
                  <a:lnTo>
                    <a:pt x="9945993" y="0"/>
                  </a:lnTo>
                  <a:lnTo>
                    <a:pt x="9945993" y="1426010"/>
                  </a:lnTo>
                  <a:lnTo>
                    <a:pt x="0" y="1426010"/>
                  </a:lnTo>
                  <a:lnTo>
                    <a:pt x="0" y="0"/>
                  </a:lnTo>
                  <a:close/>
                </a:path>
              </a:pathLst>
            </a:custGeom>
            <a:blipFill rotWithShape="1">
              <a:blip r:embed="rId8">
                <a:alphaModFix/>
              </a:blip>
              <a:stretch>
                <a:fillRect b="0" l="0" r="0" t="0"/>
              </a:stretch>
            </a:blipFill>
            <a:ln>
              <a:noFill/>
            </a:ln>
          </p:spPr>
        </p:sp>
        <p:sp>
          <p:nvSpPr>
            <p:cNvPr id="177" name="Google Shape;177;p5"/>
            <p:cNvSpPr txBox="1"/>
            <p:nvPr/>
          </p:nvSpPr>
          <p:spPr>
            <a:xfrm>
              <a:off x="14315418" y="-5596"/>
              <a:ext cx="8139092" cy="1319308"/>
            </a:xfrm>
            <a:prstGeom prst="rect">
              <a:avLst/>
            </a:prstGeom>
            <a:noFill/>
            <a:ln>
              <a:noFill/>
            </a:ln>
          </p:spPr>
          <p:txBody>
            <a:bodyPr anchorCtr="0" anchor="t" bIns="0" lIns="0" spcFirstLastPara="1" rIns="0" wrap="square" tIns="0">
              <a:spAutoFit/>
            </a:bodyPr>
            <a:lstStyle/>
            <a:p>
              <a:pPr indent="0" lvl="0" marL="0" marR="0" rtl="0" algn="r">
                <a:lnSpc>
                  <a:spcPct val="153325"/>
                </a:lnSpc>
                <a:spcBef>
                  <a:spcPts val="0"/>
                </a:spcBef>
                <a:spcAft>
                  <a:spcPts val="0"/>
                </a:spcAft>
                <a:buNone/>
              </a:pPr>
              <a:r>
                <a:rPr b="0" i="0" lang="en-US" sz="2661" u="none" cap="none" strike="noStrike">
                  <a:solidFill>
                    <a:srgbClr val="2E2920"/>
                  </a:solidFill>
                  <a:latin typeface="Montserrat Medium"/>
                  <a:ea typeface="Montserrat Medium"/>
                  <a:cs typeface="Montserrat Medium"/>
                  <a:sym typeface="Montserrat Medium"/>
                </a:rPr>
                <a:t>Community Benchmarking Report </a:t>
              </a:r>
              <a:r>
                <a:rPr b="0" i="0" lang="en-US" sz="2661" u="none" cap="none" strike="noStrike">
                  <a:solidFill>
                    <a:srgbClr val="476372"/>
                  </a:solidFill>
                  <a:latin typeface="Montserrat"/>
                  <a:ea typeface="Montserrat"/>
                  <a:cs typeface="Montserrat"/>
                  <a:sym typeface="Montserrat"/>
                </a:rPr>
                <a:t>City of Marquette, KS | 2024</a:t>
              </a:r>
              <a:endParaRPr/>
            </a:p>
          </p:txBody>
        </p:sp>
      </p:grpSp>
      <p:grpSp>
        <p:nvGrpSpPr>
          <p:cNvPr id="178" name="Google Shape;178;p5"/>
          <p:cNvGrpSpPr/>
          <p:nvPr/>
        </p:nvGrpSpPr>
        <p:grpSpPr>
          <a:xfrm>
            <a:off x="1889569" y="3954750"/>
            <a:ext cx="7034815" cy="5284793"/>
            <a:chOff x="337625" y="11389850"/>
            <a:chExt cx="5522700" cy="4182000"/>
          </a:xfrm>
        </p:grpSpPr>
        <p:sp>
          <p:nvSpPr>
            <p:cNvPr id="179" name="Google Shape;179;p5"/>
            <p:cNvSpPr/>
            <p:nvPr/>
          </p:nvSpPr>
          <p:spPr>
            <a:xfrm>
              <a:off x="337625" y="11389850"/>
              <a:ext cx="5522700" cy="4182000"/>
            </a:xfrm>
            <a:prstGeom prst="rect">
              <a:avLst/>
            </a:prstGeom>
            <a:noFill/>
            <a:ln cap="flat" cmpd="sng" w="11725">
              <a:solidFill>
                <a:srgbClr val="A3B1B8"/>
              </a:solidFill>
              <a:prstDash val="solid"/>
              <a:round/>
              <a:headEnd len="sm" w="sm" type="none"/>
              <a:tailEnd len="sm" w="sm" type="none"/>
            </a:ln>
          </p:spPr>
          <p:txBody>
            <a:bodyPr anchorCtr="0" anchor="ctr" bIns="112425" lIns="112425" spcFirstLastPara="1" rIns="112425" wrap="square" tIns="112425">
              <a:noAutofit/>
            </a:bodyPr>
            <a:lstStyle/>
            <a:p>
              <a:pPr indent="0" lvl="0" marL="0" rtl="0" algn="ctr">
                <a:spcBef>
                  <a:spcPts val="0"/>
                </a:spcBef>
                <a:spcAft>
                  <a:spcPts val="0"/>
                </a:spcAft>
                <a:buNone/>
              </a:pPr>
              <a:r>
                <a:t/>
              </a:r>
              <a:endParaRPr sz="1721">
                <a:latin typeface="Calibri"/>
                <a:ea typeface="Calibri"/>
                <a:cs typeface="Calibri"/>
                <a:sym typeface="Calibri"/>
              </a:endParaRPr>
            </a:p>
          </p:txBody>
        </p:sp>
        <p:sp>
          <p:nvSpPr>
            <p:cNvPr id="180" name="Google Shape;180;p5"/>
            <p:cNvSpPr txBox="1"/>
            <p:nvPr/>
          </p:nvSpPr>
          <p:spPr>
            <a:xfrm>
              <a:off x="337625" y="11389850"/>
              <a:ext cx="5522700" cy="449400"/>
            </a:xfrm>
            <a:prstGeom prst="rect">
              <a:avLst/>
            </a:prstGeom>
            <a:solidFill>
              <a:srgbClr val="EDEFF1"/>
            </a:solidFill>
            <a:ln>
              <a:noFill/>
            </a:ln>
          </p:spPr>
          <p:txBody>
            <a:bodyPr anchorCtr="0" anchor="t" bIns="112425" lIns="112425" spcFirstLastPara="1" rIns="112425" wrap="square" tIns="112425">
              <a:spAutoFit/>
            </a:bodyPr>
            <a:lstStyle/>
            <a:p>
              <a:pPr indent="0" lvl="0" marL="0" rtl="0" algn="l">
                <a:spcBef>
                  <a:spcPts val="0"/>
                </a:spcBef>
                <a:spcAft>
                  <a:spcPts val="0"/>
                </a:spcAft>
                <a:buNone/>
              </a:pPr>
              <a:r>
                <a:rPr b="1" lang="en-US" sz="2213">
                  <a:solidFill>
                    <a:srgbClr val="4B4459"/>
                  </a:solidFill>
                  <a:latin typeface="Montserrat"/>
                  <a:ea typeface="Montserrat"/>
                  <a:cs typeface="Montserrat"/>
                  <a:sym typeface="Montserrat"/>
                </a:rPr>
                <a:t>Our Economic Perceptions</a:t>
              </a:r>
              <a:endParaRPr b="1" sz="2213">
                <a:solidFill>
                  <a:srgbClr val="4B4459"/>
                </a:solidFill>
                <a:latin typeface="Montserrat"/>
                <a:ea typeface="Montserrat"/>
                <a:cs typeface="Montserrat"/>
                <a:sym typeface="Montserrat"/>
              </a:endParaRPr>
            </a:p>
          </p:txBody>
        </p:sp>
      </p:grpSp>
      <p:grpSp>
        <p:nvGrpSpPr>
          <p:cNvPr id="181" name="Google Shape;181;p5"/>
          <p:cNvGrpSpPr/>
          <p:nvPr/>
        </p:nvGrpSpPr>
        <p:grpSpPr>
          <a:xfrm>
            <a:off x="9103290" y="3956103"/>
            <a:ext cx="7027636" cy="5284793"/>
            <a:chOff x="337625" y="11389850"/>
            <a:chExt cx="5522700" cy="4182000"/>
          </a:xfrm>
        </p:grpSpPr>
        <p:sp>
          <p:nvSpPr>
            <p:cNvPr id="182" name="Google Shape;182;p5"/>
            <p:cNvSpPr/>
            <p:nvPr/>
          </p:nvSpPr>
          <p:spPr>
            <a:xfrm>
              <a:off x="337625" y="11389850"/>
              <a:ext cx="5522700" cy="4182000"/>
            </a:xfrm>
            <a:prstGeom prst="rect">
              <a:avLst/>
            </a:prstGeom>
            <a:noFill/>
            <a:ln cap="flat" cmpd="sng" w="11725">
              <a:solidFill>
                <a:srgbClr val="A3B1B8"/>
              </a:solidFill>
              <a:prstDash val="solid"/>
              <a:round/>
              <a:headEnd len="sm" w="sm" type="none"/>
              <a:tailEnd len="sm" w="sm" type="none"/>
            </a:ln>
          </p:spPr>
          <p:txBody>
            <a:bodyPr anchorCtr="0" anchor="ctr" bIns="112425" lIns="112425" spcFirstLastPara="1" rIns="112425" wrap="square" tIns="112425">
              <a:noAutofit/>
            </a:bodyPr>
            <a:lstStyle/>
            <a:p>
              <a:pPr indent="0" lvl="0" marL="0" rtl="0" algn="ctr">
                <a:spcBef>
                  <a:spcPts val="0"/>
                </a:spcBef>
                <a:spcAft>
                  <a:spcPts val="0"/>
                </a:spcAft>
                <a:buNone/>
              </a:pPr>
              <a:r>
                <a:t/>
              </a:r>
              <a:endParaRPr sz="1721">
                <a:latin typeface="Calibri"/>
                <a:ea typeface="Calibri"/>
                <a:cs typeface="Calibri"/>
                <a:sym typeface="Calibri"/>
              </a:endParaRPr>
            </a:p>
          </p:txBody>
        </p:sp>
        <p:sp>
          <p:nvSpPr>
            <p:cNvPr id="183" name="Google Shape;183;p5"/>
            <p:cNvSpPr txBox="1"/>
            <p:nvPr/>
          </p:nvSpPr>
          <p:spPr>
            <a:xfrm>
              <a:off x="337625" y="11389850"/>
              <a:ext cx="5522700" cy="449400"/>
            </a:xfrm>
            <a:prstGeom prst="rect">
              <a:avLst/>
            </a:prstGeom>
            <a:solidFill>
              <a:srgbClr val="EDEFF1"/>
            </a:solidFill>
            <a:ln>
              <a:noFill/>
            </a:ln>
          </p:spPr>
          <p:txBody>
            <a:bodyPr anchorCtr="0" anchor="t" bIns="112425" lIns="112425" spcFirstLastPara="1" rIns="112425" wrap="square" tIns="112425">
              <a:spAutoFit/>
            </a:bodyPr>
            <a:lstStyle/>
            <a:p>
              <a:pPr indent="0" lvl="0" marL="0" rtl="0" algn="l">
                <a:spcBef>
                  <a:spcPts val="0"/>
                </a:spcBef>
                <a:spcAft>
                  <a:spcPts val="0"/>
                </a:spcAft>
                <a:buNone/>
              </a:pPr>
              <a:r>
                <a:rPr b="1" lang="en-US" sz="2213">
                  <a:solidFill>
                    <a:srgbClr val="4B4459"/>
                  </a:solidFill>
                  <a:latin typeface="Montserrat"/>
                  <a:ea typeface="Montserrat"/>
                  <a:cs typeface="Montserrat"/>
                  <a:sym typeface="Montserrat"/>
                </a:rPr>
                <a:t>Year Over Year Change (2023 vs 2024)</a:t>
              </a:r>
              <a:endParaRPr b="1" sz="2213">
                <a:solidFill>
                  <a:srgbClr val="4B4459"/>
                </a:solidFill>
                <a:latin typeface="Montserrat"/>
                <a:ea typeface="Montserrat"/>
                <a:cs typeface="Montserrat"/>
                <a:sym typeface="Montserrat"/>
              </a:endParaRPr>
            </a:p>
          </p:txBody>
        </p:sp>
      </p:grpSp>
      <p:pic>
        <p:nvPicPr>
          <p:cNvPr id="184" name="Google Shape;184;p5" title="Chart"/>
          <p:cNvPicPr preferRelativeResize="0"/>
          <p:nvPr/>
        </p:nvPicPr>
        <p:blipFill>
          <a:blip r:embed="rId9">
            <a:alphaModFix/>
          </a:blip>
          <a:stretch>
            <a:fillRect/>
          </a:stretch>
        </p:blipFill>
        <p:spPr>
          <a:xfrm>
            <a:off x="1922348" y="4527171"/>
            <a:ext cx="6940557" cy="4291568"/>
          </a:xfrm>
          <a:prstGeom prst="rect">
            <a:avLst/>
          </a:prstGeom>
          <a:noFill/>
          <a:ln>
            <a:noFill/>
          </a:ln>
        </p:spPr>
      </p:pic>
      <p:pic>
        <p:nvPicPr>
          <p:cNvPr id="185" name="Google Shape;185;p5" title="Chart"/>
          <p:cNvPicPr preferRelativeResize="0"/>
          <p:nvPr/>
        </p:nvPicPr>
        <p:blipFill>
          <a:blip r:embed="rId10">
            <a:alphaModFix/>
          </a:blip>
          <a:stretch>
            <a:fillRect/>
          </a:stretch>
        </p:blipFill>
        <p:spPr>
          <a:xfrm>
            <a:off x="9163827" y="4527166"/>
            <a:ext cx="6940561" cy="42927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6"/>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8887" l="0" r="0" t="-8887"/>
            </a:stretch>
          </a:blipFill>
          <a:ln>
            <a:noFill/>
          </a:ln>
        </p:spPr>
      </p:sp>
      <p:sp>
        <p:nvSpPr>
          <p:cNvPr id="191" name="Google Shape;191;p6"/>
          <p:cNvSpPr txBox="1"/>
          <p:nvPr/>
        </p:nvSpPr>
        <p:spPr>
          <a:xfrm>
            <a:off x="2021642" y="2742763"/>
            <a:ext cx="9385805" cy="678698"/>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1" i="0" lang="en-US" sz="4661" u="none" cap="none" strike="noStrike">
                <a:solidFill>
                  <a:srgbClr val="045B5C"/>
                </a:solidFill>
                <a:latin typeface="Montserrat"/>
                <a:ea typeface="Montserrat"/>
                <a:cs typeface="Montserrat"/>
                <a:sym typeface="Montserrat"/>
              </a:rPr>
              <a:t>Economic Confidence</a:t>
            </a:r>
            <a:endParaRPr/>
          </a:p>
        </p:txBody>
      </p:sp>
      <p:grpSp>
        <p:nvGrpSpPr>
          <p:cNvPr id="192" name="Google Shape;192;p6"/>
          <p:cNvGrpSpPr/>
          <p:nvPr/>
        </p:nvGrpSpPr>
        <p:grpSpPr>
          <a:xfrm>
            <a:off x="679075" y="605193"/>
            <a:ext cx="16846925" cy="1452708"/>
            <a:chOff x="0" y="-5596"/>
            <a:chExt cx="22462566" cy="1936944"/>
          </a:xfrm>
        </p:grpSpPr>
        <p:sp>
          <p:nvSpPr>
            <p:cNvPr id="193" name="Google Shape;193;p6"/>
            <p:cNvSpPr/>
            <p:nvPr/>
          </p:nvSpPr>
          <p:spPr>
            <a:xfrm>
              <a:off x="4687464" y="45069"/>
              <a:ext cx="5391258" cy="1335871"/>
            </a:xfrm>
            <a:custGeom>
              <a:rect b="b" l="l" r="r" t="t"/>
              <a:pathLst>
                <a:path extrusionOk="0" h="1335871" w="5391258">
                  <a:moveTo>
                    <a:pt x="0" y="0"/>
                  </a:moveTo>
                  <a:lnTo>
                    <a:pt x="5391258" y="0"/>
                  </a:lnTo>
                  <a:lnTo>
                    <a:pt x="5391258" y="1335871"/>
                  </a:lnTo>
                  <a:lnTo>
                    <a:pt x="0" y="1335871"/>
                  </a:lnTo>
                  <a:lnTo>
                    <a:pt x="0" y="0"/>
                  </a:lnTo>
                  <a:close/>
                </a:path>
              </a:pathLst>
            </a:custGeom>
            <a:blipFill rotWithShape="1">
              <a:blip r:embed="rId4">
                <a:alphaModFix/>
              </a:blip>
              <a:stretch>
                <a:fillRect b="0" l="0" r="0" t="0"/>
              </a:stretch>
            </a:blipFill>
            <a:ln>
              <a:noFill/>
            </a:ln>
          </p:spPr>
        </p:sp>
        <p:sp>
          <p:nvSpPr>
            <p:cNvPr id="194" name="Google Shape;194;p6"/>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5">
                <a:alphaModFix/>
              </a:blip>
              <a:stretch>
                <a:fillRect b="0" l="0" r="0" t="0"/>
              </a:stretch>
            </a:blipFill>
            <a:ln>
              <a:noFill/>
            </a:ln>
          </p:spPr>
        </p:sp>
        <p:sp>
          <p:nvSpPr>
            <p:cNvPr id="195" name="Google Shape;195;p6"/>
            <p:cNvSpPr/>
            <p:nvPr/>
          </p:nvSpPr>
          <p:spPr>
            <a:xfrm>
              <a:off x="4687464" y="45069"/>
              <a:ext cx="5391258" cy="1335852"/>
            </a:xfrm>
            <a:custGeom>
              <a:rect b="b" l="l" r="r" t="t"/>
              <a:pathLst>
                <a:path extrusionOk="0" h="1335852" w="5391258">
                  <a:moveTo>
                    <a:pt x="0" y="0"/>
                  </a:moveTo>
                  <a:lnTo>
                    <a:pt x="5391258" y="0"/>
                  </a:lnTo>
                  <a:lnTo>
                    <a:pt x="5391258" y="1335853"/>
                  </a:lnTo>
                  <a:lnTo>
                    <a:pt x="0" y="1335853"/>
                  </a:lnTo>
                  <a:lnTo>
                    <a:pt x="0" y="0"/>
                  </a:lnTo>
                  <a:close/>
                </a:path>
              </a:pathLst>
            </a:custGeom>
            <a:blipFill rotWithShape="1">
              <a:blip r:embed="rId6">
                <a:alphaModFix/>
              </a:blip>
              <a:stretch>
                <a:fillRect b="0" l="0" r="0" t="0"/>
              </a:stretch>
            </a:blipFill>
            <a:ln>
              <a:noFill/>
            </a:ln>
          </p:spPr>
        </p:sp>
        <p:sp>
          <p:nvSpPr>
            <p:cNvPr id="196" name="Google Shape;196;p6"/>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7">
                <a:alphaModFix/>
              </a:blip>
              <a:stretch>
                <a:fillRect b="0" l="0" r="0" t="0"/>
              </a:stretch>
            </a:blipFill>
            <a:ln>
              <a:noFill/>
            </a:ln>
          </p:spPr>
        </p:sp>
        <p:sp>
          <p:nvSpPr>
            <p:cNvPr id="197" name="Google Shape;197;p6"/>
            <p:cNvSpPr/>
            <p:nvPr/>
          </p:nvSpPr>
          <p:spPr>
            <a:xfrm>
              <a:off x="12516573" y="0"/>
              <a:ext cx="9945993" cy="1426010"/>
            </a:xfrm>
            <a:custGeom>
              <a:rect b="b" l="l" r="r" t="t"/>
              <a:pathLst>
                <a:path extrusionOk="0" h="1426010" w="9945993">
                  <a:moveTo>
                    <a:pt x="0" y="0"/>
                  </a:moveTo>
                  <a:lnTo>
                    <a:pt x="9945993" y="0"/>
                  </a:lnTo>
                  <a:lnTo>
                    <a:pt x="9945993" y="1426010"/>
                  </a:lnTo>
                  <a:lnTo>
                    <a:pt x="0" y="1426010"/>
                  </a:lnTo>
                  <a:lnTo>
                    <a:pt x="0" y="0"/>
                  </a:lnTo>
                  <a:close/>
                </a:path>
              </a:pathLst>
            </a:custGeom>
            <a:blipFill rotWithShape="1">
              <a:blip r:embed="rId8">
                <a:alphaModFix/>
              </a:blip>
              <a:stretch>
                <a:fillRect b="0" l="0" r="0" t="0"/>
              </a:stretch>
            </a:blipFill>
            <a:ln>
              <a:noFill/>
            </a:ln>
          </p:spPr>
        </p:sp>
        <p:sp>
          <p:nvSpPr>
            <p:cNvPr id="198" name="Google Shape;198;p6"/>
            <p:cNvSpPr txBox="1"/>
            <p:nvPr/>
          </p:nvSpPr>
          <p:spPr>
            <a:xfrm>
              <a:off x="14315418" y="-5596"/>
              <a:ext cx="8139000" cy="1383600"/>
            </a:xfrm>
            <a:prstGeom prst="rect">
              <a:avLst/>
            </a:prstGeom>
            <a:noFill/>
            <a:ln>
              <a:noFill/>
            </a:ln>
          </p:spPr>
          <p:txBody>
            <a:bodyPr anchorCtr="0" anchor="t" bIns="0" lIns="0" spcFirstLastPara="1" rIns="0" wrap="square" tIns="0">
              <a:spAutoFit/>
            </a:bodyPr>
            <a:lstStyle/>
            <a:p>
              <a:pPr indent="0" lvl="0" marL="0" marR="0" rtl="0" algn="r">
                <a:lnSpc>
                  <a:spcPct val="153325"/>
                </a:lnSpc>
                <a:spcBef>
                  <a:spcPts val="0"/>
                </a:spcBef>
                <a:spcAft>
                  <a:spcPts val="0"/>
                </a:spcAft>
                <a:buNone/>
              </a:pPr>
              <a:r>
                <a:rPr b="0" i="0" lang="en-US" sz="2661" u="none" cap="none" strike="noStrike">
                  <a:solidFill>
                    <a:srgbClr val="2E2920"/>
                  </a:solidFill>
                  <a:latin typeface="Montserrat Medium"/>
                  <a:ea typeface="Montserrat Medium"/>
                  <a:cs typeface="Montserrat Medium"/>
                  <a:sym typeface="Montserrat Medium"/>
                </a:rPr>
                <a:t>Community Benchmarking Report </a:t>
              </a:r>
              <a:r>
                <a:rPr b="0" i="0" lang="en-US" sz="2661" u="none" cap="none" strike="noStrike">
                  <a:solidFill>
                    <a:srgbClr val="476372"/>
                  </a:solidFill>
                  <a:latin typeface="Montserrat"/>
                  <a:ea typeface="Montserrat"/>
                  <a:cs typeface="Montserrat"/>
                  <a:sym typeface="Montserrat"/>
                </a:rPr>
                <a:t>City of Marquette, KS | 202</a:t>
              </a:r>
              <a:r>
                <a:rPr lang="en-US" sz="2661">
                  <a:solidFill>
                    <a:srgbClr val="476372"/>
                  </a:solidFill>
                  <a:latin typeface="Montserrat"/>
                  <a:ea typeface="Montserrat"/>
                  <a:cs typeface="Montserrat"/>
                  <a:sym typeface="Montserrat"/>
                </a:rPr>
                <a:t>5</a:t>
              </a:r>
              <a:endParaRPr/>
            </a:p>
          </p:txBody>
        </p:sp>
      </p:grpSp>
      <p:grpSp>
        <p:nvGrpSpPr>
          <p:cNvPr id="199" name="Google Shape;199;p6"/>
          <p:cNvGrpSpPr/>
          <p:nvPr/>
        </p:nvGrpSpPr>
        <p:grpSpPr>
          <a:xfrm>
            <a:off x="2501825" y="3311128"/>
            <a:ext cx="14757475" cy="4266015"/>
            <a:chOff x="0" y="-76200"/>
            <a:chExt cx="3886742" cy="1123560"/>
          </a:xfrm>
        </p:grpSpPr>
        <p:sp>
          <p:nvSpPr>
            <p:cNvPr id="200" name="Google Shape;200;p6"/>
            <p:cNvSpPr/>
            <p:nvPr/>
          </p:nvSpPr>
          <p:spPr>
            <a:xfrm>
              <a:off x="0" y="0"/>
              <a:ext cx="3886742" cy="1047360"/>
            </a:xfrm>
            <a:custGeom>
              <a:rect b="b" l="l" r="r" t="t"/>
              <a:pathLst>
                <a:path extrusionOk="0" h="1047360" w="3886742">
                  <a:moveTo>
                    <a:pt x="0" y="0"/>
                  </a:moveTo>
                  <a:lnTo>
                    <a:pt x="3886742" y="0"/>
                  </a:lnTo>
                  <a:lnTo>
                    <a:pt x="3886742" y="1047360"/>
                  </a:lnTo>
                  <a:lnTo>
                    <a:pt x="0" y="1047360"/>
                  </a:lnTo>
                  <a:close/>
                </a:path>
              </a:pathLst>
            </a:custGeom>
            <a:solidFill>
              <a:srgbClr val="ECEAE0">
                <a:alpha val="49803"/>
              </a:srgbClr>
            </a:solidFill>
            <a:ln>
              <a:noFill/>
            </a:ln>
          </p:spPr>
        </p:sp>
        <p:sp>
          <p:nvSpPr>
            <p:cNvPr id="201" name="Google Shape;201;p6"/>
            <p:cNvSpPr txBox="1"/>
            <p:nvPr/>
          </p:nvSpPr>
          <p:spPr>
            <a:xfrm>
              <a:off x="0" y="-76200"/>
              <a:ext cx="3886742" cy="1123560"/>
            </a:xfrm>
            <a:prstGeom prst="rect">
              <a:avLst/>
            </a:prstGeom>
            <a:noFill/>
            <a:ln>
              <a:noFill/>
            </a:ln>
          </p:spPr>
          <p:txBody>
            <a:bodyPr anchorCtr="0" anchor="ctr" bIns="50800" lIns="50800" spcFirstLastPara="1" rIns="50800" wrap="square" tIns="50800">
              <a:noAutofit/>
            </a:bodyPr>
            <a:lstStyle/>
            <a:p>
              <a:pPr indent="0" lvl="0" marL="0" marR="0" rtl="0" algn="ctr">
                <a:lnSpc>
                  <a:spcPct val="34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2" name="Google Shape;202;p6"/>
          <p:cNvSpPr txBox="1"/>
          <p:nvPr/>
        </p:nvSpPr>
        <p:spPr>
          <a:xfrm>
            <a:off x="2743089" y="3787422"/>
            <a:ext cx="13782600" cy="31863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4500"/>
              <a:buFont typeface="Arial"/>
              <a:buNone/>
            </a:pPr>
            <a:r>
              <a:rPr lang="en-US" sz="4500">
                <a:solidFill>
                  <a:srgbClr val="045B5C"/>
                </a:solidFill>
                <a:latin typeface="Montserrat"/>
                <a:ea typeface="Montserrat"/>
                <a:cs typeface="Montserrat"/>
                <a:sym typeface="Montserrat"/>
              </a:rPr>
              <a:t>This year, we’ve noticed people aren’t feeling great about the economy, but they’re still indicating support for local efforts. What factors might be influencing that?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8887" l="0" r="0" t="-8887"/>
            </a:stretch>
          </a:blipFill>
          <a:ln>
            <a:noFill/>
          </a:ln>
        </p:spPr>
      </p:sp>
      <p:sp>
        <p:nvSpPr>
          <p:cNvPr id="208" name="Google Shape;208;p7"/>
          <p:cNvSpPr txBox="1"/>
          <p:nvPr/>
        </p:nvSpPr>
        <p:spPr>
          <a:xfrm>
            <a:off x="2021642" y="2742763"/>
            <a:ext cx="9050512" cy="678698"/>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1" i="0" lang="en-US" sz="4661" u="none" cap="none" strike="noStrike">
                <a:solidFill>
                  <a:srgbClr val="045B5C"/>
                </a:solidFill>
                <a:latin typeface="Montserrat"/>
                <a:ea typeface="Montserrat"/>
                <a:cs typeface="Montserrat"/>
                <a:sym typeface="Montserrat"/>
              </a:rPr>
              <a:t>Community Engagement </a:t>
            </a:r>
            <a:endParaRPr/>
          </a:p>
        </p:txBody>
      </p:sp>
      <p:grpSp>
        <p:nvGrpSpPr>
          <p:cNvPr id="209" name="Google Shape;209;p7"/>
          <p:cNvGrpSpPr/>
          <p:nvPr/>
        </p:nvGrpSpPr>
        <p:grpSpPr>
          <a:xfrm>
            <a:off x="679075" y="605193"/>
            <a:ext cx="16846925" cy="1452708"/>
            <a:chOff x="0" y="-5596"/>
            <a:chExt cx="22462566" cy="1936944"/>
          </a:xfrm>
        </p:grpSpPr>
        <p:sp>
          <p:nvSpPr>
            <p:cNvPr id="210" name="Google Shape;210;p7"/>
            <p:cNvSpPr/>
            <p:nvPr/>
          </p:nvSpPr>
          <p:spPr>
            <a:xfrm>
              <a:off x="4687464" y="45069"/>
              <a:ext cx="5391258" cy="1335871"/>
            </a:xfrm>
            <a:custGeom>
              <a:rect b="b" l="l" r="r" t="t"/>
              <a:pathLst>
                <a:path extrusionOk="0" h="1335871" w="5391258">
                  <a:moveTo>
                    <a:pt x="0" y="0"/>
                  </a:moveTo>
                  <a:lnTo>
                    <a:pt x="5391258" y="0"/>
                  </a:lnTo>
                  <a:lnTo>
                    <a:pt x="5391258" y="1335871"/>
                  </a:lnTo>
                  <a:lnTo>
                    <a:pt x="0" y="1335871"/>
                  </a:lnTo>
                  <a:lnTo>
                    <a:pt x="0" y="0"/>
                  </a:lnTo>
                  <a:close/>
                </a:path>
              </a:pathLst>
            </a:custGeom>
            <a:blipFill rotWithShape="1">
              <a:blip r:embed="rId4">
                <a:alphaModFix/>
              </a:blip>
              <a:stretch>
                <a:fillRect b="0" l="0" r="0" t="0"/>
              </a:stretch>
            </a:blipFill>
            <a:ln>
              <a:noFill/>
            </a:ln>
          </p:spPr>
        </p:sp>
        <p:sp>
          <p:nvSpPr>
            <p:cNvPr id="211" name="Google Shape;211;p7"/>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5">
                <a:alphaModFix/>
              </a:blip>
              <a:stretch>
                <a:fillRect b="0" l="0" r="0" t="0"/>
              </a:stretch>
            </a:blipFill>
            <a:ln>
              <a:noFill/>
            </a:ln>
          </p:spPr>
        </p:sp>
        <p:sp>
          <p:nvSpPr>
            <p:cNvPr id="212" name="Google Shape;212;p7"/>
            <p:cNvSpPr/>
            <p:nvPr/>
          </p:nvSpPr>
          <p:spPr>
            <a:xfrm>
              <a:off x="4687464" y="45069"/>
              <a:ext cx="5391258" cy="1335852"/>
            </a:xfrm>
            <a:custGeom>
              <a:rect b="b" l="l" r="r" t="t"/>
              <a:pathLst>
                <a:path extrusionOk="0" h="1335852" w="5391258">
                  <a:moveTo>
                    <a:pt x="0" y="0"/>
                  </a:moveTo>
                  <a:lnTo>
                    <a:pt x="5391258" y="0"/>
                  </a:lnTo>
                  <a:lnTo>
                    <a:pt x="5391258" y="1335853"/>
                  </a:lnTo>
                  <a:lnTo>
                    <a:pt x="0" y="1335853"/>
                  </a:lnTo>
                  <a:lnTo>
                    <a:pt x="0" y="0"/>
                  </a:lnTo>
                  <a:close/>
                </a:path>
              </a:pathLst>
            </a:custGeom>
            <a:blipFill rotWithShape="1">
              <a:blip r:embed="rId6">
                <a:alphaModFix/>
              </a:blip>
              <a:stretch>
                <a:fillRect b="0" l="0" r="0" t="0"/>
              </a:stretch>
            </a:blipFill>
            <a:ln>
              <a:noFill/>
            </a:ln>
          </p:spPr>
        </p:sp>
        <p:sp>
          <p:nvSpPr>
            <p:cNvPr id="213" name="Google Shape;213;p7"/>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7">
                <a:alphaModFix/>
              </a:blip>
              <a:stretch>
                <a:fillRect b="0" l="0" r="0" t="0"/>
              </a:stretch>
            </a:blipFill>
            <a:ln>
              <a:noFill/>
            </a:ln>
          </p:spPr>
        </p:sp>
        <p:sp>
          <p:nvSpPr>
            <p:cNvPr id="214" name="Google Shape;214;p7"/>
            <p:cNvSpPr/>
            <p:nvPr/>
          </p:nvSpPr>
          <p:spPr>
            <a:xfrm>
              <a:off x="12516573" y="0"/>
              <a:ext cx="9945993" cy="1426010"/>
            </a:xfrm>
            <a:custGeom>
              <a:rect b="b" l="l" r="r" t="t"/>
              <a:pathLst>
                <a:path extrusionOk="0" h="1426010" w="9945993">
                  <a:moveTo>
                    <a:pt x="0" y="0"/>
                  </a:moveTo>
                  <a:lnTo>
                    <a:pt x="9945993" y="0"/>
                  </a:lnTo>
                  <a:lnTo>
                    <a:pt x="9945993" y="1426010"/>
                  </a:lnTo>
                  <a:lnTo>
                    <a:pt x="0" y="1426010"/>
                  </a:lnTo>
                  <a:lnTo>
                    <a:pt x="0" y="0"/>
                  </a:lnTo>
                  <a:close/>
                </a:path>
              </a:pathLst>
            </a:custGeom>
            <a:blipFill rotWithShape="1">
              <a:blip r:embed="rId8">
                <a:alphaModFix/>
              </a:blip>
              <a:stretch>
                <a:fillRect b="0" l="0" r="0" t="0"/>
              </a:stretch>
            </a:blipFill>
            <a:ln>
              <a:noFill/>
            </a:ln>
          </p:spPr>
        </p:sp>
        <p:sp>
          <p:nvSpPr>
            <p:cNvPr id="215" name="Google Shape;215;p7"/>
            <p:cNvSpPr txBox="1"/>
            <p:nvPr/>
          </p:nvSpPr>
          <p:spPr>
            <a:xfrm>
              <a:off x="14315418" y="-5596"/>
              <a:ext cx="8139000" cy="1383600"/>
            </a:xfrm>
            <a:prstGeom prst="rect">
              <a:avLst/>
            </a:prstGeom>
            <a:noFill/>
            <a:ln>
              <a:noFill/>
            </a:ln>
          </p:spPr>
          <p:txBody>
            <a:bodyPr anchorCtr="0" anchor="t" bIns="0" lIns="0" spcFirstLastPara="1" rIns="0" wrap="square" tIns="0">
              <a:spAutoFit/>
            </a:bodyPr>
            <a:lstStyle/>
            <a:p>
              <a:pPr indent="0" lvl="0" marL="0" marR="0" rtl="0" algn="r">
                <a:lnSpc>
                  <a:spcPct val="153325"/>
                </a:lnSpc>
                <a:spcBef>
                  <a:spcPts val="0"/>
                </a:spcBef>
                <a:spcAft>
                  <a:spcPts val="0"/>
                </a:spcAft>
                <a:buNone/>
              </a:pPr>
              <a:r>
                <a:rPr b="0" i="0" lang="en-US" sz="2661" u="none" cap="none" strike="noStrike">
                  <a:solidFill>
                    <a:srgbClr val="2E2920"/>
                  </a:solidFill>
                  <a:latin typeface="Montserrat Medium"/>
                  <a:ea typeface="Montserrat Medium"/>
                  <a:cs typeface="Montserrat Medium"/>
                  <a:sym typeface="Montserrat Medium"/>
                </a:rPr>
                <a:t>Community Benchmarking Report </a:t>
              </a:r>
              <a:r>
                <a:rPr b="0" i="0" lang="en-US" sz="2661" u="none" cap="none" strike="noStrike">
                  <a:solidFill>
                    <a:srgbClr val="476372"/>
                  </a:solidFill>
                  <a:latin typeface="Montserrat"/>
                  <a:ea typeface="Montserrat"/>
                  <a:cs typeface="Montserrat"/>
                  <a:sym typeface="Montserrat"/>
                </a:rPr>
                <a:t>City of Marquette, KS | 202</a:t>
              </a:r>
              <a:r>
                <a:rPr lang="en-US" sz="2661">
                  <a:solidFill>
                    <a:srgbClr val="476372"/>
                  </a:solidFill>
                  <a:latin typeface="Montserrat"/>
                  <a:ea typeface="Montserrat"/>
                  <a:cs typeface="Montserrat"/>
                  <a:sym typeface="Montserrat"/>
                </a:rPr>
                <a:t>5</a:t>
              </a:r>
              <a:endParaRPr/>
            </a:p>
          </p:txBody>
        </p:sp>
      </p:grpSp>
      <p:sp>
        <p:nvSpPr>
          <p:cNvPr id="216" name="Google Shape;216;p7"/>
          <p:cNvSpPr txBox="1"/>
          <p:nvPr/>
        </p:nvSpPr>
        <p:spPr>
          <a:xfrm>
            <a:off x="1745525" y="3957700"/>
            <a:ext cx="7927500" cy="461700"/>
          </a:xfrm>
          <a:prstGeom prst="rect">
            <a:avLst/>
          </a:prstGeom>
          <a:solidFill>
            <a:srgbClr val="EDEFF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rgbClr val="4B4459"/>
                </a:solidFill>
                <a:latin typeface="Montserrat"/>
                <a:ea typeface="Montserrat"/>
                <a:cs typeface="Montserrat"/>
                <a:sym typeface="Montserrat"/>
              </a:rPr>
              <a:t>How do our residents view our community?</a:t>
            </a:r>
            <a:endParaRPr b="1" sz="1800">
              <a:solidFill>
                <a:srgbClr val="4B4459"/>
              </a:solidFill>
              <a:latin typeface="Montserrat"/>
              <a:ea typeface="Montserrat"/>
              <a:cs typeface="Montserrat"/>
              <a:sym typeface="Montserrat"/>
            </a:endParaRPr>
          </a:p>
        </p:txBody>
      </p:sp>
      <p:pic>
        <p:nvPicPr>
          <p:cNvPr id="217" name="Google Shape;217;p7" title="Chart"/>
          <p:cNvPicPr preferRelativeResize="0"/>
          <p:nvPr/>
        </p:nvPicPr>
        <p:blipFill>
          <a:blip r:embed="rId9">
            <a:alphaModFix/>
          </a:blip>
          <a:stretch>
            <a:fillRect/>
          </a:stretch>
        </p:blipFill>
        <p:spPr>
          <a:xfrm rot="5400000">
            <a:off x="2643512" y="3659075"/>
            <a:ext cx="4235701" cy="6031675"/>
          </a:xfrm>
          <a:prstGeom prst="rect">
            <a:avLst/>
          </a:prstGeom>
          <a:noFill/>
          <a:ln>
            <a:noFill/>
          </a:ln>
        </p:spPr>
      </p:pic>
      <p:sp>
        <p:nvSpPr>
          <p:cNvPr id="218" name="Google Shape;218;p7"/>
          <p:cNvSpPr txBox="1"/>
          <p:nvPr/>
        </p:nvSpPr>
        <p:spPr>
          <a:xfrm>
            <a:off x="9119775" y="3957700"/>
            <a:ext cx="7875000" cy="461700"/>
          </a:xfrm>
          <a:prstGeom prst="rect">
            <a:avLst/>
          </a:prstGeom>
          <a:solidFill>
            <a:srgbClr val="EDEFF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rgbClr val="4B4459"/>
                </a:solidFill>
                <a:latin typeface="Montserrat"/>
                <a:ea typeface="Montserrat"/>
                <a:cs typeface="Montserrat"/>
                <a:sym typeface="Montserrat"/>
              </a:rPr>
              <a:t>Year Over Year Change</a:t>
            </a:r>
            <a:endParaRPr b="1" sz="1800">
              <a:solidFill>
                <a:srgbClr val="4B4459"/>
              </a:solidFill>
              <a:latin typeface="Montserrat"/>
              <a:ea typeface="Montserrat"/>
              <a:cs typeface="Montserrat"/>
              <a:sym typeface="Montserrat"/>
            </a:endParaRPr>
          </a:p>
        </p:txBody>
      </p:sp>
      <p:pic>
        <p:nvPicPr>
          <p:cNvPr id="219" name="Google Shape;219;p7" title="Chart"/>
          <p:cNvPicPr preferRelativeResize="0"/>
          <p:nvPr/>
        </p:nvPicPr>
        <p:blipFill>
          <a:blip r:embed="rId10">
            <a:alphaModFix/>
          </a:blip>
          <a:stretch>
            <a:fillRect/>
          </a:stretch>
        </p:blipFill>
        <p:spPr>
          <a:xfrm>
            <a:off x="8981500" y="4571800"/>
            <a:ext cx="7910323" cy="42062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8887" l="0" r="0" t="-8887"/>
            </a:stretch>
          </a:blipFill>
          <a:ln>
            <a:noFill/>
          </a:ln>
        </p:spPr>
      </p:sp>
      <p:sp>
        <p:nvSpPr>
          <p:cNvPr id="225" name="Google Shape;225;p8"/>
          <p:cNvSpPr txBox="1"/>
          <p:nvPr/>
        </p:nvSpPr>
        <p:spPr>
          <a:xfrm>
            <a:off x="2021642" y="2742763"/>
            <a:ext cx="12047283" cy="678698"/>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1" i="0" lang="en-US" sz="4661" u="none" cap="none" strike="noStrike">
                <a:solidFill>
                  <a:srgbClr val="045B5C"/>
                </a:solidFill>
                <a:latin typeface="Montserrat"/>
                <a:ea typeface="Montserrat"/>
                <a:cs typeface="Montserrat"/>
                <a:sym typeface="Montserrat"/>
              </a:rPr>
              <a:t>Community Engagement </a:t>
            </a:r>
            <a:endParaRPr/>
          </a:p>
        </p:txBody>
      </p:sp>
      <p:grpSp>
        <p:nvGrpSpPr>
          <p:cNvPr id="226" name="Google Shape;226;p8"/>
          <p:cNvGrpSpPr/>
          <p:nvPr/>
        </p:nvGrpSpPr>
        <p:grpSpPr>
          <a:xfrm>
            <a:off x="679075" y="605193"/>
            <a:ext cx="16846925" cy="1452708"/>
            <a:chOff x="0" y="-5596"/>
            <a:chExt cx="22462566" cy="1936944"/>
          </a:xfrm>
        </p:grpSpPr>
        <p:sp>
          <p:nvSpPr>
            <p:cNvPr id="227" name="Google Shape;227;p8"/>
            <p:cNvSpPr/>
            <p:nvPr/>
          </p:nvSpPr>
          <p:spPr>
            <a:xfrm>
              <a:off x="4687464" y="45069"/>
              <a:ext cx="5391258" cy="1335871"/>
            </a:xfrm>
            <a:custGeom>
              <a:rect b="b" l="l" r="r" t="t"/>
              <a:pathLst>
                <a:path extrusionOk="0" h="1335871" w="5391258">
                  <a:moveTo>
                    <a:pt x="0" y="0"/>
                  </a:moveTo>
                  <a:lnTo>
                    <a:pt x="5391258" y="0"/>
                  </a:lnTo>
                  <a:lnTo>
                    <a:pt x="5391258" y="1335871"/>
                  </a:lnTo>
                  <a:lnTo>
                    <a:pt x="0" y="1335871"/>
                  </a:lnTo>
                  <a:lnTo>
                    <a:pt x="0" y="0"/>
                  </a:lnTo>
                  <a:close/>
                </a:path>
              </a:pathLst>
            </a:custGeom>
            <a:blipFill rotWithShape="1">
              <a:blip r:embed="rId4">
                <a:alphaModFix/>
              </a:blip>
              <a:stretch>
                <a:fillRect b="0" l="0" r="0" t="0"/>
              </a:stretch>
            </a:blipFill>
            <a:ln>
              <a:noFill/>
            </a:ln>
          </p:spPr>
        </p:sp>
        <p:sp>
          <p:nvSpPr>
            <p:cNvPr id="228" name="Google Shape;228;p8"/>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5">
                <a:alphaModFix/>
              </a:blip>
              <a:stretch>
                <a:fillRect b="0" l="0" r="0" t="0"/>
              </a:stretch>
            </a:blipFill>
            <a:ln>
              <a:noFill/>
            </a:ln>
          </p:spPr>
        </p:sp>
        <p:sp>
          <p:nvSpPr>
            <p:cNvPr id="229" name="Google Shape;229;p8"/>
            <p:cNvSpPr/>
            <p:nvPr/>
          </p:nvSpPr>
          <p:spPr>
            <a:xfrm>
              <a:off x="4687464" y="45069"/>
              <a:ext cx="5391258" cy="1335852"/>
            </a:xfrm>
            <a:custGeom>
              <a:rect b="b" l="l" r="r" t="t"/>
              <a:pathLst>
                <a:path extrusionOk="0" h="1335852" w="5391258">
                  <a:moveTo>
                    <a:pt x="0" y="0"/>
                  </a:moveTo>
                  <a:lnTo>
                    <a:pt x="5391258" y="0"/>
                  </a:lnTo>
                  <a:lnTo>
                    <a:pt x="5391258" y="1335853"/>
                  </a:lnTo>
                  <a:lnTo>
                    <a:pt x="0" y="1335853"/>
                  </a:lnTo>
                  <a:lnTo>
                    <a:pt x="0" y="0"/>
                  </a:lnTo>
                  <a:close/>
                </a:path>
              </a:pathLst>
            </a:custGeom>
            <a:blipFill rotWithShape="1">
              <a:blip r:embed="rId6">
                <a:alphaModFix/>
              </a:blip>
              <a:stretch>
                <a:fillRect b="0" l="0" r="0" t="0"/>
              </a:stretch>
            </a:blipFill>
            <a:ln>
              <a:noFill/>
            </a:ln>
          </p:spPr>
        </p:sp>
        <p:sp>
          <p:nvSpPr>
            <p:cNvPr id="230" name="Google Shape;230;p8"/>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7">
                <a:alphaModFix/>
              </a:blip>
              <a:stretch>
                <a:fillRect b="0" l="0" r="0" t="0"/>
              </a:stretch>
            </a:blipFill>
            <a:ln>
              <a:noFill/>
            </a:ln>
          </p:spPr>
        </p:sp>
        <p:sp>
          <p:nvSpPr>
            <p:cNvPr id="231" name="Google Shape;231;p8"/>
            <p:cNvSpPr/>
            <p:nvPr/>
          </p:nvSpPr>
          <p:spPr>
            <a:xfrm>
              <a:off x="12516573" y="0"/>
              <a:ext cx="9945993" cy="1426010"/>
            </a:xfrm>
            <a:custGeom>
              <a:rect b="b" l="l" r="r" t="t"/>
              <a:pathLst>
                <a:path extrusionOk="0" h="1426010" w="9945993">
                  <a:moveTo>
                    <a:pt x="0" y="0"/>
                  </a:moveTo>
                  <a:lnTo>
                    <a:pt x="9945993" y="0"/>
                  </a:lnTo>
                  <a:lnTo>
                    <a:pt x="9945993" y="1426010"/>
                  </a:lnTo>
                  <a:lnTo>
                    <a:pt x="0" y="1426010"/>
                  </a:lnTo>
                  <a:lnTo>
                    <a:pt x="0" y="0"/>
                  </a:lnTo>
                  <a:close/>
                </a:path>
              </a:pathLst>
            </a:custGeom>
            <a:blipFill rotWithShape="1">
              <a:blip r:embed="rId8">
                <a:alphaModFix/>
              </a:blip>
              <a:stretch>
                <a:fillRect b="0" l="0" r="0" t="0"/>
              </a:stretch>
            </a:blipFill>
            <a:ln>
              <a:noFill/>
            </a:ln>
          </p:spPr>
        </p:sp>
        <p:sp>
          <p:nvSpPr>
            <p:cNvPr id="232" name="Google Shape;232;p8"/>
            <p:cNvSpPr txBox="1"/>
            <p:nvPr/>
          </p:nvSpPr>
          <p:spPr>
            <a:xfrm>
              <a:off x="14315418" y="-5596"/>
              <a:ext cx="8139000" cy="1383600"/>
            </a:xfrm>
            <a:prstGeom prst="rect">
              <a:avLst/>
            </a:prstGeom>
            <a:noFill/>
            <a:ln>
              <a:noFill/>
            </a:ln>
          </p:spPr>
          <p:txBody>
            <a:bodyPr anchorCtr="0" anchor="t" bIns="0" lIns="0" spcFirstLastPara="1" rIns="0" wrap="square" tIns="0">
              <a:spAutoFit/>
            </a:bodyPr>
            <a:lstStyle/>
            <a:p>
              <a:pPr indent="0" lvl="0" marL="0" marR="0" rtl="0" algn="r">
                <a:lnSpc>
                  <a:spcPct val="153325"/>
                </a:lnSpc>
                <a:spcBef>
                  <a:spcPts val="0"/>
                </a:spcBef>
                <a:spcAft>
                  <a:spcPts val="0"/>
                </a:spcAft>
                <a:buNone/>
              </a:pPr>
              <a:r>
                <a:rPr b="0" i="0" lang="en-US" sz="2661" u="none" cap="none" strike="noStrike">
                  <a:solidFill>
                    <a:srgbClr val="2E2920"/>
                  </a:solidFill>
                  <a:latin typeface="Montserrat Medium"/>
                  <a:ea typeface="Montserrat Medium"/>
                  <a:cs typeface="Montserrat Medium"/>
                  <a:sym typeface="Montserrat Medium"/>
                </a:rPr>
                <a:t>Community Benchmarking Report </a:t>
              </a:r>
              <a:r>
                <a:rPr b="0" i="0" lang="en-US" sz="2661" u="none" cap="none" strike="noStrike">
                  <a:solidFill>
                    <a:srgbClr val="476372"/>
                  </a:solidFill>
                  <a:latin typeface="Montserrat"/>
                  <a:ea typeface="Montserrat"/>
                  <a:cs typeface="Montserrat"/>
                  <a:sym typeface="Montserrat"/>
                </a:rPr>
                <a:t>City of Marquette, KS | 202</a:t>
              </a:r>
              <a:r>
                <a:rPr lang="en-US" sz="2661">
                  <a:solidFill>
                    <a:srgbClr val="476372"/>
                  </a:solidFill>
                  <a:latin typeface="Montserrat"/>
                  <a:ea typeface="Montserrat"/>
                  <a:cs typeface="Montserrat"/>
                  <a:sym typeface="Montserrat"/>
                </a:rPr>
                <a:t>5</a:t>
              </a:r>
              <a:endParaRPr/>
            </a:p>
          </p:txBody>
        </p:sp>
      </p:grpSp>
      <p:sp>
        <p:nvSpPr>
          <p:cNvPr id="233" name="Google Shape;233;p8"/>
          <p:cNvSpPr/>
          <p:nvPr/>
        </p:nvSpPr>
        <p:spPr>
          <a:xfrm>
            <a:off x="1723750" y="3941075"/>
            <a:ext cx="14757571" cy="5008058"/>
          </a:xfrm>
          <a:custGeom>
            <a:rect b="b" l="l" r="r" t="t"/>
            <a:pathLst>
              <a:path extrusionOk="0" h="1318986" w="3886742">
                <a:moveTo>
                  <a:pt x="0" y="0"/>
                </a:moveTo>
                <a:lnTo>
                  <a:pt x="3886742" y="0"/>
                </a:lnTo>
                <a:lnTo>
                  <a:pt x="3886742" y="1318986"/>
                </a:lnTo>
                <a:lnTo>
                  <a:pt x="0" y="1318986"/>
                </a:lnTo>
                <a:close/>
              </a:path>
            </a:pathLst>
          </a:custGeom>
          <a:solidFill>
            <a:srgbClr val="ECEAE0">
              <a:alpha val="49803"/>
            </a:srgbClr>
          </a:solidFill>
          <a:ln>
            <a:noFill/>
          </a:ln>
        </p:spPr>
      </p:sp>
      <p:sp>
        <p:nvSpPr>
          <p:cNvPr id="234" name="Google Shape;234;p8"/>
          <p:cNvSpPr txBox="1"/>
          <p:nvPr/>
        </p:nvSpPr>
        <p:spPr>
          <a:xfrm>
            <a:off x="2143102" y="4163497"/>
            <a:ext cx="13782600" cy="2355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4500">
                <a:solidFill>
                  <a:srgbClr val="045B5C"/>
                </a:solidFill>
                <a:latin typeface="Montserrat"/>
                <a:ea typeface="Montserrat"/>
                <a:cs typeface="Montserrat"/>
                <a:sym typeface="Montserrat"/>
              </a:rPr>
              <a:t>Given the strong sense of belonging in Marquette, how can that shared connection guide or inform our planning work?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8887" l="0" r="0" t="-8887"/>
            </a:stretch>
          </a:blipFill>
          <a:ln>
            <a:noFill/>
          </a:ln>
        </p:spPr>
      </p:sp>
      <p:sp>
        <p:nvSpPr>
          <p:cNvPr id="240" name="Google Shape;240;p9"/>
          <p:cNvSpPr txBox="1"/>
          <p:nvPr/>
        </p:nvSpPr>
        <p:spPr>
          <a:xfrm>
            <a:off x="1418133" y="2276878"/>
            <a:ext cx="9385805" cy="678698"/>
          </a:xfrm>
          <a:prstGeom prst="rect">
            <a:avLst/>
          </a:prstGeom>
          <a:noFill/>
          <a:ln>
            <a:noFill/>
          </a:ln>
        </p:spPr>
        <p:txBody>
          <a:bodyPr anchorCtr="0" anchor="t" bIns="0" lIns="0" spcFirstLastPara="1" rIns="0" wrap="square" tIns="0">
            <a:spAutoFit/>
          </a:bodyPr>
          <a:lstStyle/>
          <a:p>
            <a:pPr indent="0" lvl="0" marL="0" marR="0" rtl="0" algn="l">
              <a:lnSpc>
                <a:spcPct val="119995"/>
              </a:lnSpc>
              <a:spcBef>
                <a:spcPts val="0"/>
              </a:spcBef>
              <a:spcAft>
                <a:spcPts val="0"/>
              </a:spcAft>
              <a:buNone/>
            </a:pPr>
            <a:r>
              <a:rPr b="1" i="0" lang="en-US" sz="4661" u="none" cap="none" strike="noStrike">
                <a:solidFill>
                  <a:srgbClr val="045B5C"/>
                </a:solidFill>
                <a:latin typeface="Montserrat"/>
                <a:ea typeface="Montserrat"/>
                <a:cs typeface="Montserrat"/>
                <a:sym typeface="Montserrat"/>
              </a:rPr>
              <a:t>Community Priorities</a:t>
            </a:r>
            <a:endParaRPr/>
          </a:p>
        </p:txBody>
      </p:sp>
      <p:grpSp>
        <p:nvGrpSpPr>
          <p:cNvPr id="241" name="Google Shape;241;p9"/>
          <p:cNvGrpSpPr/>
          <p:nvPr/>
        </p:nvGrpSpPr>
        <p:grpSpPr>
          <a:xfrm>
            <a:off x="679075" y="605193"/>
            <a:ext cx="16846925" cy="1452708"/>
            <a:chOff x="0" y="-5596"/>
            <a:chExt cx="22462566" cy="1936944"/>
          </a:xfrm>
        </p:grpSpPr>
        <p:sp>
          <p:nvSpPr>
            <p:cNvPr id="242" name="Google Shape;242;p9"/>
            <p:cNvSpPr/>
            <p:nvPr/>
          </p:nvSpPr>
          <p:spPr>
            <a:xfrm>
              <a:off x="4687464" y="45069"/>
              <a:ext cx="5391258" cy="1335871"/>
            </a:xfrm>
            <a:custGeom>
              <a:rect b="b" l="l" r="r" t="t"/>
              <a:pathLst>
                <a:path extrusionOk="0" h="1335871" w="5391258">
                  <a:moveTo>
                    <a:pt x="0" y="0"/>
                  </a:moveTo>
                  <a:lnTo>
                    <a:pt x="5391258" y="0"/>
                  </a:lnTo>
                  <a:lnTo>
                    <a:pt x="5391258" y="1335871"/>
                  </a:lnTo>
                  <a:lnTo>
                    <a:pt x="0" y="1335871"/>
                  </a:lnTo>
                  <a:lnTo>
                    <a:pt x="0" y="0"/>
                  </a:lnTo>
                  <a:close/>
                </a:path>
              </a:pathLst>
            </a:custGeom>
            <a:blipFill rotWithShape="1">
              <a:blip r:embed="rId4">
                <a:alphaModFix/>
              </a:blip>
              <a:stretch>
                <a:fillRect b="0" l="0" r="0" t="0"/>
              </a:stretch>
            </a:blipFill>
            <a:ln>
              <a:noFill/>
            </a:ln>
          </p:spPr>
        </p:sp>
        <p:sp>
          <p:nvSpPr>
            <p:cNvPr id="243" name="Google Shape;243;p9"/>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5">
                <a:alphaModFix/>
              </a:blip>
              <a:stretch>
                <a:fillRect b="0" l="0" r="0" t="0"/>
              </a:stretch>
            </a:blipFill>
            <a:ln>
              <a:noFill/>
            </a:ln>
          </p:spPr>
        </p:sp>
        <p:sp>
          <p:nvSpPr>
            <p:cNvPr id="244" name="Google Shape;244;p9"/>
            <p:cNvSpPr/>
            <p:nvPr/>
          </p:nvSpPr>
          <p:spPr>
            <a:xfrm>
              <a:off x="4687464" y="45069"/>
              <a:ext cx="5391258" cy="1335852"/>
            </a:xfrm>
            <a:custGeom>
              <a:rect b="b" l="l" r="r" t="t"/>
              <a:pathLst>
                <a:path extrusionOk="0" h="1335852" w="5391258">
                  <a:moveTo>
                    <a:pt x="0" y="0"/>
                  </a:moveTo>
                  <a:lnTo>
                    <a:pt x="5391258" y="0"/>
                  </a:lnTo>
                  <a:lnTo>
                    <a:pt x="5391258" y="1335853"/>
                  </a:lnTo>
                  <a:lnTo>
                    <a:pt x="0" y="1335853"/>
                  </a:lnTo>
                  <a:lnTo>
                    <a:pt x="0" y="0"/>
                  </a:lnTo>
                  <a:close/>
                </a:path>
              </a:pathLst>
            </a:custGeom>
            <a:blipFill rotWithShape="1">
              <a:blip r:embed="rId6">
                <a:alphaModFix/>
              </a:blip>
              <a:stretch>
                <a:fillRect b="0" l="0" r="0" t="0"/>
              </a:stretch>
            </a:blipFill>
            <a:ln>
              <a:noFill/>
            </a:ln>
          </p:spPr>
        </p:sp>
        <p:sp>
          <p:nvSpPr>
            <p:cNvPr id="245" name="Google Shape;245;p9"/>
            <p:cNvSpPr/>
            <p:nvPr/>
          </p:nvSpPr>
          <p:spPr>
            <a:xfrm>
              <a:off x="0" y="45088"/>
              <a:ext cx="3473430" cy="1886260"/>
            </a:xfrm>
            <a:custGeom>
              <a:rect b="b" l="l" r="r" t="t"/>
              <a:pathLst>
                <a:path extrusionOk="0" h="1886260" w="3473430">
                  <a:moveTo>
                    <a:pt x="0" y="0"/>
                  </a:moveTo>
                  <a:lnTo>
                    <a:pt x="3473430" y="0"/>
                  </a:lnTo>
                  <a:lnTo>
                    <a:pt x="3473430" y="1886260"/>
                  </a:lnTo>
                  <a:lnTo>
                    <a:pt x="0" y="1886260"/>
                  </a:lnTo>
                  <a:lnTo>
                    <a:pt x="0" y="0"/>
                  </a:lnTo>
                  <a:close/>
                </a:path>
              </a:pathLst>
            </a:custGeom>
            <a:blipFill rotWithShape="1">
              <a:blip r:embed="rId7">
                <a:alphaModFix/>
              </a:blip>
              <a:stretch>
                <a:fillRect b="0" l="0" r="0" t="0"/>
              </a:stretch>
            </a:blipFill>
            <a:ln>
              <a:noFill/>
            </a:ln>
          </p:spPr>
        </p:sp>
        <p:sp>
          <p:nvSpPr>
            <p:cNvPr id="246" name="Google Shape;246;p9"/>
            <p:cNvSpPr/>
            <p:nvPr/>
          </p:nvSpPr>
          <p:spPr>
            <a:xfrm>
              <a:off x="12516573" y="0"/>
              <a:ext cx="9945993" cy="1426010"/>
            </a:xfrm>
            <a:custGeom>
              <a:rect b="b" l="l" r="r" t="t"/>
              <a:pathLst>
                <a:path extrusionOk="0" h="1426010" w="9945993">
                  <a:moveTo>
                    <a:pt x="0" y="0"/>
                  </a:moveTo>
                  <a:lnTo>
                    <a:pt x="9945993" y="0"/>
                  </a:lnTo>
                  <a:lnTo>
                    <a:pt x="9945993" y="1426010"/>
                  </a:lnTo>
                  <a:lnTo>
                    <a:pt x="0" y="1426010"/>
                  </a:lnTo>
                  <a:lnTo>
                    <a:pt x="0" y="0"/>
                  </a:lnTo>
                  <a:close/>
                </a:path>
              </a:pathLst>
            </a:custGeom>
            <a:blipFill rotWithShape="1">
              <a:blip r:embed="rId8">
                <a:alphaModFix/>
              </a:blip>
              <a:stretch>
                <a:fillRect b="0" l="0" r="0" t="0"/>
              </a:stretch>
            </a:blipFill>
            <a:ln>
              <a:noFill/>
            </a:ln>
          </p:spPr>
        </p:sp>
        <p:sp>
          <p:nvSpPr>
            <p:cNvPr id="247" name="Google Shape;247;p9"/>
            <p:cNvSpPr txBox="1"/>
            <p:nvPr/>
          </p:nvSpPr>
          <p:spPr>
            <a:xfrm>
              <a:off x="14315418" y="-5596"/>
              <a:ext cx="8139000" cy="1383600"/>
            </a:xfrm>
            <a:prstGeom prst="rect">
              <a:avLst/>
            </a:prstGeom>
            <a:noFill/>
            <a:ln>
              <a:noFill/>
            </a:ln>
          </p:spPr>
          <p:txBody>
            <a:bodyPr anchorCtr="0" anchor="t" bIns="0" lIns="0" spcFirstLastPara="1" rIns="0" wrap="square" tIns="0">
              <a:spAutoFit/>
            </a:bodyPr>
            <a:lstStyle/>
            <a:p>
              <a:pPr indent="0" lvl="0" marL="0" marR="0" rtl="0" algn="r">
                <a:lnSpc>
                  <a:spcPct val="153325"/>
                </a:lnSpc>
                <a:spcBef>
                  <a:spcPts val="0"/>
                </a:spcBef>
                <a:spcAft>
                  <a:spcPts val="0"/>
                </a:spcAft>
                <a:buNone/>
              </a:pPr>
              <a:r>
                <a:rPr b="0" i="0" lang="en-US" sz="2661" u="none" cap="none" strike="noStrike">
                  <a:solidFill>
                    <a:srgbClr val="2E2920"/>
                  </a:solidFill>
                  <a:latin typeface="Montserrat Medium"/>
                  <a:ea typeface="Montserrat Medium"/>
                  <a:cs typeface="Montserrat Medium"/>
                  <a:sym typeface="Montserrat Medium"/>
                </a:rPr>
                <a:t>Community Benchmarking Report </a:t>
              </a:r>
              <a:r>
                <a:rPr b="0" i="0" lang="en-US" sz="2661" u="none" cap="none" strike="noStrike">
                  <a:solidFill>
                    <a:srgbClr val="476372"/>
                  </a:solidFill>
                  <a:latin typeface="Montserrat"/>
                  <a:ea typeface="Montserrat"/>
                  <a:cs typeface="Montserrat"/>
                  <a:sym typeface="Montserrat"/>
                </a:rPr>
                <a:t>City of Marquette, KS | 202</a:t>
              </a:r>
              <a:r>
                <a:rPr lang="en-US" sz="2661">
                  <a:solidFill>
                    <a:srgbClr val="476372"/>
                  </a:solidFill>
                  <a:latin typeface="Montserrat"/>
                  <a:ea typeface="Montserrat"/>
                  <a:cs typeface="Montserrat"/>
                  <a:sym typeface="Montserrat"/>
                </a:rPr>
                <a:t>5</a:t>
              </a:r>
              <a:endParaRPr/>
            </a:p>
          </p:txBody>
        </p:sp>
      </p:grpSp>
      <p:grpSp>
        <p:nvGrpSpPr>
          <p:cNvPr id="248" name="Google Shape;248;p9"/>
          <p:cNvGrpSpPr/>
          <p:nvPr/>
        </p:nvGrpSpPr>
        <p:grpSpPr>
          <a:xfrm>
            <a:off x="9699575" y="2001739"/>
            <a:ext cx="6016430" cy="7580293"/>
            <a:chOff x="337625" y="11389850"/>
            <a:chExt cx="5522700" cy="4182000"/>
          </a:xfrm>
        </p:grpSpPr>
        <p:sp>
          <p:nvSpPr>
            <p:cNvPr id="249" name="Google Shape;249;p9"/>
            <p:cNvSpPr/>
            <p:nvPr/>
          </p:nvSpPr>
          <p:spPr>
            <a:xfrm>
              <a:off x="337625" y="11389850"/>
              <a:ext cx="5522700" cy="4182000"/>
            </a:xfrm>
            <a:prstGeom prst="rect">
              <a:avLst/>
            </a:prstGeom>
            <a:noFill/>
            <a:ln cap="flat" cmpd="sng" w="9525">
              <a:solidFill>
                <a:srgbClr val="A3B1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0" name="Google Shape;250;p9"/>
            <p:cNvSpPr txBox="1"/>
            <p:nvPr/>
          </p:nvSpPr>
          <p:spPr>
            <a:xfrm>
              <a:off x="337625" y="11389850"/>
              <a:ext cx="5522700" cy="254700"/>
            </a:xfrm>
            <a:prstGeom prst="rect">
              <a:avLst/>
            </a:prstGeom>
            <a:solidFill>
              <a:srgbClr val="EDEFF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solidFill>
                    <a:srgbClr val="4B4459"/>
                  </a:solidFill>
                  <a:latin typeface="Montserrat"/>
                  <a:ea typeface="Montserrat"/>
                  <a:cs typeface="Montserrat"/>
                  <a:sym typeface="Montserrat"/>
                </a:rPr>
                <a:t>Program Priorities</a:t>
              </a:r>
              <a:endParaRPr b="1" sz="1800">
                <a:solidFill>
                  <a:srgbClr val="4B4459"/>
                </a:solidFill>
                <a:latin typeface="Montserrat"/>
                <a:ea typeface="Montserrat"/>
                <a:cs typeface="Montserrat"/>
                <a:sym typeface="Montserrat"/>
              </a:endParaRPr>
            </a:p>
          </p:txBody>
        </p:sp>
      </p:grpSp>
      <p:pic>
        <p:nvPicPr>
          <p:cNvPr id="251" name="Google Shape;251;p9" title="Chart"/>
          <p:cNvPicPr preferRelativeResize="0"/>
          <p:nvPr/>
        </p:nvPicPr>
        <p:blipFill>
          <a:blip r:embed="rId9">
            <a:alphaModFix/>
          </a:blip>
          <a:stretch>
            <a:fillRect/>
          </a:stretch>
        </p:blipFill>
        <p:spPr>
          <a:xfrm>
            <a:off x="9699571" y="2475698"/>
            <a:ext cx="6016426" cy="7109431"/>
          </a:xfrm>
          <a:prstGeom prst="rect">
            <a:avLst/>
          </a:prstGeom>
          <a:noFill/>
          <a:ln>
            <a:noFill/>
          </a:ln>
        </p:spPr>
      </p:pic>
      <p:sp>
        <p:nvSpPr>
          <p:cNvPr id="252" name="Google Shape;252;p9"/>
          <p:cNvSpPr/>
          <p:nvPr/>
        </p:nvSpPr>
        <p:spPr>
          <a:xfrm>
            <a:off x="872788" y="3038040"/>
            <a:ext cx="7394527" cy="4477682"/>
          </a:xfrm>
          <a:custGeom>
            <a:rect b="b" l="l" r="r" t="t"/>
            <a:pathLst>
              <a:path extrusionOk="0" h="900942" w="3886742">
                <a:moveTo>
                  <a:pt x="0" y="0"/>
                </a:moveTo>
                <a:lnTo>
                  <a:pt x="3886742" y="0"/>
                </a:lnTo>
                <a:lnTo>
                  <a:pt x="3886742" y="900942"/>
                </a:lnTo>
                <a:lnTo>
                  <a:pt x="0" y="900942"/>
                </a:lnTo>
                <a:close/>
              </a:path>
            </a:pathLst>
          </a:custGeom>
          <a:solidFill>
            <a:srgbClr val="ECEAE0">
              <a:alpha val="49800"/>
            </a:srgbClr>
          </a:solidFill>
          <a:ln>
            <a:noFill/>
          </a:ln>
        </p:spPr>
      </p:sp>
      <p:sp>
        <p:nvSpPr>
          <p:cNvPr id="253" name="Google Shape;253;p9"/>
          <p:cNvSpPr txBox="1"/>
          <p:nvPr/>
        </p:nvSpPr>
        <p:spPr>
          <a:xfrm>
            <a:off x="1911476" y="3318750"/>
            <a:ext cx="5444700" cy="2355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4500">
                <a:solidFill>
                  <a:srgbClr val="045B5C"/>
                </a:solidFill>
                <a:latin typeface="Montserrat"/>
                <a:ea typeface="Montserrat"/>
                <a:cs typeface="Montserrat"/>
                <a:sym typeface="Montserrat"/>
              </a:rPr>
              <a:t>Vibrant Place</a:t>
            </a:r>
            <a:endParaRPr sz="4500">
              <a:solidFill>
                <a:srgbClr val="045B5C"/>
              </a:solidFill>
              <a:latin typeface="Montserrat"/>
              <a:ea typeface="Montserrat"/>
              <a:cs typeface="Montserrat"/>
              <a:sym typeface="Montserrat"/>
            </a:endParaRPr>
          </a:p>
          <a:p>
            <a:pPr indent="0" lvl="0" marL="0" marR="0" rtl="0" algn="l">
              <a:lnSpc>
                <a:spcPct val="120000"/>
              </a:lnSpc>
              <a:spcBef>
                <a:spcPts val="0"/>
              </a:spcBef>
              <a:spcAft>
                <a:spcPts val="0"/>
              </a:spcAft>
              <a:buNone/>
            </a:pPr>
            <a:r>
              <a:rPr lang="en-US" sz="4500">
                <a:solidFill>
                  <a:srgbClr val="045B5C"/>
                </a:solidFill>
                <a:latin typeface="Montserrat"/>
                <a:ea typeface="Montserrat"/>
                <a:cs typeface="Montserrat"/>
                <a:sym typeface="Montserrat"/>
              </a:rPr>
              <a:t>Resilient Economy </a:t>
            </a:r>
            <a:endParaRPr sz="4500">
              <a:solidFill>
                <a:srgbClr val="045B5C"/>
              </a:solidFill>
              <a:latin typeface="Montserrat"/>
              <a:ea typeface="Montserrat"/>
              <a:cs typeface="Montserrat"/>
              <a:sym typeface="Montserrat"/>
            </a:endParaRPr>
          </a:p>
          <a:p>
            <a:pPr indent="0" lvl="0" marL="0" marR="0" rtl="0" algn="l">
              <a:lnSpc>
                <a:spcPct val="120000"/>
              </a:lnSpc>
              <a:spcBef>
                <a:spcPts val="0"/>
              </a:spcBef>
              <a:spcAft>
                <a:spcPts val="0"/>
              </a:spcAft>
              <a:buNone/>
            </a:pPr>
            <a:r>
              <a:rPr lang="en-US" sz="4500">
                <a:solidFill>
                  <a:srgbClr val="045B5C"/>
                </a:solidFill>
                <a:latin typeface="Montserrat"/>
                <a:ea typeface="Montserrat"/>
                <a:cs typeface="Montserrat"/>
                <a:sym typeface="Montserrat"/>
              </a:rPr>
              <a:t>Engaged Citizens</a:t>
            </a:r>
            <a:endParaRPr sz="4500">
              <a:solidFill>
                <a:srgbClr val="045B5C"/>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