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Montserrat SemiBold"/>
      <p:regular r:id="rId20"/>
      <p:bold r:id="rId21"/>
      <p:italic r:id="rId22"/>
      <p:boldItalic r:id="rId23"/>
    </p:embeddedFont>
    <p:embeddedFont>
      <p:font typeface="Montserrat"/>
      <p:regular r:id="rId24"/>
      <p:bold r:id="rId25"/>
      <p:italic r:id="rId26"/>
      <p:boldItalic r:id="rId27"/>
    </p:embeddedFont>
    <p:embeddedFont>
      <p:font typeface="Montserrat Black"/>
      <p:bold r:id="rId28"/>
      <p:boldItalic r:id="rId29"/>
    </p:embeddedFont>
    <p:embeddedFont>
      <p:font typeface="Montserrat Medium"/>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4" roundtripDataSignature="AMtx7mha1PIiOwB4AAOqFFuG9WDQ86Hr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regular.fntdata"/><Relationship Id="rId23" Type="http://schemas.openxmlformats.org/officeDocument/2006/relationships/font" Target="fonts/Montserrat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Black-bold.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lack-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6.xml"/><Relationship Id="rId33" Type="http://schemas.openxmlformats.org/officeDocument/2006/relationships/font" Target="fonts/MontserratMedium-boldItalic.fntdata"/><Relationship Id="rId10" Type="http://schemas.openxmlformats.org/officeDocument/2006/relationships/slide" Target="slides/slide5.xml"/><Relationship Id="rId32" Type="http://schemas.openxmlformats.org/officeDocument/2006/relationships/font" Target="fonts/MontserratMedium-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8a8c4c7fe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g38a8c4c7fee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8a8c4c7fee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38a8c4c7fee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 Id="rId4" Type="http://schemas.openxmlformats.org/officeDocument/2006/relationships/image" Target="../media/image8.png"/><Relationship Id="rId9"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14.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36.png"/><Relationship Id="rId9"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8.png"/><Relationship Id="rId7" Type="http://schemas.openxmlformats.org/officeDocument/2006/relationships/image" Target="../media/image3.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2.png"/><Relationship Id="rId13" Type="http://schemas.openxmlformats.org/officeDocument/2006/relationships/image" Target="../media/image10.jpg"/><Relationship Id="rId12"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9.png"/><Relationship Id="rId9" Type="http://schemas.openxmlformats.org/officeDocument/2006/relationships/image" Target="../media/image16.png"/><Relationship Id="rId15" Type="http://schemas.openxmlformats.org/officeDocument/2006/relationships/image" Target="../media/image23.png"/><Relationship Id="rId14" Type="http://schemas.openxmlformats.org/officeDocument/2006/relationships/image" Target="../media/image4.png"/><Relationship Id="rId17" Type="http://schemas.openxmlformats.org/officeDocument/2006/relationships/image" Target="../media/image20.png"/><Relationship Id="rId16" Type="http://schemas.openxmlformats.org/officeDocument/2006/relationships/image" Target="../media/image18.png"/><Relationship Id="rId5" Type="http://schemas.openxmlformats.org/officeDocument/2006/relationships/image" Target="../media/image17.png"/><Relationship Id="rId19" Type="http://schemas.openxmlformats.org/officeDocument/2006/relationships/image" Target="../media/image28.png"/><Relationship Id="rId6" Type="http://schemas.openxmlformats.org/officeDocument/2006/relationships/image" Target="../media/image7.png"/><Relationship Id="rId18" Type="http://schemas.openxmlformats.org/officeDocument/2006/relationships/image" Target="../media/image24.jpg"/><Relationship Id="rId7" Type="http://schemas.openxmlformats.org/officeDocument/2006/relationships/image" Target="../media/image11.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9.png"/><Relationship Id="rId9"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9.png"/><Relationship Id="rId9" Type="http://schemas.openxmlformats.org/officeDocument/2006/relationships/image" Target="../media/image40.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0"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9.png"/><Relationship Id="rId9" Type="http://schemas.openxmlformats.org/officeDocument/2006/relationships/image" Target="../media/image37.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9.png"/><Relationship Id="rId9" Type="http://schemas.openxmlformats.org/officeDocument/2006/relationships/image" Target="../media/image39.png"/><Relationship Id="rId5" Type="http://schemas.openxmlformats.org/officeDocument/2006/relationships/image" Target="../media/image17.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54" l="0" r="0" t="-9256"/>
            </a:stretch>
          </a:blipFill>
          <a:ln>
            <a:noFill/>
          </a:ln>
        </p:spPr>
      </p:sp>
      <p:sp>
        <p:nvSpPr>
          <p:cNvPr id="85" name="Google Shape;85;p1"/>
          <p:cNvSpPr/>
          <p:nvPr/>
        </p:nvSpPr>
        <p:spPr>
          <a:xfrm>
            <a:off x="8028934" y="7632170"/>
            <a:ext cx="2159510" cy="1167472"/>
          </a:xfrm>
          <a:custGeom>
            <a:rect b="b" l="l" r="r" t="t"/>
            <a:pathLst>
              <a:path extrusionOk="0" h="1167472" w="2159510">
                <a:moveTo>
                  <a:pt x="0" y="0"/>
                </a:moveTo>
                <a:lnTo>
                  <a:pt x="2159510" y="0"/>
                </a:lnTo>
                <a:lnTo>
                  <a:pt x="2159510" y="1167472"/>
                </a:lnTo>
                <a:lnTo>
                  <a:pt x="0" y="1167472"/>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5284868" y="3319668"/>
            <a:ext cx="7718265" cy="1500539"/>
          </a:xfrm>
          <a:custGeom>
            <a:rect b="b" l="l" r="r" t="t"/>
            <a:pathLst>
              <a:path extrusionOk="0" h="1500539" w="7718265">
                <a:moveTo>
                  <a:pt x="0" y="0"/>
                </a:moveTo>
                <a:lnTo>
                  <a:pt x="7718264" y="0"/>
                </a:lnTo>
                <a:lnTo>
                  <a:pt x="7718264" y="1500539"/>
                </a:lnTo>
                <a:lnTo>
                  <a:pt x="0" y="1500539"/>
                </a:lnTo>
                <a:lnTo>
                  <a:pt x="0" y="0"/>
                </a:lnTo>
                <a:close/>
              </a:path>
            </a:pathLst>
          </a:custGeom>
          <a:blipFill rotWithShape="1">
            <a:blip r:embed="rId5">
              <a:alphaModFix/>
            </a:blip>
            <a:stretch>
              <a:fillRect b="0" l="0" r="0" t="0"/>
            </a:stretch>
          </a:blipFill>
          <a:ln>
            <a:noFill/>
          </a:ln>
        </p:spPr>
      </p:sp>
      <p:grpSp>
        <p:nvGrpSpPr>
          <p:cNvPr id="87" name="Google Shape;87;p1"/>
          <p:cNvGrpSpPr/>
          <p:nvPr/>
        </p:nvGrpSpPr>
        <p:grpSpPr>
          <a:xfrm>
            <a:off x="1000296" y="9603441"/>
            <a:ext cx="4634251" cy="416364"/>
            <a:chOff x="0" y="0"/>
            <a:chExt cx="6179002" cy="555152"/>
          </a:xfrm>
        </p:grpSpPr>
        <p:sp>
          <p:nvSpPr>
            <p:cNvPr id="88" name="Google Shape;88;p1"/>
            <p:cNvSpPr/>
            <p:nvPr/>
          </p:nvSpPr>
          <p:spPr>
            <a:xfrm>
              <a:off x="0" y="0"/>
              <a:ext cx="6179002" cy="555152"/>
            </a:xfrm>
            <a:custGeom>
              <a:rect b="b" l="l" r="r" t="t"/>
              <a:pathLst>
                <a:path extrusionOk="0" h="555152" w="6179002">
                  <a:moveTo>
                    <a:pt x="0" y="0"/>
                  </a:moveTo>
                  <a:lnTo>
                    <a:pt x="6179002" y="0"/>
                  </a:lnTo>
                  <a:lnTo>
                    <a:pt x="6179002" y="555152"/>
                  </a:lnTo>
                  <a:lnTo>
                    <a:pt x="0" y="555152"/>
                  </a:lnTo>
                  <a:lnTo>
                    <a:pt x="0" y="0"/>
                  </a:lnTo>
                  <a:close/>
                </a:path>
              </a:pathLst>
            </a:custGeom>
            <a:blipFill rotWithShape="1">
              <a:blip r:embed="rId6">
                <a:alphaModFix/>
              </a:blip>
              <a:stretch>
                <a:fillRect b="0" l="0" r="0" t="0"/>
              </a:stretch>
            </a:blipFill>
            <a:ln>
              <a:noFill/>
            </a:ln>
          </p:spPr>
        </p:sp>
        <p:sp>
          <p:nvSpPr>
            <p:cNvPr id="89" name="Google Shape;89;p1"/>
            <p:cNvSpPr txBox="1"/>
            <p:nvPr/>
          </p:nvSpPr>
          <p:spPr>
            <a:xfrm>
              <a:off x="531587" y="125370"/>
              <a:ext cx="5221302" cy="277347"/>
            </a:xfrm>
            <a:prstGeom prst="rect">
              <a:avLst/>
            </a:prstGeom>
            <a:noFill/>
            <a:ln>
              <a:noFill/>
            </a:ln>
          </p:spPr>
          <p:txBody>
            <a:bodyPr anchorCtr="0" anchor="t" bIns="0" lIns="0" spcFirstLastPara="1" rIns="0" wrap="square" tIns="0">
              <a:spAutoFit/>
            </a:bodyPr>
            <a:lstStyle/>
            <a:p>
              <a:pPr indent="0" lvl="0" marL="0" marR="0" rtl="0" algn="l">
                <a:lnSpc>
                  <a:spcPct val="139968"/>
                </a:lnSpc>
                <a:spcBef>
                  <a:spcPts val="0"/>
                </a:spcBef>
                <a:spcAft>
                  <a:spcPts val="0"/>
                </a:spcAft>
                <a:buClr>
                  <a:srgbClr val="000000"/>
                </a:buClr>
                <a:buSzPts val="1266"/>
                <a:buFont typeface="Arial"/>
                <a:buNone/>
              </a:pPr>
              <a:r>
                <a:rPr b="0" i="0" lang="en-US" sz="1266" u="none" cap="none" strike="noStrike">
                  <a:solidFill>
                    <a:srgbClr val="000000"/>
                  </a:solidFill>
                  <a:latin typeface="Montserrat Medium"/>
                  <a:ea typeface="Montserrat Medium"/>
                  <a:cs typeface="Montserrat Medium"/>
                  <a:sym typeface="Montserrat Medium"/>
                </a:rPr>
                <a:t>Betsy Davis | betsy@mcphersonfoundation.org</a:t>
              </a:r>
              <a:endParaRPr b="0" i="0" sz="1400" u="none" cap="none" strike="noStrike">
                <a:solidFill>
                  <a:srgbClr val="000000"/>
                </a:solidFill>
                <a:latin typeface="Arial"/>
                <a:ea typeface="Arial"/>
                <a:cs typeface="Arial"/>
                <a:sym typeface="Arial"/>
              </a:endParaRPr>
            </a:p>
          </p:txBody>
        </p:sp>
      </p:grpSp>
      <p:sp>
        <p:nvSpPr>
          <p:cNvPr id="90" name="Google Shape;90;p1"/>
          <p:cNvSpPr/>
          <p:nvPr/>
        </p:nvSpPr>
        <p:spPr>
          <a:xfrm rot="10800000">
            <a:off x="-1394090" y="235710"/>
            <a:ext cx="9423024" cy="9168995"/>
          </a:xfrm>
          <a:custGeom>
            <a:rect b="b" l="l" r="r" t="t"/>
            <a:pathLst>
              <a:path extrusionOk="0" h="9168995" w="9423024">
                <a:moveTo>
                  <a:pt x="9423024" y="9168995"/>
                </a:moveTo>
                <a:lnTo>
                  <a:pt x="0" y="9168995"/>
                </a:lnTo>
                <a:lnTo>
                  <a:pt x="0" y="0"/>
                </a:lnTo>
                <a:lnTo>
                  <a:pt x="9423024" y="0"/>
                </a:lnTo>
                <a:lnTo>
                  <a:pt x="9423024" y="9168995"/>
                </a:lnTo>
                <a:close/>
              </a:path>
            </a:pathLst>
          </a:custGeom>
          <a:blipFill rotWithShape="1">
            <a:blip r:embed="rId7">
              <a:alphaModFix/>
            </a:blip>
            <a:stretch>
              <a:fillRect b="0" l="0" r="0" t="0"/>
            </a:stretch>
          </a:blipFill>
          <a:ln>
            <a:noFill/>
          </a:ln>
        </p:spPr>
      </p:sp>
      <p:sp>
        <p:nvSpPr>
          <p:cNvPr id="91" name="Google Shape;91;p1"/>
          <p:cNvSpPr/>
          <p:nvPr/>
        </p:nvSpPr>
        <p:spPr>
          <a:xfrm>
            <a:off x="1803427" y="2224578"/>
            <a:ext cx="2953178" cy="728457"/>
          </a:xfrm>
          <a:custGeom>
            <a:rect b="b" l="l" r="r" t="t"/>
            <a:pathLst>
              <a:path extrusionOk="0" h="728457" w="2953178">
                <a:moveTo>
                  <a:pt x="0" y="0"/>
                </a:moveTo>
                <a:lnTo>
                  <a:pt x="2953178" y="0"/>
                </a:lnTo>
                <a:lnTo>
                  <a:pt x="2953178" y="728457"/>
                </a:lnTo>
                <a:lnTo>
                  <a:pt x="0" y="728457"/>
                </a:lnTo>
                <a:lnTo>
                  <a:pt x="0" y="0"/>
                </a:lnTo>
                <a:close/>
              </a:path>
            </a:pathLst>
          </a:custGeom>
          <a:blipFill rotWithShape="1">
            <a:blip r:embed="rId8">
              <a:alphaModFix/>
            </a:blip>
            <a:stretch>
              <a:fillRect b="0" l="0" r="0" t="0"/>
            </a:stretch>
          </a:blipFill>
          <a:ln>
            <a:noFill/>
          </a:ln>
        </p:spPr>
      </p:sp>
      <p:sp>
        <p:nvSpPr>
          <p:cNvPr id="92" name="Google Shape;92;p1"/>
          <p:cNvSpPr/>
          <p:nvPr/>
        </p:nvSpPr>
        <p:spPr>
          <a:xfrm>
            <a:off x="2225558" y="7479336"/>
            <a:ext cx="2042138" cy="1104018"/>
          </a:xfrm>
          <a:custGeom>
            <a:rect b="b" l="l" r="r" t="t"/>
            <a:pathLst>
              <a:path extrusionOk="0" h="1104018" w="2042138">
                <a:moveTo>
                  <a:pt x="0" y="0"/>
                </a:moveTo>
                <a:lnTo>
                  <a:pt x="2042138" y="0"/>
                </a:lnTo>
                <a:lnTo>
                  <a:pt x="2042138" y="1104018"/>
                </a:lnTo>
                <a:lnTo>
                  <a:pt x="0" y="1104018"/>
                </a:lnTo>
                <a:lnTo>
                  <a:pt x="0" y="0"/>
                </a:lnTo>
                <a:close/>
              </a:path>
            </a:pathLst>
          </a:custGeom>
          <a:blipFill rotWithShape="1">
            <a:blip r:embed="rId9">
              <a:alphaModFix/>
            </a:blip>
            <a:stretch>
              <a:fillRect b="0" l="0" r="0" t="0"/>
            </a:stretch>
          </a:blipFill>
          <a:ln>
            <a:noFill/>
          </a:ln>
        </p:spPr>
      </p:sp>
      <p:sp>
        <p:nvSpPr>
          <p:cNvPr id="93" name="Google Shape;93;p1"/>
          <p:cNvSpPr txBox="1"/>
          <p:nvPr/>
        </p:nvSpPr>
        <p:spPr>
          <a:xfrm>
            <a:off x="1191025" y="5206501"/>
            <a:ext cx="4252800" cy="4080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2651"/>
              <a:buFont typeface="Arial"/>
              <a:buNone/>
            </a:pPr>
            <a:r>
              <a:rPr b="0" i="0" lang="en-US" sz="2651" u="none" cap="none" strike="noStrike">
                <a:solidFill>
                  <a:srgbClr val="476372"/>
                </a:solidFill>
                <a:latin typeface="Montserrat SemiBold"/>
                <a:ea typeface="Montserrat SemiBold"/>
                <a:cs typeface="Montserrat SemiBold"/>
                <a:sym typeface="Montserrat SemiBold"/>
              </a:rPr>
              <a:t>McPherson C</a:t>
            </a:r>
            <a:r>
              <a:rPr lang="en-US" sz="2651">
                <a:solidFill>
                  <a:srgbClr val="476372"/>
                </a:solidFill>
                <a:latin typeface="Montserrat SemiBold"/>
                <a:ea typeface="Montserrat SemiBold"/>
                <a:cs typeface="Montserrat SemiBold"/>
                <a:sym typeface="Montserrat SemiBold"/>
              </a:rPr>
              <a:t>ounty</a:t>
            </a:r>
            <a:r>
              <a:rPr b="0" i="0" lang="en-US" sz="2651" u="none" cap="none" strike="noStrike">
                <a:solidFill>
                  <a:srgbClr val="476372"/>
                </a:solidFill>
                <a:latin typeface="Montserrat SemiBold"/>
                <a:ea typeface="Montserrat SemiBold"/>
                <a:cs typeface="Montserrat SemiBold"/>
                <a:sym typeface="Montserrat SemiBold"/>
              </a:rPr>
              <a:t>, KS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2703942" y="3344074"/>
            <a:ext cx="1065600" cy="5139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Clr>
                <a:srgbClr val="000000"/>
              </a:buClr>
              <a:buSzPts val="3338"/>
              <a:buFont typeface="Arial"/>
              <a:buNone/>
            </a:pPr>
            <a:r>
              <a:rPr b="0" i="0" lang="en-US" sz="3338" u="none" cap="none" strike="noStrike">
                <a:solidFill>
                  <a:srgbClr val="000000"/>
                </a:solidFill>
                <a:latin typeface="Montserrat Medium"/>
                <a:ea typeface="Montserrat Medium"/>
                <a:cs typeface="Montserrat Medium"/>
                <a:sym typeface="Montserrat Medium"/>
              </a:rPr>
              <a:t>2025</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997586" y="3911278"/>
            <a:ext cx="4546361" cy="1087178"/>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559"/>
              <a:buFont typeface="Arial"/>
              <a:buNone/>
            </a:pPr>
            <a:r>
              <a:rPr b="0" i="0" lang="en-US" sz="3559" u="none" cap="none" strike="noStrike">
                <a:solidFill>
                  <a:srgbClr val="000000"/>
                </a:solidFill>
                <a:latin typeface="Montserrat SemiBold"/>
                <a:ea typeface="Montserrat SemiBold"/>
                <a:cs typeface="Montserrat SemiBold"/>
                <a:sym typeface="Montserrat SemiBold"/>
              </a:rPr>
              <a:t>Community Benchmark Report</a:t>
            </a:r>
            <a:endParaRPr b="0" i="0" sz="1400" u="none" cap="none" strike="noStrike">
              <a:solidFill>
                <a:srgbClr val="000000"/>
              </a:solidFill>
              <a:latin typeface="Arial"/>
              <a:ea typeface="Arial"/>
              <a:cs typeface="Arial"/>
              <a:sym typeface="Arial"/>
            </a:endParaRPr>
          </a:p>
        </p:txBody>
      </p:sp>
      <p:sp>
        <p:nvSpPr>
          <p:cNvPr id="96" name="Google Shape;96;p1"/>
          <p:cNvSpPr txBox="1"/>
          <p:nvPr/>
        </p:nvSpPr>
        <p:spPr>
          <a:xfrm>
            <a:off x="953850" y="6000814"/>
            <a:ext cx="4727100" cy="1251300"/>
          </a:xfrm>
          <a:prstGeom prst="rect">
            <a:avLst/>
          </a:prstGeom>
          <a:noFill/>
          <a:ln>
            <a:noFill/>
          </a:ln>
        </p:spPr>
        <p:txBody>
          <a:bodyPr anchorCtr="0" anchor="t" bIns="0" lIns="0" spcFirstLastPara="1" rIns="0" wrap="square" tIns="0">
            <a:spAutoFit/>
          </a:bodyPr>
          <a:lstStyle/>
          <a:p>
            <a:pPr indent="0" lvl="0" marL="0" marR="0" rtl="0" algn="ctr">
              <a:lnSpc>
                <a:spcPct val="120033"/>
              </a:lnSpc>
              <a:spcBef>
                <a:spcPts val="0"/>
              </a:spcBef>
              <a:spcAft>
                <a:spcPts val="0"/>
              </a:spcAft>
              <a:buClr>
                <a:srgbClr val="000000"/>
              </a:buClr>
              <a:buSzPts val="1767"/>
              <a:buFont typeface="Arial"/>
              <a:buNone/>
            </a:pPr>
            <a:r>
              <a:rPr b="1" i="0" lang="en-US" sz="1767" u="none" cap="none" strike="noStrike">
                <a:solidFill>
                  <a:srgbClr val="000000"/>
                </a:solidFill>
                <a:latin typeface="Montserrat"/>
                <a:ea typeface="Montserrat"/>
                <a:cs typeface="Montserrat"/>
                <a:sym typeface="Montserrat"/>
              </a:rPr>
              <a:t>Be The Movement! </a:t>
            </a:r>
            <a:r>
              <a:rPr b="0" i="0" lang="en-US" sz="1767" u="none" cap="none" strike="noStrike">
                <a:solidFill>
                  <a:srgbClr val="000000"/>
                </a:solidFill>
                <a:latin typeface="Montserrat"/>
                <a:ea typeface="Montserrat"/>
                <a:cs typeface="Montserrat"/>
                <a:sym typeface="Montserrat"/>
              </a:rPr>
              <a:t>Connect with local changemakers, local community projects, resources &amp; grants, and much more. www.mcphersonfoundation.org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275" name="Google Shape;275;p10"/>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276" name="Google Shape;276;p10"/>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277" name="Google Shape;277;p10"/>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278" name="Google Shape;278;p10"/>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279" name="Google Shape;279;p10"/>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280" name="Google Shape;280;p10"/>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281" name="Google Shape;281;p10"/>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282" name="Google Shape;282;p10"/>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283" name="Google Shape;283;p10"/>
          <p:cNvSpPr txBox="1"/>
          <p:nvPr/>
        </p:nvSpPr>
        <p:spPr>
          <a:xfrm>
            <a:off x="2021642" y="2742763"/>
            <a:ext cx="9385800" cy="7173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Community </a:t>
            </a:r>
            <a:r>
              <a:rPr b="1" lang="en-US" sz="4661">
                <a:solidFill>
                  <a:srgbClr val="045B5C"/>
                </a:solidFill>
                <a:latin typeface="Montserrat"/>
                <a:ea typeface="Montserrat"/>
                <a:cs typeface="Montserrat"/>
                <a:sym typeface="Montserrat"/>
              </a:rPr>
              <a:t>Breakouts</a:t>
            </a:r>
            <a:endParaRPr b="0" i="0" sz="1400" u="none" cap="none" strike="noStrike">
              <a:solidFill>
                <a:srgbClr val="000000"/>
              </a:solidFill>
              <a:latin typeface="Arial"/>
              <a:ea typeface="Arial"/>
              <a:cs typeface="Arial"/>
              <a:sym typeface="Arial"/>
            </a:endParaRPr>
          </a:p>
        </p:txBody>
      </p:sp>
      <p:sp>
        <p:nvSpPr>
          <p:cNvPr id="284" name="Google Shape;284;p10"/>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a:t>
            </a:r>
            <a:r>
              <a:rPr lang="en-US" sz="2683">
                <a:solidFill>
                  <a:srgbClr val="476372"/>
                </a:solidFill>
                <a:latin typeface="Montserrat"/>
                <a:ea typeface="Montserrat"/>
                <a:cs typeface="Montserrat"/>
                <a:sym typeface="Montserrat"/>
              </a:rPr>
              <a:t>o</a:t>
            </a:r>
            <a:r>
              <a:rPr b="0" i="0" lang="en-US" sz="2683" u="none" cap="none" strike="noStrike">
                <a:solidFill>
                  <a:srgbClr val="476372"/>
                </a:solidFill>
                <a:latin typeface="Montserrat"/>
                <a:ea typeface="Montserrat"/>
                <a:cs typeface="Montserrat"/>
                <a:sym typeface="Montserrat"/>
              </a:rPr>
              <a:t>unty, KS | 2025</a:t>
            </a:r>
            <a:endParaRPr b="0" i="0" sz="1400" u="none" cap="none" strike="noStrike">
              <a:solidFill>
                <a:srgbClr val="000000"/>
              </a:solidFill>
              <a:latin typeface="Arial"/>
              <a:ea typeface="Arial"/>
              <a:cs typeface="Arial"/>
              <a:sym typeface="Arial"/>
            </a:endParaRPr>
          </a:p>
        </p:txBody>
      </p:sp>
      <p:sp>
        <p:nvSpPr>
          <p:cNvPr id="285" name="Google Shape;285;p10"/>
          <p:cNvSpPr/>
          <p:nvPr/>
        </p:nvSpPr>
        <p:spPr>
          <a:xfrm>
            <a:off x="1015875" y="3619500"/>
            <a:ext cx="16334033" cy="4937162"/>
          </a:xfrm>
          <a:custGeom>
            <a:rect b="b" l="l" r="r" t="t"/>
            <a:pathLst>
              <a:path extrusionOk="0" h="900942" w="3886742">
                <a:moveTo>
                  <a:pt x="0" y="0"/>
                </a:moveTo>
                <a:lnTo>
                  <a:pt x="3886742" y="0"/>
                </a:lnTo>
                <a:lnTo>
                  <a:pt x="3886742" y="900942"/>
                </a:lnTo>
                <a:lnTo>
                  <a:pt x="0" y="900942"/>
                </a:lnTo>
                <a:close/>
              </a:path>
            </a:pathLst>
          </a:custGeom>
          <a:solidFill>
            <a:srgbClr val="ECEAE0">
              <a:alpha val="49411"/>
            </a:srgbClr>
          </a:solidFill>
          <a:ln>
            <a:noFill/>
          </a:ln>
        </p:spPr>
      </p:sp>
      <p:sp>
        <p:nvSpPr>
          <p:cNvPr id="286" name="Google Shape;286;p10"/>
          <p:cNvSpPr txBox="1"/>
          <p:nvPr/>
        </p:nvSpPr>
        <p:spPr>
          <a:xfrm>
            <a:off x="1704300" y="3619500"/>
            <a:ext cx="15645600" cy="50334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4500"/>
              <a:buFont typeface="Arial"/>
              <a:buNone/>
            </a:pPr>
            <a:r>
              <a:rPr b="0" i="0" lang="en-US" sz="4500" u="none" cap="none" strike="noStrike">
                <a:solidFill>
                  <a:srgbClr val="045B5C"/>
                </a:solidFill>
                <a:latin typeface="Montserrat"/>
                <a:ea typeface="Montserrat"/>
                <a:cs typeface="Montserrat"/>
                <a:sym typeface="Montserrat"/>
              </a:rPr>
              <a:t>If you had to choose, where would you put our investment energy first?</a:t>
            </a:r>
            <a:endParaRPr b="0" i="0" sz="4500" u="none" cap="none" strike="noStrike">
              <a:solidFill>
                <a:srgbClr val="045B5C"/>
              </a:solidFill>
              <a:latin typeface="Montserrat"/>
              <a:ea typeface="Montserrat"/>
              <a:cs typeface="Montserrat"/>
              <a:sym typeface="Montserrat"/>
            </a:endParaRPr>
          </a:p>
          <a:p>
            <a:pPr indent="0" lvl="0" marL="0" marR="0" rtl="0" algn="l">
              <a:lnSpc>
                <a:spcPct val="120000"/>
              </a:lnSpc>
              <a:spcBef>
                <a:spcPts val="0"/>
              </a:spcBef>
              <a:spcAft>
                <a:spcPts val="0"/>
              </a:spcAft>
              <a:buClr>
                <a:srgbClr val="000000"/>
              </a:buClr>
              <a:buSzPts val="4500"/>
              <a:buFont typeface="Arial"/>
              <a:buNone/>
            </a:pPr>
            <a:r>
              <a:t/>
            </a:r>
            <a:endParaRPr sz="4500">
              <a:solidFill>
                <a:srgbClr val="045B5C"/>
              </a:solidFill>
              <a:latin typeface="Montserrat"/>
              <a:ea typeface="Montserrat"/>
              <a:cs typeface="Montserrat"/>
              <a:sym typeface="Montserrat"/>
            </a:endParaRPr>
          </a:p>
          <a:p>
            <a:pPr indent="0" lvl="0" marL="0" marR="0" rtl="0" algn="l">
              <a:lnSpc>
                <a:spcPct val="120000"/>
              </a:lnSpc>
              <a:spcBef>
                <a:spcPts val="0"/>
              </a:spcBef>
              <a:spcAft>
                <a:spcPts val="0"/>
              </a:spcAft>
              <a:buClr>
                <a:srgbClr val="000000"/>
              </a:buClr>
              <a:buSzPts val="4500"/>
              <a:buFont typeface="Arial"/>
              <a:buNone/>
            </a:pPr>
            <a:r>
              <a:rPr lang="en-US" sz="4500">
                <a:solidFill>
                  <a:srgbClr val="045B5C"/>
                </a:solidFill>
                <a:latin typeface="Montserrat"/>
                <a:ea typeface="Montserrat"/>
                <a:cs typeface="Montserrat"/>
                <a:sym typeface="Montserrat"/>
              </a:rPr>
              <a:t>If you could only invest $15,000 annually over the net three years, how would you invest in your community?</a:t>
            </a:r>
            <a:endParaRPr sz="4500">
              <a:solidFill>
                <a:srgbClr val="045B5C"/>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292" name="Google Shape;292;p11"/>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293" name="Google Shape;293;p11"/>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294" name="Google Shape;294;p11"/>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295" name="Google Shape;295;p11"/>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296" name="Google Shape;296;p11"/>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297" name="Google Shape;297;p11"/>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298" name="Google Shape;298;p11"/>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299" name="Google Shape;299;p11"/>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300" name="Google Shape;300;p11"/>
          <p:cNvSpPr txBox="1"/>
          <p:nvPr/>
        </p:nvSpPr>
        <p:spPr>
          <a:xfrm>
            <a:off x="2021642" y="2742763"/>
            <a:ext cx="9385800" cy="7173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lang="en-US" sz="4661">
                <a:solidFill>
                  <a:srgbClr val="045B5C"/>
                </a:solidFill>
                <a:latin typeface="Montserrat"/>
                <a:ea typeface="Montserrat"/>
                <a:cs typeface="Montserrat"/>
                <a:sym typeface="Montserrat"/>
              </a:rPr>
              <a:t>10 Minute Break</a:t>
            </a:r>
            <a:endParaRPr b="0" i="0" sz="1400" u="none" cap="none" strike="noStrike">
              <a:solidFill>
                <a:srgbClr val="000000"/>
              </a:solidFill>
              <a:latin typeface="Arial"/>
              <a:ea typeface="Arial"/>
              <a:cs typeface="Arial"/>
              <a:sym typeface="Arial"/>
            </a:endParaRPr>
          </a:p>
        </p:txBody>
      </p:sp>
      <p:sp>
        <p:nvSpPr>
          <p:cNvPr id="301" name="Google Shape;301;p11"/>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a:t>
            </a:r>
            <a:r>
              <a:rPr lang="en-US" sz="2683">
                <a:solidFill>
                  <a:srgbClr val="476372"/>
                </a:solidFill>
                <a:latin typeface="Montserrat"/>
                <a:ea typeface="Montserrat"/>
                <a:cs typeface="Montserrat"/>
                <a:sym typeface="Montserrat"/>
              </a:rPr>
              <a:t>ounty</a:t>
            </a:r>
            <a:r>
              <a:rPr b="0" i="0" lang="en-US" sz="2683" u="none" cap="none" strike="noStrike">
                <a:solidFill>
                  <a:srgbClr val="476372"/>
                </a:solidFill>
                <a:latin typeface="Montserrat"/>
                <a:ea typeface="Montserrat"/>
                <a:cs typeface="Montserrat"/>
                <a:sym typeface="Montserrat"/>
              </a:rPr>
              <a:t>, KS | 2025</a:t>
            </a:r>
            <a:endParaRPr b="0" i="0" sz="1400" u="none" cap="none" strike="noStrike">
              <a:solidFill>
                <a:srgbClr val="000000"/>
              </a:solidFill>
              <a:latin typeface="Arial"/>
              <a:ea typeface="Arial"/>
              <a:cs typeface="Arial"/>
              <a:sym typeface="Arial"/>
            </a:endParaRPr>
          </a:p>
        </p:txBody>
      </p:sp>
      <p:sp>
        <p:nvSpPr>
          <p:cNvPr id="302" name="Google Shape;302;p11"/>
          <p:cNvSpPr/>
          <p:nvPr/>
        </p:nvSpPr>
        <p:spPr>
          <a:xfrm>
            <a:off x="1283209" y="3790950"/>
            <a:ext cx="14604433" cy="4721073"/>
          </a:xfrm>
          <a:custGeom>
            <a:rect b="b" l="l" r="r" t="t"/>
            <a:pathLst>
              <a:path extrusionOk="0" h="1256440" w="3886742">
                <a:moveTo>
                  <a:pt x="0" y="0"/>
                </a:moveTo>
                <a:lnTo>
                  <a:pt x="3886742" y="0"/>
                </a:lnTo>
                <a:lnTo>
                  <a:pt x="3886742" y="1256440"/>
                </a:lnTo>
                <a:lnTo>
                  <a:pt x="0" y="1256440"/>
                </a:lnTo>
                <a:close/>
              </a:path>
            </a:pathLst>
          </a:custGeom>
          <a:solidFill>
            <a:srgbClr val="ECEAE0">
              <a:alpha val="49411"/>
            </a:srgbClr>
          </a:solidFill>
          <a:ln>
            <a:noFill/>
          </a:ln>
        </p:spPr>
      </p:sp>
      <p:sp>
        <p:nvSpPr>
          <p:cNvPr id="303" name="Google Shape;303;p11"/>
          <p:cNvSpPr txBox="1"/>
          <p:nvPr/>
        </p:nvSpPr>
        <p:spPr>
          <a:xfrm>
            <a:off x="1714404" y="4077825"/>
            <a:ext cx="12673800" cy="45540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lang="en-US" sz="4661">
                <a:solidFill>
                  <a:srgbClr val="045B5C"/>
                </a:solidFill>
                <a:latin typeface="Montserrat"/>
                <a:ea typeface="Montserrat"/>
                <a:cs typeface="Montserrat"/>
                <a:sym typeface="Montserrat"/>
              </a:rPr>
              <a:t>We will be breaking up into interest groups after we return</a:t>
            </a:r>
            <a:endParaRPr sz="4661">
              <a:solidFill>
                <a:srgbClr val="045B5C"/>
              </a:solidFill>
              <a:latin typeface="Montserrat"/>
              <a:ea typeface="Montserrat"/>
              <a:cs typeface="Montserrat"/>
              <a:sym typeface="Montserrat"/>
            </a:endParaRPr>
          </a:p>
          <a:p>
            <a:pPr indent="-482600" lvl="3" marL="1828800" marR="0" rtl="0" algn="l">
              <a:lnSpc>
                <a:spcPct val="119995"/>
              </a:lnSpc>
              <a:spcBef>
                <a:spcPts val="0"/>
              </a:spcBef>
              <a:spcAft>
                <a:spcPts val="0"/>
              </a:spcAft>
              <a:buClr>
                <a:srgbClr val="045B5C"/>
              </a:buClr>
              <a:buSzPts val="4000"/>
              <a:buFont typeface="Montserrat"/>
              <a:buChar char="●"/>
            </a:pPr>
            <a:r>
              <a:rPr lang="en-US" sz="4000">
                <a:solidFill>
                  <a:srgbClr val="045B5C"/>
                </a:solidFill>
                <a:latin typeface="Montserrat"/>
                <a:ea typeface="Montserrat"/>
                <a:cs typeface="Montserrat"/>
                <a:sym typeface="Montserrat"/>
              </a:rPr>
              <a:t>Parks</a:t>
            </a:r>
            <a:endParaRPr sz="4000">
              <a:solidFill>
                <a:srgbClr val="045B5C"/>
              </a:solidFill>
              <a:latin typeface="Montserrat"/>
              <a:ea typeface="Montserrat"/>
              <a:cs typeface="Montserrat"/>
              <a:sym typeface="Montserrat"/>
            </a:endParaRPr>
          </a:p>
          <a:p>
            <a:pPr indent="-482600" lvl="3" marL="1828800" marR="0" rtl="0" algn="l">
              <a:lnSpc>
                <a:spcPct val="119995"/>
              </a:lnSpc>
              <a:spcBef>
                <a:spcPts val="0"/>
              </a:spcBef>
              <a:spcAft>
                <a:spcPts val="0"/>
              </a:spcAft>
              <a:buClr>
                <a:srgbClr val="045B5C"/>
              </a:buClr>
              <a:buSzPts val="4000"/>
              <a:buFont typeface="Montserrat"/>
              <a:buChar char="●"/>
            </a:pPr>
            <a:r>
              <a:rPr lang="en-US" sz="4000">
                <a:solidFill>
                  <a:srgbClr val="045B5C"/>
                </a:solidFill>
                <a:latin typeface="Montserrat"/>
                <a:ea typeface="Montserrat"/>
                <a:cs typeface="Montserrat"/>
                <a:sym typeface="Montserrat"/>
              </a:rPr>
              <a:t>Third Space</a:t>
            </a:r>
            <a:endParaRPr sz="4000">
              <a:solidFill>
                <a:srgbClr val="045B5C"/>
              </a:solidFill>
              <a:latin typeface="Montserrat"/>
              <a:ea typeface="Montserrat"/>
              <a:cs typeface="Montserrat"/>
              <a:sym typeface="Montserrat"/>
            </a:endParaRPr>
          </a:p>
          <a:p>
            <a:pPr indent="-482600" lvl="3" marL="1828800" marR="0" rtl="0" algn="l">
              <a:lnSpc>
                <a:spcPct val="119995"/>
              </a:lnSpc>
              <a:spcBef>
                <a:spcPts val="0"/>
              </a:spcBef>
              <a:spcAft>
                <a:spcPts val="0"/>
              </a:spcAft>
              <a:buClr>
                <a:srgbClr val="045B5C"/>
              </a:buClr>
              <a:buSzPts val="4000"/>
              <a:buFont typeface="Montserrat"/>
              <a:buChar char="●"/>
            </a:pPr>
            <a:r>
              <a:rPr lang="en-US" sz="4000">
                <a:solidFill>
                  <a:srgbClr val="045B5C"/>
                </a:solidFill>
                <a:latin typeface="Montserrat"/>
                <a:ea typeface="Montserrat"/>
                <a:cs typeface="Montserrat"/>
                <a:sym typeface="Montserrat"/>
              </a:rPr>
              <a:t>Neighboring</a:t>
            </a:r>
            <a:endParaRPr sz="4000">
              <a:solidFill>
                <a:srgbClr val="045B5C"/>
              </a:solidFill>
              <a:latin typeface="Montserrat"/>
              <a:ea typeface="Montserrat"/>
              <a:cs typeface="Montserrat"/>
              <a:sym typeface="Montserrat"/>
            </a:endParaRPr>
          </a:p>
          <a:p>
            <a:pPr indent="-482600" lvl="3" marL="1828800" marR="0" rtl="0" algn="l">
              <a:lnSpc>
                <a:spcPct val="119995"/>
              </a:lnSpc>
              <a:spcBef>
                <a:spcPts val="0"/>
              </a:spcBef>
              <a:spcAft>
                <a:spcPts val="0"/>
              </a:spcAft>
              <a:buClr>
                <a:srgbClr val="045B5C"/>
              </a:buClr>
              <a:buSzPts val="4000"/>
              <a:buFont typeface="Montserrat"/>
              <a:buChar char="●"/>
            </a:pPr>
            <a:r>
              <a:rPr lang="en-US" sz="4000">
                <a:solidFill>
                  <a:srgbClr val="045B5C"/>
                </a:solidFill>
                <a:latin typeface="Montserrat"/>
                <a:ea typeface="Montserrat"/>
                <a:cs typeface="Montserrat"/>
                <a:sym typeface="Montserrat"/>
              </a:rPr>
              <a:t>Downtown</a:t>
            </a:r>
            <a:endParaRPr sz="4000">
              <a:solidFill>
                <a:srgbClr val="045B5C"/>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8a8c4c7fee_0_3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19"/>
            </a:stretch>
          </a:blipFill>
          <a:ln>
            <a:noFill/>
          </a:ln>
        </p:spPr>
      </p:sp>
      <p:sp>
        <p:nvSpPr>
          <p:cNvPr id="309" name="Google Shape;309;g38a8c4c7fee_0_36"/>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310" name="Google Shape;310;g38a8c4c7fee_0_36"/>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311" name="Google Shape;311;g38a8c4c7fee_0_36"/>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312" name="Google Shape;312;g38a8c4c7fee_0_36"/>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313" name="Google Shape;313;g38a8c4c7fee_0_36"/>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314" name="Google Shape;314;g38a8c4c7fee_0_36"/>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315" name="Google Shape;315;g38a8c4c7fee_0_36"/>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316" name="Google Shape;316;g38a8c4c7fee_0_36"/>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317" name="Google Shape;317;g38a8c4c7fee_0_36"/>
          <p:cNvSpPr txBox="1"/>
          <p:nvPr/>
        </p:nvSpPr>
        <p:spPr>
          <a:xfrm>
            <a:off x="2021642" y="2742763"/>
            <a:ext cx="9385800" cy="7173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lang="en-US" sz="4661">
                <a:solidFill>
                  <a:srgbClr val="045B5C"/>
                </a:solidFill>
                <a:latin typeface="Montserrat"/>
                <a:ea typeface="Montserrat"/>
                <a:cs typeface="Montserrat"/>
                <a:sym typeface="Montserrat"/>
              </a:rPr>
              <a:t>Breakout work groups</a:t>
            </a:r>
            <a:endParaRPr b="0" i="0" sz="1400" u="none" cap="none" strike="noStrike">
              <a:solidFill>
                <a:srgbClr val="000000"/>
              </a:solidFill>
              <a:latin typeface="Arial"/>
              <a:ea typeface="Arial"/>
              <a:cs typeface="Arial"/>
              <a:sym typeface="Arial"/>
            </a:endParaRPr>
          </a:p>
        </p:txBody>
      </p:sp>
      <p:sp>
        <p:nvSpPr>
          <p:cNvPr id="318" name="Google Shape;318;g38a8c4c7fee_0_36"/>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County, KS | 2025</a:t>
            </a:r>
            <a:endParaRPr b="0" i="0" sz="1400" u="none" cap="none" strike="noStrike">
              <a:solidFill>
                <a:srgbClr val="000000"/>
              </a:solidFill>
              <a:latin typeface="Arial"/>
              <a:ea typeface="Arial"/>
              <a:cs typeface="Arial"/>
              <a:sym typeface="Arial"/>
            </a:endParaRPr>
          </a:p>
        </p:txBody>
      </p:sp>
      <p:sp>
        <p:nvSpPr>
          <p:cNvPr id="319" name="Google Shape;319;g38a8c4c7fee_0_36"/>
          <p:cNvSpPr/>
          <p:nvPr/>
        </p:nvSpPr>
        <p:spPr>
          <a:xfrm>
            <a:off x="1283209" y="3790950"/>
            <a:ext cx="14604433" cy="4721073"/>
          </a:xfrm>
          <a:custGeom>
            <a:rect b="b" l="l" r="r" t="t"/>
            <a:pathLst>
              <a:path extrusionOk="0" h="1256440" w="3886742">
                <a:moveTo>
                  <a:pt x="0" y="0"/>
                </a:moveTo>
                <a:lnTo>
                  <a:pt x="3886742" y="0"/>
                </a:lnTo>
                <a:lnTo>
                  <a:pt x="3886742" y="1256440"/>
                </a:lnTo>
                <a:lnTo>
                  <a:pt x="0" y="1256440"/>
                </a:lnTo>
                <a:close/>
              </a:path>
            </a:pathLst>
          </a:custGeom>
          <a:solidFill>
            <a:srgbClr val="ECEAE0">
              <a:alpha val="49410"/>
            </a:srgbClr>
          </a:solidFill>
          <a:ln>
            <a:noFill/>
          </a:ln>
        </p:spPr>
      </p:sp>
      <p:sp>
        <p:nvSpPr>
          <p:cNvPr id="320" name="Google Shape;320;g38a8c4c7fee_0_36"/>
          <p:cNvSpPr txBox="1"/>
          <p:nvPr/>
        </p:nvSpPr>
        <p:spPr>
          <a:xfrm>
            <a:off x="1714404" y="4077825"/>
            <a:ext cx="12673800" cy="26979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chemeClr val="dk1"/>
              </a:buClr>
              <a:buSzPts val="4661"/>
              <a:buFont typeface="Arial"/>
              <a:buNone/>
            </a:pPr>
            <a:r>
              <a:t/>
            </a:r>
            <a:endParaRPr b="0" i="0" sz="1400" u="none" cap="none" strike="noStrike">
              <a:solidFill>
                <a:schemeClr val="dk1"/>
              </a:solidFill>
              <a:latin typeface="Arial"/>
              <a:ea typeface="Arial"/>
              <a:cs typeface="Arial"/>
              <a:sym typeface="Arial"/>
            </a:endParaRPr>
          </a:p>
          <a:p>
            <a:pPr indent="-503217" lvl="1" marL="1006434" marR="0" rtl="0" algn="l">
              <a:lnSpc>
                <a:spcPct val="119995"/>
              </a:lnSpc>
              <a:spcBef>
                <a:spcPts val="0"/>
              </a:spcBef>
              <a:spcAft>
                <a:spcPts val="0"/>
              </a:spcAft>
              <a:buClr>
                <a:srgbClr val="045B5C"/>
              </a:buClr>
              <a:buSzPts val="4661"/>
              <a:buFont typeface="Arial"/>
              <a:buChar char="•"/>
            </a:pPr>
            <a:r>
              <a:rPr lang="en-US" sz="4661">
                <a:solidFill>
                  <a:srgbClr val="045B5C"/>
                </a:solidFill>
                <a:latin typeface="Montserrat"/>
                <a:ea typeface="Montserrat"/>
                <a:cs typeface="Montserrat"/>
                <a:sym typeface="Montserrat"/>
              </a:rPr>
              <a:t>Current State</a:t>
            </a:r>
            <a:endParaRPr b="0" i="0" sz="4661" u="none" cap="none" strike="noStrike">
              <a:solidFill>
                <a:srgbClr val="045B5C"/>
              </a:solidFill>
              <a:latin typeface="Montserrat"/>
              <a:ea typeface="Montserrat"/>
              <a:cs typeface="Montserrat"/>
              <a:sym typeface="Montserrat"/>
            </a:endParaRPr>
          </a:p>
          <a:p>
            <a:pPr indent="-503217" lvl="1" marL="1006434" marR="0" rtl="0" algn="l">
              <a:lnSpc>
                <a:spcPct val="119995"/>
              </a:lnSpc>
              <a:spcBef>
                <a:spcPts val="0"/>
              </a:spcBef>
              <a:spcAft>
                <a:spcPts val="0"/>
              </a:spcAft>
              <a:buClr>
                <a:srgbClr val="045B5C"/>
              </a:buClr>
              <a:buSzPts val="4661"/>
              <a:buFont typeface="Arial"/>
              <a:buChar char="•"/>
            </a:pPr>
            <a:r>
              <a:rPr lang="en-US" sz="4661">
                <a:solidFill>
                  <a:srgbClr val="045B5C"/>
                </a:solidFill>
                <a:latin typeface="Montserrat"/>
                <a:ea typeface="Montserrat"/>
                <a:cs typeface="Montserrat"/>
                <a:sym typeface="Montserrat"/>
              </a:rPr>
              <a:t>Desired state</a:t>
            </a:r>
            <a:endParaRPr b="0" i="0" sz="4661" u="none" cap="none" strike="noStrike">
              <a:solidFill>
                <a:srgbClr val="045B5C"/>
              </a:solidFill>
              <a:latin typeface="Montserrat"/>
              <a:ea typeface="Montserrat"/>
              <a:cs typeface="Montserrat"/>
              <a:sym typeface="Montserrat"/>
            </a:endParaRPr>
          </a:p>
          <a:p>
            <a:pPr indent="-503217" lvl="1" marL="1006434" marR="0" rtl="0" algn="l">
              <a:lnSpc>
                <a:spcPct val="119995"/>
              </a:lnSpc>
              <a:spcBef>
                <a:spcPts val="0"/>
              </a:spcBef>
              <a:spcAft>
                <a:spcPts val="0"/>
              </a:spcAft>
              <a:buClr>
                <a:srgbClr val="045B5C"/>
              </a:buClr>
              <a:buSzPts val="4661"/>
              <a:buFont typeface="Arial"/>
              <a:buChar char="•"/>
            </a:pPr>
            <a:r>
              <a:rPr lang="en-US" sz="4661">
                <a:solidFill>
                  <a:srgbClr val="045B5C"/>
                </a:solidFill>
                <a:latin typeface="Montserrat"/>
                <a:ea typeface="Montserrat"/>
                <a:cs typeface="Montserrat"/>
                <a:sym typeface="Montserrat"/>
              </a:rPr>
              <a:t>Takeaways</a:t>
            </a:r>
            <a:r>
              <a:rPr lang="en-US" sz="4661">
                <a:solidFill>
                  <a:srgbClr val="045B5C"/>
                </a:solidFill>
                <a:latin typeface="Montserrat"/>
                <a:ea typeface="Montserrat"/>
                <a:cs typeface="Montserrat"/>
                <a:sym typeface="Montserrat"/>
              </a:rPr>
              <a:t>/ next steps</a:t>
            </a:r>
            <a:endParaRPr b="0" i="0" sz="4661" u="none" cap="none" strike="noStrike">
              <a:solidFill>
                <a:srgbClr val="045B5C"/>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8a8c4c7fee_0_1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19"/>
            </a:stretch>
          </a:blipFill>
          <a:ln>
            <a:noFill/>
          </a:ln>
        </p:spPr>
      </p:sp>
      <p:sp>
        <p:nvSpPr>
          <p:cNvPr id="326" name="Google Shape;326;g38a8c4c7fee_0_19"/>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327" name="Google Shape;327;g38a8c4c7fee_0_19"/>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328" name="Google Shape;328;g38a8c4c7fee_0_19"/>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329" name="Google Shape;329;g38a8c4c7fee_0_19"/>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330" name="Google Shape;330;g38a8c4c7fee_0_19"/>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331" name="Google Shape;331;g38a8c4c7fee_0_19"/>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332" name="Google Shape;332;g38a8c4c7fee_0_19"/>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333" name="Google Shape;333;g38a8c4c7fee_0_19"/>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334" name="Google Shape;334;g38a8c4c7fee_0_19"/>
          <p:cNvSpPr txBox="1"/>
          <p:nvPr/>
        </p:nvSpPr>
        <p:spPr>
          <a:xfrm>
            <a:off x="1831142" y="2027563"/>
            <a:ext cx="9385800" cy="7173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Moving forward</a:t>
            </a:r>
            <a:endParaRPr b="0" i="0" sz="1400" u="none" cap="none" strike="noStrike">
              <a:solidFill>
                <a:srgbClr val="000000"/>
              </a:solidFill>
              <a:latin typeface="Arial"/>
              <a:ea typeface="Arial"/>
              <a:cs typeface="Arial"/>
              <a:sym typeface="Arial"/>
            </a:endParaRPr>
          </a:p>
        </p:txBody>
      </p:sp>
      <p:sp>
        <p:nvSpPr>
          <p:cNvPr id="335" name="Google Shape;335;g38a8c4c7fee_0_19"/>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a:t>
            </a:r>
            <a:r>
              <a:rPr lang="en-US" sz="2683">
                <a:solidFill>
                  <a:srgbClr val="476372"/>
                </a:solidFill>
                <a:latin typeface="Montserrat"/>
                <a:ea typeface="Montserrat"/>
                <a:cs typeface="Montserrat"/>
                <a:sym typeface="Montserrat"/>
              </a:rPr>
              <a:t>ounty</a:t>
            </a:r>
            <a:r>
              <a:rPr b="0" i="0" lang="en-US" sz="2683" u="none" cap="none" strike="noStrike">
                <a:solidFill>
                  <a:srgbClr val="476372"/>
                </a:solidFill>
                <a:latin typeface="Montserrat"/>
                <a:ea typeface="Montserrat"/>
                <a:cs typeface="Montserrat"/>
                <a:sym typeface="Montserrat"/>
              </a:rPr>
              <a:t>, KS | 2025</a:t>
            </a:r>
            <a:endParaRPr b="0" i="0" sz="1400" u="none" cap="none" strike="noStrike">
              <a:solidFill>
                <a:srgbClr val="000000"/>
              </a:solidFill>
              <a:latin typeface="Arial"/>
              <a:ea typeface="Arial"/>
              <a:cs typeface="Arial"/>
              <a:sym typeface="Arial"/>
            </a:endParaRPr>
          </a:p>
        </p:txBody>
      </p:sp>
      <p:sp>
        <p:nvSpPr>
          <p:cNvPr id="336" name="Google Shape;336;g38a8c4c7fee_0_19"/>
          <p:cNvSpPr/>
          <p:nvPr/>
        </p:nvSpPr>
        <p:spPr>
          <a:xfrm>
            <a:off x="1283200" y="2970975"/>
            <a:ext cx="14604433" cy="7086322"/>
          </a:xfrm>
          <a:custGeom>
            <a:rect b="b" l="l" r="r" t="t"/>
            <a:pathLst>
              <a:path extrusionOk="0" h="1256440" w="3886742">
                <a:moveTo>
                  <a:pt x="0" y="0"/>
                </a:moveTo>
                <a:lnTo>
                  <a:pt x="3886742" y="0"/>
                </a:lnTo>
                <a:lnTo>
                  <a:pt x="3886742" y="1256440"/>
                </a:lnTo>
                <a:lnTo>
                  <a:pt x="0" y="1256440"/>
                </a:lnTo>
                <a:close/>
              </a:path>
            </a:pathLst>
          </a:custGeom>
          <a:solidFill>
            <a:srgbClr val="ECEAE0">
              <a:alpha val="49410"/>
            </a:srgbClr>
          </a:solidFill>
          <a:ln>
            <a:noFill/>
          </a:ln>
        </p:spPr>
      </p:sp>
      <p:sp>
        <p:nvSpPr>
          <p:cNvPr id="337" name="Google Shape;337;g38a8c4c7fee_0_19"/>
          <p:cNvSpPr txBox="1"/>
          <p:nvPr/>
        </p:nvSpPr>
        <p:spPr>
          <a:xfrm>
            <a:off x="1749054" y="3195025"/>
            <a:ext cx="12673800" cy="6743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chemeClr val="dk1"/>
              </a:buClr>
              <a:buSzPts val="4661"/>
              <a:buFont typeface="Arial"/>
              <a:buNone/>
            </a:pPr>
            <a:r>
              <a:rPr b="0" i="0" lang="en-US" sz="4661" u="none" cap="none" strike="noStrike">
                <a:solidFill>
                  <a:srgbClr val="045B5C"/>
                </a:solidFill>
                <a:latin typeface="Montserrat"/>
                <a:ea typeface="Montserrat"/>
                <a:cs typeface="Montserrat"/>
                <a:sym typeface="Montserrat"/>
              </a:rPr>
              <a:t>Opportunities </a:t>
            </a:r>
            <a:endParaRPr b="0" i="0" sz="1400" u="none" cap="none" strike="noStrike">
              <a:solidFill>
                <a:schemeClr val="dk1"/>
              </a:solidFill>
              <a:latin typeface="Arial"/>
              <a:ea typeface="Arial"/>
              <a:cs typeface="Arial"/>
              <a:sym typeface="Arial"/>
            </a:endParaRPr>
          </a:p>
          <a:p>
            <a:pPr indent="-503217" lvl="1" marL="1006434" marR="0" rtl="0" algn="l">
              <a:lnSpc>
                <a:spcPct val="119995"/>
              </a:lnSpc>
              <a:spcBef>
                <a:spcPts val="0"/>
              </a:spcBef>
              <a:spcAft>
                <a:spcPts val="0"/>
              </a:spcAft>
              <a:buClr>
                <a:srgbClr val="045B5C"/>
              </a:buClr>
              <a:buSzPts val="4661"/>
              <a:buFont typeface="Arial"/>
              <a:buChar char="•"/>
            </a:pPr>
            <a:r>
              <a:rPr b="0" i="0" lang="en-US" sz="4661" u="none" cap="none" strike="noStrike">
                <a:solidFill>
                  <a:srgbClr val="045B5C"/>
                </a:solidFill>
                <a:latin typeface="Montserrat"/>
                <a:ea typeface="Montserrat"/>
                <a:cs typeface="Montserrat"/>
                <a:sym typeface="Montserrat"/>
              </a:rPr>
              <a:t>Mastermind Grant</a:t>
            </a:r>
            <a:endParaRPr b="0" i="0" sz="4661" u="none" cap="none" strike="noStrike">
              <a:solidFill>
                <a:srgbClr val="045B5C"/>
              </a:solidFill>
              <a:latin typeface="Montserrat"/>
              <a:ea typeface="Montserrat"/>
              <a:cs typeface="Montserrat"/>
              <a:sym typeface="Montserrat"/>
            </a:endParaRPr>
          </a:p>
          <a:p>
            <a:pPr indent="-503217" lvl="1" marL="1006434" marR="0" rtl="0" algn="l">
              <a:lnSpc>
                <a:spcPct val="119995"/>
              </a:lnSpc>
              <a:spcBef>
                <a:spcPts val="0"/>
              </a:spcBef>
              <a:spcAft>
                <a:spcPts val="0"/>
              </a:spcAft>
              <a:buClr>
                <a:srgbClr val="045B5C"/>
              </a:buClr>
              <a:buSzPts val="4661"/>
              <a:buFont typeface="Arial"/>
              <a:buChar char="•"/>
            </a:pPr>
            <a:r>
              <a:rPr b="0" i="0" lang="en-US" sz="4661" u="none" cap="none" strike="noStrike">
                <a:solidFill>
                  <a:srgbClr val="045B5C"/>
                </a:solidFill>
                <a:latin typeface="Montserrat"/>
                <a:ea typeface="Montserrat"/>
                <a:cs typeface="Montserrat"/>
                <a:sym typeface="Montserrat"/>
              </a:rPr>
              <a:t>County Grants</a:t>
            </a:r>
            <a:endParaRPr b="0" i="0" sz="4661" u="none" cap="none" strike="noStrike">
              <a:solidFill>
                <a:srgbClr val="045B5C"/>
              </a:solidFill>
              <a:latin typeface="Montserrat"/>
              <a:ea typeface="Montserrat"/>
              <a:cs typeface="Montserrat"/>
              <a:sym typeface="Montserrat"/>
            </a:endParaRPr>
          </a:p>
          <a:p>
            <a:pPr indent="-503217" lvl="1" marL="1006434" marR="0" rtl="0" algn="l">
              <a:lnSpc>
                <a:spcPct val="119995"/>
              </a:lnSpc>
              <a:spcBef>
                <a:spcPts val="0"/>
              </a:spcBef>
              <a:spcAft>
                <a:spcPts val="0"/>
              </a:spcAft>
              <a:buClr>
                <a:srgbClr val="045B5C"/>
              </a:buClr>
              <a:buSzPts val="4661"/>
              <a:buFont typeface="Arial"/>
              <a:buChar char="•"/>
            </a:pPr>
            <a:r>
              <a:rPr b="0" i="0" lang="en-US" sz="4661" u="none" cap="none" strike="noStrike">
                <a:solidFill>
                  <a:srgbClr val="045B5C"/>
                </a:solidFill>
                <a:latin typeface="Montserrat"/>
                <a:ea typeface="Montserrat"/>
                <a:cs typeface="Montserrat"/>
                <a:sym typeface="Montserrat"/>
              </a:rPr>
              <a:t>Match Weeks</a:t>
            </a:r>
            <a:endParaRPr sz="4661">
              <a:solidFill>
                <a:srgbClr val="045B5C"/>
              </a:solidFill>
              <a:latin typeface="Montserrat"/>
              <a:ea typeface="Montserrat"/>
              <a:cs typeface="Montserrat"/>
              <a:sym typeface="Montserrat"/>
            </a:endParaRPr>
          </a:p>
          <a:p>
            <a:pPr indent="-524573" lvl="4" marL="2286000" marR="0" rtl="0" algn="l">
              <a:lnSpc>
                <a:spcPct val="119995"/>
              </a:lnSpc>
              <a:spcBef>
                <a:spcPts val="0"/>
              </a:spcBef>
              <a:spcAft>
                <a:spcPts val="0"/>
              </a:spcAft>
              <a:buClr>
                <a:srgbClr val="045B5C"/>
              </a:buClr>
              <a:buSzPts val="4661"/>
              <a:buFont typeface="Arial"/>
              <a:buChar char="○"/>
            </a:pPr>
            <a:r>
              <a:rPr lang="en-US" sz="4661">
                <a:solidFill>
                  <a:srgbClr val="045B5C"/>
                </a:solidFill>
                <a:latin typeface="Montserrat"/>
                <a:ea typeface="Montserrat"/>
                <a:cs typeface="Montserrat"/>
                <a:sym typeface="Montserrat"/>
              </a:rPr>
              <a:t>Galva September 2025</a:t>
            </a:r>
            <a:endParaRPr sz="4661">
              <a:solidFill>
                <a:srgbClr val="045B5C"/>
              </a:solidFill>
              <a:latin typeface="Montserrat"/>
              <a:ea typeface="Montserrat"/>
              <a:cs typeface="Montserrat"/>
              <a:sym typeface="Montserrat"/>
            </a:endParaRPr>
          </a:p>
          <a:p>
            <a:pPr indent="-524573" lvl="4" marL="2286000" marR="0" rtl="0" algn="l">
              <a:lnSpc>
                <a:spcPct val="119995"/>
              </a:lnSpc>
              <a:spcBef>
                <a:spcPts val="0"/>
              </a:spcBef>
              <a:spcAft>
                <a:spcPts val="0"/>
              </a:spcAft>
              <a:buClr>
                <a:srgbClr val="045B5C"/>
              </a:buClr>
              <a:buSzPts val="4661"/>
              <a:buFont typeface="Montserrat"/>
              <a:buChar char="○"/>
            </a:pPr>
            <a:r>
              <a:rPr lang="en-US" sz="4661">
                <a:solidFill>
                  <a:srgbClr val="045B5C"/>
                </a:solidFill>
                <a:latin typeface="Montserrat"/>
                <a:ea typeface="Montserrat"/>
                <a:cs typeface="Montserrat"/>
                <a:sym typeface="Montserrat"/>
              </a:rPr>
              <a:t>Inman October 2025</a:t>
            </a:r>
            <a:endParaRPr sz="4661">
              <a:solidFill>
                <a:srgbClr val="045B5C"/>
              </a:solidFill>
              <a:latin typeface="Montserrat"/>
              <a:ea typeface="Montserrat"/>
              <a:cs typeface="Montserrat"/>
              <a:sym typeface="Montserrat"/>
            </a:endParaRPr>
          </a:p>
          <a:p>
            <a:pPr indent="-524573" lvl="4" marL="2286000" marR="0" rtl="0" algn="l">
              <a:lnSpc>
                <a:spcPct val="119995"/>
              </a:lnSpc>
              <a:spcBef>
                <a:spcPts val="0"/>
              </a:spcBef>
              <a:spcAft>
                <a:spcPts val="0"/>
              </a:spcAft>
              <a:buClr>
                <a:srgbClr val="045B5C"/>
              </a:buClr>
              <a:buSzPts val="4661"/>
              <a:buFont typeface="Montserrat"/>
              <a:buChar char="○"/>
            </a:pPr>
            <a:r>
              <a:rPr lang="en-US" sz="4661">
                <a:solidFill>
                  <a:srgbClr val="045B5C"/>
                </a:solidFill>
                <a:latin typeface="Montserrat"/>
                <a:ea typeface="Montserrat"/>
                <a:cs typeface="Montserrat"/>
                <a:sym typeface="Montserrat"/>
              </a:rPr>
              <a:t>Moundridge November 2025</a:t>
            </a:r>
            <a:endParaRPr sz="4661">
              <a:solidFill>
                <a:srgbClr val="045B5C"/>
              </a:solidFill>
              <a:latin typeface="Montserrat"/>
              <a:ea typeface="Montserrat"/>
              <a:cs typeface="Montserrat"/>
              <a:sym typeface="Montserrat"/>
            </a:endParaRPr>
          </a:p>
          <a:p>
            <a:pPr indent="-524573" lvl="4" marL="2286000" marR="0" rtl="0" algn="l">
              <a:lnSpc>
                <a:spcPct val="119995"/>
              </a:lnSpc>
              <a:spcBef>
                <a:spcPts val="0"/>
              </a:spcBef>
              <a:spcAft>
                <a:spcPts val="0"/>
              </a:spcAft>
              <a:buClr>
                <a:srgbClr val="045B5C"/>
              </a:buClr>
              <a:buSzPts val="4661"/>
              <a:buFont typeface="Arial"/>
              <a:buChar char="○"/>
            </a:pPr>
            <a:r>
              <a:rPr lang="en-US" sz="4661">
                <a:solidFill>
                  <a:srgbClr val="045B5C"/>
                </a:solidFill>
                <a:latin typeface="Montserrat"/>
                <a:ea typeface="Montserrat"/>
                <a:cs typeface="Montserrat"/>
                <a:sym typeface="Montserrat"/>
              </a:rPr>
              <a:t>County Wide </a:t>
            </a:r>
            <a:r>
              <a:rPr b="0" i="0" lang="en-US" sz="4661" u="none" cap="none" strike="noStrike">
                <a:solidFill>
                  <a:srgbClr val="045B5C"/>
                </a:solidFill>
                <a:latin typeface="Montserrat"/>
                <a:ea typeface="Montserrat"/>
                <a:cs typeface="Montserrat"/>
                <a:sym typeface="Montserrat"/>
              </a:rPr>
              <a:t>March 2026</a:t>
            </a:r>
            <a:endParaRPr b="0" i="0" sz="4661" u="none" cap="none" strike="noStrike">
              <a:solidFill>
                <a:srgbClr val="045B5C"/>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54" l="0" r="0" t="-9256"/>
            </a:stretch>
          </a:blipFill>
          <a:ln>
            <a:noFill/>
          </a:ln>
        </p:spPr>
      </p:sp>
      <p:sp>
        <p:nvSpPr>
          <p:cNvPr id="343" name="Google Shape;343;p12"/>
          <p:cNvSpPr/>
          <p:nvPr/>
        </p:nvSpPr>
        <p:spPr>
          <a:xfrm>
            <a:off x="0" y="-7043738"/>
            <a:ext cx="18288000" cy="24383990"/>
          </a:xfrm>
          <a:custGeom>
            <a:rect b="b" l="l" r="r" t="t"/>
            <a:pathLst>
              <a:path extrusionOk="0" h="24383990" w="18288000">
                <a:moveTo>
                  <a:pt x="0" y="0"/>
                </a:moveTo>
                <a:lnTo>
                  <a:pt x="18288000" y="0"/>
                </a:lnTo>
                <a:lnTo>
                  <a:pt x="18288000" y="24383991"/>
                </a:lnTo>
                <a:lnTo>
                  <a:pt x="0" y="24383991"/>
                </a:lnTo>
                <a:lnTo>
                  <a:pt x="0" y="0"/>
                </a:lnTo>
                <a:close/>
              </a:path>
            </a:pathLst>
          </a:custGeom>
          <a:blipFill rotWithShape="1">
            <a:blip r:embed="rId4">
              <a:alphaModFix/>
            </a:blip>
            <a:stretch>
              <a:fillRect b="0" l="0" r="0" t="0"/>
            </a:stretch>
          </a:blipFill>
          <a:ln>
            <a:noFill/>
          </a:ln>
        </p:spPr>
      </p:sp>
      <p:sp>
        <p:nvSpPr>
          <p:cNvPr id="344" name="Google Shape;344;p12"/>
          <p:cNvSpPr/>
          <p:nvPr/>
        </p:nvSpPr>
        <p:spPr>
          <a:xfrm>
            <a:off x="8028934" y="7632170"/>
            <a:ext cx="2159510" cy="1167472"/>
          </a:xfrm>
          <a:custGeom>
            <a:rect b="b" l="l" r="r" t="t"/>
            <a:pathLst>
              <a:path extrusionOk="0" h="1167472" w="2159510">
                <a:moveTo>
                  <a:pt x="0" y="0"/>
                </a:moveTo>
                <a:lnTo>
                  <a:pt x="2159510" y="0"/>
                </a:lnTo>
                <a:lnTo>
                  <a:pt x="2159510" y="1167472"/>
                </a:lnTo>
                <a:lnTo>
                  <a:pt x="0" y="1167472"/>
                </a:lnTo>
                <a:lnTo>
                  <a:pt x="0" y="0"/>
                </a:lnTo>
                <a:close/>
              </a:path>
            </a:pathLst>
          </a:custGeom>
          <a:blipFill rotWithShape="1">
            <a:blip r:embed="rId5">
              <a:alphaModFix/>
            </a:blip>
            <a:stretch>
              <a:fillRect b="0" l="0" r="0" t="0"/>
            </a:stretch>
          </a:blipFill>
          <a:ln>
            <a:noFill/>
          </a:ln>
        </p:spPr>
      </p:sp>
      <p:sp>
        <p:nvSpPr>
          <p:cNvPr id="345" name="Google Shape;345;p12"/>
          <p:cNvSpPr/>
          <p:nvPr/>
        </p:nvSpPr>
        <p:spPr>
          <a:xfrm>
            <a:off x="7080335" y="5555288"/>
            <a:ext cx="4153506" cy="1520100"/>
          </a:xfrm>
          <a:custGeom>
            <a:rect b="b" l="l" r="r" t="t"/>
            <a:pathLst>
              <a:path extrusionOk="0" h="1520100" w="4153506">
                <a:moveTo>
                  <a:pt x="0" y="0"/>
                </a:moveTo>
                <a:lnTo>
                  <a:pt x="4153506" y="0"/>
                </a:lnTo>
                <a:lnTo>
                  <a:pt x="4153506" y="1520100"/>
                </a:lnTo>
                <a:lnTo>
                  <a:pt x="0" y="1520100"/>
                </a:lnTo>
                <a:lnTo>
                  <a:pt x="0" y="0"/>
                </a:lnTo>
                <a:close/>
              </a:path>
            </a:pathLst>
          </a:custGeom>
          <a:blipFill rotWithShape="1">
            <a:blip r:embed="rId6">
              <a:alphaModFix/>
            </a:blip>
            <a:stretch>
              <a:fillRect b="0" l="0" r="0" t="0"/>
            </a:stretch>
          </a:blipFill>
          <a:ln>
            <a:noFill/>
          </a:ln>
        </p:spPr>
      </p:sp>
      <p:grpSp>
        <p:nvGrpSpPr>
          <p:cNvPr id="346" name="Google Shape;346;p12"/>
          <p:cNvGrpSpPr/>
          <p:nvPr/>
        </p:nvGrpSpPr>
        <p:grpSpPr>
          <a:xfrm>
            <a:off x="1000296" y="9603441"/>
            <a:ext cx="4634251" cy="416364"/>
            <a:chOff x="0" y="0"/>
            <a:chExt cx="6179002" cy="555152"/>
          </a:xfrm>
        </p:grpSpPr>
        <p:sp>
          <p:nvSpPr>
            <p:cNvPr id="347" name="Google Shape;347;p12"/>
            <p:cNvSpPr/>
            <p:nvPr/>
          </p:nvSpPr>
          <p:spPr>
            <a:xfrm>
              <a:off x="0" y="0"/>
              <a:ext cx="6179002" cy="555152"/>
            </a:xfrm>
            <a:custGeom>
              <a:rect b="b" l="l" r="r" t="t"/>
              <a:pathLst>
                <a:path extrusionOk="0" h="555152" w="6179002">
                  <a:moveTo>
                    <a:pt x="0" y="0"/>
                  </a:moveTo>
                  <a:lnTo>
                    <a:pt x="6179002" y="0"/>
                  </a:lnTo>
                  <a:lnTo>
                    <a:pt x="6179002" y="555152"/>
                  </a:lnTo>
                  <a:lnTo>
                    <a:pt x="0" y="555152"/>
                  </a:lnTo>
                  <a:lnTo>
                    <a:pt x="0" y="0"/>
                  </a:lnTo>
                  <a:close/>
                </a:path>
              </a:pathLst>
            </a:custGeom>
            <a:blipFill rotWithShape="1">
              <a:blip r:embed="rId7">
                <a:alphaModFix/>
              </a:blip>
              <a:stretch>
                <a:fillRect b="0" l="0" r="0" t="0"/>
              </a:stretch>
            </a:blipFill>
            <a:ln>
              <a:noFill/>
            </a:ln>
          </p:spPr>
        </p:sp>
        <p:sp>
          <p:nvSpPr>
            <p:cNvPr id="348" name="Google Shape;348;p12"/>
            <p:cNvSpPr txBox="1"/>
            <p:nvPr/>
          </p:nvSpPr>
          <p:spPr>
            <a:xfrm>
              <a:off x="531587" y="125370"/>
              <a:ext cx="5221302" cy="277347"/>
            </a:xfrm>
            <a:prstGeom prst="rect">
              <a:avLst/>
            </a:prstGeom>
            <a:noFill/>
            <a:ln>
              <a:noFill/>
            </a:ln>
          </p:spPr>
          <p:txBody>
            <a:bodyPr anchorCtr="0" anchor="t" bIns="0" lIns="0" spcFirstLastPara="1" rIns="0" wrap="square" tIns="0">
              <a:spAutoFit/>
            </a:bodyPr>
            <a:lstStyle/>
            <a:p>
              <a:pPr indent="0" lvl="0" marL="0" marR="0" rtl="0" algn="l">
                <a:lnSpc>
                  <a:spcPct val="139968"/>
                </a:lnSpc>
                <a:spcBef>
                  <a:spcPts val="0"/>
                </a:spcBef>
                <a:spcAft>
                  <a:spcPts val="0"/>
                </a:spcAft>
                <a:buClr>
                  <a:srgbClr val="000000"/>
                </a:buClr>
                <a:buSzPts val="1266"/>
                <a:buFont typeface="Arial"/>
                <a:buNone/>
              </a:pPr>
              <a:r>
                <a:rPr b="0" i="0" lang="en-US" sz="1266" u="none" cap="none" strike="noStrike">
                  <a:solidFill>
                    <a:srgbClr val="000000"/>
                  </a:solidFill>
                  <a:latin typeface="Montserrat Medium"/>
                  <a:ea typeface="Montserrat Medium"/>
                  <a:cs typeface="Montserrat Medium"/>
                  <a:sym typeface="Montserrat Medium"/>
                </a:rPr>
                <a:t>Betsy Davis | betsy@mcphersonfoundation.org</a:t>
              </a:r>
              <a:endParaRPr b="0" i="0" sz="1400" u="none" cap="none" strike="noStrike">
                <a:solidFill>
                  <a:srgbClr val="000000"/>
                </a:solidFill>
                <a:latin typeface="Arial"/>
                <a:ea typeface="Arial"/>
                <a:cs typeface="Arial"/>
                <a:sym typeface="Arial"/>
              </a:endParaRPr>
            </a:p>
          </p:txBody>
        </p:sp>
      </p:grpSp>
      <p:sp>
        <p:nvSpPr>
          <p:cNvPr id="349" name="Google Shape;349;p12"/>
          <p:cNvSpPr/>
          <p:nvPr/>
        </p:nvSpPr>
        <p:spPr>
          <a:xfrm rot="10800000">
            <a:off x="-1394090" y="235710"/>
            <a:ext cx="9423024" cy="9168995"/>
          </a:xfrm>
          <a:custGeom>
            <a:rect b="b" l="l" r="r" t="t"/>
            <a:pathLst>
              <a:path extrusionOk="0" h="9168995" w="9423024">
                <a:moveTo>
                  <a:pt x="9423024" y="9168995"/>
                </a:moveTo>
                <a:lnTo>
                  <a:pt x="0" y="9168995"/>
                </a:lnTo>
                <a:lnTo>
                  <a:pt x="0" y="0"/>
                </a:lnTo>
                <a:lnTo>
                  <a:pt x="9423024" y="0"/>
                </a:lnTo>
                <a:lnTo>
                  <a:pt x="9423024" y="9168995"/>
                </a:lnTo>
                <a:close/>
              </a:path>
            </a:pathLst>
          </a:custGeom>
          <a:blipFill rotWithShape="1">
            <a:blip r:embed="rId8">
              <a:alphaModFix/>
            </a:blip>
            <a:stretch>
              <a:fillRect b="0" l="0" r="0" t="0"/>
            </a:stretch>
          </a:blipFill>
          <a:ln>
            <a:noFill/>
          </a:ln>
        </p:spPr>
      </p:sp>
      <p:sp>
        <p:nvSpPr>
          <p:cNvPr id="350" name="Google Shape;350;p12"/>
          <p:cNvSpPr/>
          <p:nvPr/>
        </p:nvSpPr>
        <p:spPr>
          <a:xfrm>
            <a:off x="1787864" y="1028700"/>
            <a:ext cx="2953178" cy="728457"/>
          </a:xfrm>
          <a:custGeom>
            <a:rect b="b" l="l" r="r" t="t"/>
            <a:pathLst>
              <a:path extrusionOk="0" h="728457" w="2953178">
                <a:moveTo>
                  <a:pt x="0" y="0"/>
                </a:moveTo>
                <a:lnTo>
                  <a:pt x="2953178" y="0"/>
                </a:lnTo>
                <a:lnTo>
                  <a:pt x="2953178" y="728457"/>
                </a:lnTo>
                <a:lnTo>
                  <a:pt x="0" y="728457"/>
                </a:lnTo>
                <a:lnTo>
                  <a:pt x="0" y="0"/>
                </a:lnTo>
                <a:close/>
              </a:path>
            </a:pathLst>
          </a:custGeom>
          <a:blipFill rotWithShape="1">
            <a:blip r:embed="rId9">
              <a:alphaModFix/>
            </a:blip>
            <a:stretch>
              <a:fillRect b="0" l="0" r="0" t="0"/>
            </a:stretch>
          </a:blipFill>
          <a:ln>
            <a:noFill/>
          </a:ln>
        </p:spPr>
      </p:sp>
      <p:sp>
        <p:nvSpPr>
          <p:cNvPr id="351" name="Google Shape;351;p12"/>
          <p:cNvSpPr/>
          <p:nvPr/>
        </p:nvSpPr>
        <p:spPr>
          <a:xfrm>
            <a:off x="2225558" y="7479336"/>
            <a:ext cx="2042138" cy="1104018"/>
          </a:xfrm>
          <a:custGeom>
            <a:rect b="b" l="l" r="r" t="t"/>
            <a:pathLst>
              <a:path extrusionOk="0" h="1104018" w="2042138">
                <a:moveTo>
                  <a:pt x="0" y="0"/>
                </a:moveTo>
                <a:lnTo>
                  <a:pt x="2042138" y="0"/>
                </a:lnTo>
                <a:lnTo>
                  <a:pt x="2042138" y="1104018"/>
                </a:lnTo>
                <a:lnTo>
                  <a:pt x="0" y="1104018"/>
                </a:lnTo>
                <a:lnTo>
                  <a:pt x="0" y="0"/>
                </a:lnTo>
                <a:close/>
              </a:path>
            </a:pathLst>
          </a:custGeom>
          <a:blipFill rotWithShape="1">
            <a:blip r:embed="rId10">
              <a:alphaModFix/>
            </a:blip>
            <a:stretch>
              <a:fillRect b="0" l="0" r="0" t="0"/>
            </a:stretch>
          </a:blipFill>
          <a:ln>
            <a:noFill/>
          </a:ln>
        </p:spPr>
      </p:sp>
      <p:sp>
        <p:nvSpPr>
          <p:cNvPr id="352" name="Google Shape;352;p12"/>
          <p:cNvSpPr txBox="1"/>
          <p:nvPr/>
        </p:nvSpPr>
        <p:spPr>
          <a:xfrm>
            <a:off x="1021541" y="4209784"/>
            <a:ext cx="4591762" cy="2790149"/>
          </a:xfrm>
          <a:prstGeom prst="rect">
            <a:avLst/>
          </a:prstGeom>
          <a:noFill/>
          <a:ln>
            <a:noFill/>
          </a:ln>
        </p:spPr>
        <p:txBody>
          <a:bodyPr anchorCtr="0" anchor="t" bIns="0" lIns="0" spcFirstLastPara="1" rIns="0" wrap="square" tIns="0">
            <a:spAutoFit/>
          </a:bodyPr>
          <a:lstStyle/>
          <a:p>
            <a:pPr indent="-286244" lvl="1" marL="572487" marR="0" rtl="0" algn="l">
              <a:lnSpc>
                <a:spcPct val="140022"/>
              </a:lnSpc>
              <a:spcBef>
                <a:spcPts val="0"/>
              </a:spcBef>
              <a:spcAft>
                <a:spcPts val="0"/>
              </a:spcAft>
              <a:buClr>
                <a:srgbClr val="476372"/>
              </a:buClr>
              <a:buSzPts val="2651"/>
              <a:buFont typeface="Arial"/>
              <a:buChar char="•"/>
            </a:pPr>
            <a:r>
              <a:rPr b="0" i="0" lang="en-US" sz="2651" u="none" cap="none" strike="noStrike">
                <a:solidFill>
                  <a:srgbClr val="476372"/>
                </a:solidFill>
                <a:latin typeface="Montserrat SemiBold"/>
                <a:ea typeface="Montserrat SemiBold"/>
                <a:cs typeface="Montserrat SemiBold"/>
                <a:sym typeface="Montserrat SemiBold"/>
              </a:rPr>
              <a:t>Fill Out the Card on your table </a:t>
            </a:r>
            <a:endParaRPr b="0" i="0" sz="1400" u="none" cap="none" strike="noStrike">
              <a:solidFill>
                <a:srgbClr val="000000"/>
              </a:solidFill>
              <a:latin typeface="Arial"/>
              <a:ea typeface="Arial"/>
              <a:cs typeface="Arial"/>
              <a:sym typeface="Arial"/>
            </a:endParaRPr>
          </a:p>
          <a:p>
            <a:pPr indent="-286244" lvl="1" marL="572487" marR="0" rtl="0" algn="l">
              <a:lnSpc>
                <a:spcPct val="140022"/>
              </a:lnSpc>
              <a:spcBef>
                <a:spcPts val="0"/>
              </a:spcBef>
              <a:spcAft>
                <a:spcPts val="0"/>
              </a:spcAft>
              <a:buClr>
                <a:srgbClr val="476372"/>
              </a:buClr>
              <a:buSzPts val="2651"/>
              <a:buFont typeface="Arial"/>
              <a:buChar char="•"/>
            </a:pPr>
            <a:r>
              <a:rPr b="0" i="0" lang="en-US" sz="2651" u="none" cap="none" strike="noStrike">
                <a:solidFill>
                  <a:srgbClr val="476372"/>
                </a:solidFill>
                <a:latin typeface="Montserrat SemiBold"/>
                <a:ea typeface="Montserrat SemiBold"/>
                <a:cs typeface="Montserrat SemiBold"/>
                <a:sym typeface="Montserrat SemiBold"/>
              </a:rPr>
              <a:t>Sign up for Our Newsletter</a:t>
            </a:r>
            <a:endParaRPr b="0" i="0" sz="1400" u="none" cap="none" strike="noStrike">
              <a:solidFill>
                <a:srgbClr val="000000"/>
              </a:solidFill>
              <a:latin typeface="Arial"/>
              <a:ea typeface="Arial"/>
              <a:cs typeface="Arial"/>
              <a:sym typeface="Arial"/>
            </a:endParaRPr>
          </a:p>
          <a:p>
            <a:pPr indent="-286244" lvl="1" marL="572487" marR="0" rtl="0" algn="l">
              <a:lnSpc>
                <a:spcPct val="140022"/>
              </a:lnSpc>
              <a:spcBef>
                <a:spcPts val="0"/>
              </a:spcBef>
              <a:spcAft>
                <a:spcPts val="0"/>
              </a:spcAft>
              <a:buClr>
                <a:srgbClr val="476372"/>
              </a:buClr>
              <a:buSzPts val="2651"/>
              <a:buFont typeface="Arial"/>
              <a:buChar char="•"/>
            </a:pPr>
            <a:r>
              <a:rPr b="0" i="0" lang="en-US" sz="2651" u="none" cap="none" strike="noStrike">
                <a:solidFill>
                  <a:srgbClr val="476372"/>
                </a:solidFill>
                <a:latin typeface="Montserrat SemiBold"/>
                <a:ea typeface="Montserrat SemiBold"/>
                <a:cs typeface="Montserrat SemiBold"/>
                <a:sym typeface="Montserrat SemiBold"/>
              </a:rPr>
              <a:t>Participate in continuing projects</a:t>
            </a:r>
            <a:endParaRPr b="0" i="0" sz="1400" u="none" cap="none" strike="noStrike">
              <a:solidFill>
                <a:srgbClr val="000000"/>
              </a:solidFill>
              <a:latin typeface="Arial"/>
              <a:ea typeface="Arial"/>
              <a:cs typeface="Arial"/>
              <a:sym typeface="Arial"/>
            </a:endParaRPr>
          </a:p>
        </p:txBody>
      </p:sp>
      <p:sp>
        <p:nvSpPr>
          <p:cNvPr id="353" name="Google Shape;353;p12"/>
          <p:cNvSpPr txBox="1"/>
          <p:nvPr/>
        </p:nvSpPr>
        <p:spPr>
          <a:xfrm>
            <a:off x="1044241" y="2472130"/>
            <a:ext cx="4546500" cy="1205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559"/>
              <a:buFont typeface="Arial"/>
              <a:buNone/>
            </a:pPr>
            <a:r>
              <a:rPr b="0" i="0" lang="en-US" sz="3559" u="none" cap="none" strike="noStrike">
                <a:solidFill>
                  <a:srgbClr val="000000"/>
                </a:solidFill>
                <a:latin typeface="Montserrat SemiBold"/>
                <a:ea typeface="Montserrat SemiBold"/>
                <a:cs typeface="Montserrat SemiBold"/>
                <a:sym typeface="Montserrat SemiBold"/>
              </a:rPr>
              <a:t>Let’s Continue the Conversation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102" name="Google Shape;102;p2"/>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103" name="Google Shape;103;p2"/>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104" name="Google Shape;104;p2"/>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6">
              <a:alphaModFix/>
            </a:blip>
            <a:stretch>
              <a:fillRect b="0" l="0" r="0" t="0"/>
            </a:stretch>
          </a:blipFill>
          <a:ln>
            <a:noFill/>
          </a:ln>
        </p:spPr>
      </p:sp>
      <p:sp>
        <p:nvSpPr>
          <p:cNvPr id="105" name="Google Shape;105;p2"/>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7">
              <a:alphaModFix/>
            </a:blip>
            <a:stretch>
              <a:fillRect b="0" l="0" r="0" t="0"/>
            </a:stretch>
          </a:blipFill>
          <a:ln>
            <a:noFill/>
          </a:ln>
        </p:spPr>
      </p:sp>
      <p:sp>
        <p:nvSpPr>
          <p:cNvPr id="106" name="Google Shape;106;p2"/>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8">
              <a:alphaModFix/>
            </a:blip>
            <a:stretch>
              <a:fillRect b="0" l="0" r="0" t="0"/>
            </a:stretch>
          </a:blipFill>
          <a:ln>
            <a:noFill/>
          </a:ln>
        </p:spPr>
      </p:sp>
      <p:grpSp>
        <p:nvGrpSpPr>
          <p:cNvPr id="107" name="Google Shape;107;p2"/>
          <p:cNvGrpSpPr/>
          <p:nvPr/>
        </p:nvGrpSpPr>
        <p:grpSpPr>
          <a:xfrm>
            <a:off x="1706516" y="2372908"/>
            <a:ext cx="14874968" cy="5541185"/>
            <a:chOff x="0" y="0"/>
            <a:chExt cx="19833291" cy="7388246"/>
          </a:xfrm>
        </p:grpSpPr>
        <p:sp>
          <p:nvSpPr>
            <p:cNvPr id="108" name="Google Shape;108;p2"/>
            <p:cNvSpPr/>
            <p:nvPr/>
          </p:nvSpPr>
          <p:spPr>
            <a:xfrm>
              <a:off x="0" y="0"/>
              <a:ext cx="19833291" cy="7388246"/>
            </a:xfrm>
            <a:custGeom>
              <a:rect b="b" l="l" r="r" t="t"/>
              <a:pathLst>
                <a:path extrusionOk="0" h="7388246" w="19833291">
                  <a:moveTo>
                    <a:pt x="0" y="0"/>
                  </a:moveTo>
                  <a:lnTo>
                    <a:pt x="19833291" y="0"/>
                  </a:lnTo>
                  <a:lnTo>
                    <a:pt x="19833291" y="7388246"/>
                  </a:lnTo>
                  <a:lnTo>
                    <a:pt x="0" y="7388246"/>
                  </a:lnTo>
                  <a:lnTo>
                    <a:pt x="0" y="0"/>
                  </a:lnTo>
                  <a:close/>
                </a:path>
              </a:pathLst>
            </a:custGeom>
            <a:blipFill rotWithShape="1">
              <a:blip r:embed="rId9">
                <a:alphaModFix/>
              </a:blip>
              <a:stretch>
                <a:fillRect b="0" l="0" r="0" t="0"/>
              </a:stretch>
            </a:blipFill>
            <a:ln>
              <a:noFill/>
            </a:ln>
          </p:spPr>
        </p:sp>
        <p:sp>
          <p:nvSpPr>
            <p:cNvPr id="109" name="Google Shape;109;p2"/>
            <p:cNvSpPr/>
            <p:nvPr/>
          </p:nvSpPr>
          <p:spPr>
            <a:xfrm>
              <a:off x="4972681" y="5518504"/>
              <a:ext cx="609029" cy="560225"/>
            </a:xfrm>
            <a:custGeom>
              <a:rect b="b" l="l" r="r" t="t"/>
              <a:pathLst>
                <a:path extrusionOk="0" h="560225" w="609029">
                  <a:moveTo>
                    <a:pt x="0" y="0"/>
                  </a:moveTo>
                  <a:lnTo>
                    <a:pt x="609029" y="0"/>
                  </a:lnTo>
                  <a:lnTo>
                    <a:pt x="609029" y="560225"/>
                  </a:lnTo>
                  <a:lnTo>
                    <a:pt x="0" y="560225"/>
                  </a:lnTo>
                  <a:lnTo>
                    <a:pt x="0" y="0"/>
                  </a:lnTo>
                  <a:close/>
                </a:path>
              </a:pathLst>
            </a:custGeom>
            <a:blipFill rotWithShape="1">
              <a:blip r:embed="rId10">
                <a:alphaModFix/>
              </a:blip>
              <a:stretch>
                <a:fillRect b="0" l="0" r="0" t="0"/>
              </a:stretch>
            </a:blipFill>
            <a:ln>
              <a:noFill/>
            </a:ln>
          </p:spPr>
        </p:sp>
        <p:sp>
          <p:nvSpPr>
            <p:cNvPr id="110" name="Google Shape;110;p2"/>
            <p:cNvSpPr/>
            <p:nvPr/>
          </p:nvSpPr>
          <p:spPr>
            <a:xfrm>
              <a:off x="9236747" y="5508370"/>
              <a:ext cx="609029" cy="560225"/>
            </a:xfrm>
            <a:custGeom>
              <a:rect b="b" l="l" r="r" t="t"/>
              <a:pathLst>
                <a:path extrusionOk="0" h="560225" w="609029">
                  <a:moveTo>
                    <a:pt x="0" y="0"/>
                  </a:moveTo>
                  <a:lnTo>
                    <a:pt x="609029" y="0"/>
                  </a:lnTo>
                  <a:lnTo>
                    <a:pt x="609029" y="560224"/>
                  </a:lnTo>
                  <a:lnTo>
                    <a:pt x="0" y="560224"/>
                  </a:lnTo>
                  <a:lnTo>
                    <a:pt x="0" y="0"/>
                  </a:lnTo>
                  <a:close/>
                </a:path>
              </a:pathLst>
            </a:custGeom>
            <a:blipFill rotWithShape="1">
              <a:blip r:embed="rId11">
                <a:alphaModFix/>
              </a:blip>
              <a:stretch>
                <a:fillRect b="0" l="0" r="0" t="0"/>
              </a:stretch>
            </a:blipFill>
            <a:ln>
              <a:noFill/>
            </a:ln>
          </p:spPr>
        </p:sp>
        <p:sp>
          <p:nvSpPr>
            <p:cNvPr id="111" name="Google Shape;111;p2"/>
            <p:cNvSpPr/>
            <p:nvPr/>
          </p:nvSpPr>
          <p:spPr>
            <a:xfrm>
              <a:off x="9236747" y="5508370"/>
              <a:ext cx="609029" cy="560225"/>
            </a:xfrm>
            <a:custGeom>
              <a:rect b="b" l="l" r="r" t="t"/>
              <a:pathLst>
                <a:path extrusionOk="0" h="560225" w="609029">
                  <a:moveTo>
                    <a:pt x="0" y="0"/>
                  </a:moveTo>
                  <a:lnTo>
                    <a:pt x="609029" y="0"/>
                  </a:lnTo>
                  <a:lnTo>
                    <a:pt x="609029" y="560224"/>
                  </a:lnTo>
                  <a:lnTo>
                    <a:pt x="0" y="560224"/>
                  </a:lnTo>
                  <a:lnTo>
                    <a:pt x="0" y="0"/>
                  </a:lnTo>
                  <a:close/>
                </a:path>
              </a:pathLst>
            </a:custGeom>
            <a:blipFill rotWithShape="1">
              <a:blip r:embed="rId10">
                <a:alphaModFix/>
              </a:blip>
              <a:stretch>
                <a:fillRect b="0" l="0" r="0" t="0"/>
              </a:stretch>
            </a:blipFill>
            <a:ln>
              <a:noFill/>
            </a:ln>
          </p:spPr>
        </p:sp>
        <p:sp>
          <p:nvSpPr>
            <p:cNvPr id="112" name="Google Shape;112;p2"/>
            <p:cNvSpPr/>
            <p:nvPr/>
          </p:nvSpPr>
          <p:spPr>
            <a:xfrm>
              <a:off x="13693380" y="5606198"/>
              <a:ext cx="479950" cy="378592"/>
            </a:xfrm>
            <a:custGeom>
              <a:rect b="b" l="l" r="r" t="t"/>
              <a:pathLst>
                <a:path extrusionOk="0" h="378592" w="479950">
                  <a:moveTo>
                    <a:pt x="0" y="0"/>
                  </a:moveTo>
                  <a:lnTo>
                    <a:pt x="479950" y="0"/>
                  </a:lnTo>
                  <a:lnTo>
                    <a:pt x="479950" y="378592"/>
                  </a:lnTo>
                  <a:lnTo>
                    <a:pt x="0" y="378592"/>
                  </a:lnTo>
                  <a:lnTo>
                    <a:pt x="0" y="0"/>
                  </a:lnTo>
                  <a:close/>
                </a:path>
              </a:pathLst>
            </a:custGeom>
            <a:blipFill rotWithShape="1">
              <a:blip r:embed="rId12">
                <a:alphaModFix/>
              </a:blip>
              <a:stretch>
                <a:fillRect b="0" l="0" r="0" t="0"/>
              </a:stretch>
            </a:blipFill>
            <a:ln>
              <a:noFill/>
            </a:ln>
          </p:spPr>
        </p:sp>
        <p:sp>
          <p:nvSpPr>
            <p:cNvPr id="113" name="Google Shape;113;p2"/>
            <p:cNvSpPr/>
            <p:nvPr/>
          </p:nvSpPr>
          <p:spPr>
            <a:xfrm>
              <a:off x="13693380" y="5606198"/>
              <a:ext cx="479950" cy="378576"/>
            </a:xfrm>
            <a:custGeom>
              <a:rect b="b" l="l" r="r" t="t"/>
              <a:pathLst>
                <a:path extrusionOk="0" h="378576" w="479950">
                  <a:moveTo>
                    <a:pt x="0" y="0"/>
                  </a:moveTo>
                  <a:lnTo>
                    <a:pt x="479950" y="0"/>
                  </a:lnTo>
                  <a:lnTo>
                    <a:pt x="479950" y="378577"/>
                  </a:lnTo>
                  <a:lnTo>
                    <a:pt x="0" y="378577"/>
                  </a:lnTo>
                  <a:lnTo>
                    <a:pt x="0" y="0"/>
                  </a:lnTo>
                  <a:close/>
                </a:path>
              </a:pathLst>
            </a:custGeom>
            <a:blipFill rotWithShape="1">
              <a:blip r:embed="rId13">
                <a:alphaModFix/>
              </a:blip>
              <a:stretch>
                <a:fillRect b="-2" l="0" r="0" t="0"/>
              </a:stretch>
            </a:blipFill>
            <a:ln>
              <a:noFill/>
            </a:ln>
          </p:spPr>
        </p:sp>
        <p:sp>
          <p:nvSpPr>
            <p:cNvPr id="114" name="Google Shape;114;p2"/>
            <p:cNvSpPr/>
            <p:nvPr/>
          </p:nvSpPr>
          <p:spPr>
            <a:xfrm>
              <a:off x="10017290" y="5315081"/>
              <a:ext cx="1149660" cy="905276"/>
            </a:xfrm>
            <a:custGeom>
              <a:rect b="b" l="l" r="r" t="t"/>
              <a:pathLst>
                <a:path extrusionOk="0" h="905276" w="1149660">
                  <a:moveTo>
                    <a:pt x="0" y="0"/>
                  </a:moveTo>
                  <a:lnTo>
                    <a:pt x="1149660" y="0"/>
                  </a:lnTo>
                  <a:lnTo>
                    <a:pt x="1149660" y="905276"/>
                  </a:lnTo>
                  <a:lnTo>
                    <a:pt x="0" y="905276"/>
                  </a:lnTo>
                  <a:lnTo>
                    <a:pt x="0" y="0"/>
                  </a:lnTo>
                  <a:close/>
                </a:path>
              </a:pathLst>
            </a:custGeom>
            <a:blipFill rotWithShape="1">
              <a:blip r:embed="rId14">
                <a:alphaModFix/>
              </a:blip>
              <a:stretch>
                <a:fillRect b="0" l="0" r="0" t="0"/>
              </a:stretch>
            </a:blipFill>
            <a:ln>
              <a:noFill/>
            </a:ln>
          </p:spPr>
        </p:sp>
        <p:sp>
          <p:nvSpPr>
            <p:cNvPr id="115" name="Google Shape;115;p2"/>
            <p:cNvSpPr/>
            <p:nvPr/>
          </p:nvSpPr>
          <p:spPr>
            <a:xfrm>
              <a:off x="14204533" y="5230932"/>
              <a:ext cx="3779927" cy="1135274"/>
            </a:xfrm>
            <a:custGeom>
              <a:rect b="b" l="l" r="r" t="t"/>
              <a:pathLst>
                <a:path extrusionOk="0" h="1135274" w="3779927">
                  <a:moveTo>
                    <a:pt x="0" y="0"/>
                  </a:moveTo>
                  <a:lnTo>
                    <a:pt x="3779927" y="0"/>
                  </a:lnTo>
                  <a:lnTo>
                    <a:pt x="3779927" y="1135274"/>
                  </a:lnTo>
                  <a:lnTo>
                    <a:pt x="0" y="1135274"/>
                  </a:lnTo>
                  <a:lnTo>
                    <a:pt x="0" y="0"/>
                  </a:lnTo>
                  <a:close/>
                </a:path>
              </a:pathLst>
            </a:custGeom>
            <a:blipFill rotWithShape="1">
              <a:blip r:embed="rId15">
                <a:alphaModFix/>
              </a:blip>
              <a:stretch>
                <a:fillRect b="0" l="0" r="0" t="0"/>
              </a:stretch>
            </a:blipFill>
            <a:ln>
              <a:noFill/>
            </a:ln>
          </p:spPr>
        </p:sp>
        <p:sp>
          <p:nvSpPr>
            <p:cNvPr id="116" name="Google Shape;116;p2"/>
            <p:cNvSpPr/>
            <p:nvPr/>
          </p:nvSpPr>
          <p:spPr>
            <a:xfrm>
              <a:off x="5788317" y="5374867"/>
              <a:ext cx="1054074" cy="884521"/>
            </a:xfrm>
            <a:custGeom>
              <a:rect b="b" l="l" r="r" t="t"/>
              <a:pathLst>
                <a:path extrusionOk="0" h="884521" w="1054074">
                  <a:moveTo>
                    <a:pt x="0" y="0"/>
                  </a:moveTo>
                  <a:lnTo>
                    <a:pt x="1054075" y="0"/>
                  </a:lnTo>
                  <a:lnTo>
                    <a:pt x="1054075" y="884521"/>
                  </a:lnTo>
                  <a:lnTo>
                    <a:pt x="0" y="884521"/>
                  </a:lnTo>
                  <a:lnTo>
                    <a:pt x="0" y="0"/>
                  </a:lnTo>
                  <a:close/>
                </a:path>
              </a:pathLst>
            </a:custGeom>
            <a:blipFill rotWithShape="1">
              <a:blip r:embed="rId16">
                <a:alphaModFix/>
              </a:blip>
              <a:stretch>
                <a:fillRect b="0" l="0" r="0" t="0"/>
              </a:stretch>
            </a:blipFill>
            <a:ln>
              <a:noFill/>
            </a:ln>
          </p:spPr>
        </p:sp>
        <p:sp>
          <p:nvSpPr>
            <p:cNvPr id="117" name="Google Shape;117;p2"/>
            <p:cNvSpPr/>
            <p:nvPr/>
          </p:nvSpPr>
          <p:spPr>
            <a:xfrm>
              <a:off x="1501378" y="5331789"/>
              <a:ext cx="1203076" cy="913402"/>
            </a:xfrm>
            <a:custGeom>
              <a:rect b="b" l="l" r="r" t="t"/>
              <a:pathLst>
                <a:path extrusionOk="0" h="913402" w="1203076">
                  <a:moveTo>
                    <a:pt x="0" y="0"/>
                  </a:moveTo>
                  <a:lnTo>
                    <a:pt x="1203077" y="0"/>
                  </a:lnTo>
                  <a:lnTo>
                    <a:pt x="1203077" y="913402"/>
                  </a:lnTo>
                  <a:lnTo>
                    <a:pt x="0" y="913402"/>
                  </a:lnTo>
                  <a:lnTo>
                    <a:pt x="0" y="0"/>
                  </a:lnTo>
                  <a:close/>
                </a:path>
              </a:pathLst>
            </a:custGeom>
            <a:blipFill rotWithShape="1">
              <a:blip r:embed="rId17">
                <a:alphaModFix/>
              </a:blip>
              <a:stretch>
                <a:fillRect b="0" l="0" r="0" t="0"/>
              </a:stretch>
            </a:blipFill>
            <a:ln>
              <a:noFill/>
            </a:ln>
          </p:spPr>
        </p:sp>
        <p:sp>
          <p:nvSpPr>
            <p:cNvPr id="118" name="Google Shape;118;p2"/>
            <p:cNvSpPr/>
            <p:nvPr/>
          </p:nvSpPr>
          <p:spPr>
            <a:xfrm>
              <a:off x="10017290" y="5315081"/>
              <a:ext cx="1149660" cy="905276"/>
            </a:xfrm>
            <a:custGeom>
              <a:rect b="b" l="l" r="r" t="t"/>
              <a:pathLst>
                <a:path extrusionOk="0" h="905276" w="1149660">
                  <a:moveTo>
                    <a:pt x="0" y="0"/>
                  </a:moveTo>
                  <a:lnTo>
                    <a:pt x="1149660" y="0"/>
                  </a:lnTo>
                  <a:lnTo>
                    <a:pt x="1149660" y="905276"/>
                  </a:lnTo>
                  <a:lnTo>
                    <a:pt x="0" y="905276"/>
                  </a:lnTo>
                  <a:lnTo>
                    <a:pt x="0" y="0"/>
                  </a:lnTo>
                  <a:close/>
                </a:path>
              </a:pathLst>
            </a:custGeom>
            <a:blipFill rotWithShape="1">
              <a:blip r:embed="rId18">
                <a:alphaModFix/>
              </a:blip>
              <a:stretch>
                <a:fillRect b="-411385" l="-377348" r="-205338" t="-42385"/>
              </a:stretch>
            </a:blipFill>
            <a:ln>
              <a:noFill/>
            </a:ln>
          </p:spPr>
        </p:sp>
        <p:sp>
          <p:nvSpPr>
            <p:cNvPr id="119" name="Google Shape;119;p2"/>
            <p:cNvSpPr/>
            <p:nvPr/>
          </p:nvSpPr>
          <p:spPr>
            <a:xfrm>
              <a:off x="5788317" y="5374867"/>
              <a:ext cx="1054074" cy="884521"/>
            </a:xfrm>
            <a:custGeom>
              <a:rect b="b" l="l" r="r" t="t"/>
              <a:pathLst>
                <a:path extrusionOk="0" h="884521" w="1054074">
                  <a:moveTo>
                    <a:pt x="0" y="0"/>
                  </a:moveTo>
                  <a:lnTo>
                    <a:pt x="1054075" y="0"/>
                  </a:lnTo>
                  <a:lnTo>
                    <a:pt x="1054075" y="884521"/>
                  </a:lnTo>
                  <a:lnTo>
                    <a:pt x="0" y="884521"/>
                  </a:lnTo>
                  <a:lnTo>
                    <a:pt x="0" y="0"/>
                  </a:lnTo>
                  <a:close/>
                </a:path>
              </a:pathLst>
            </a:custGeom>
            <a:blipFill rotWithShape="1">
              <a:blip r:embed="rId18">
                <a:alphaModFix/>
              </a:blip>
              <a:stretch>
                <a:fillRect b="-411385" l="-226926" r="-400611" t="-42385"/>
              </a:stretch>
            </a:blipFill>
            <a:ln>
              <a:noFill/>
            </a:ln>
          </p:spPr>
        </p:sp>
        <p:sp>
          <p:nvSpPr>
            <p:cNvPr id="120" name="Google Shape;120;p2"/>
            <p:cNvSpPr/>
            <p:nvPr/>
          </p:nvSpPr>
          <p:spPr>
            <a:xfrm>
              <a:off x="1501378" y="5331789"/>
              <a:ext cx="1203076" cy="913402"/>
            </a:xfrm>
            <a:custGeom>
              <a:rect b="b" l="l" r="r" t="t"/>
              <a:pathLst>
                <a:path extrusionOk="0" h="913402" w="1203076">
                  <a:moveTo>
                    <a:pt x="0" y="0"/>
                  </a:moveTo>
                  <a:lnTo>
                    <a:pt x="1203077" y="0"/>
                  </a:lnTo>
                  <a:lnTo>
                    <a:pt x="1203077" y="913402"/>
                  </a:lnTo>
                  <a:lnTo>
                    <a:pt x="0" y="913402"/>
                  </a:lnTo>
                  <a:lnTo>
                    <a:pt x="0" y="0"/>
                  </a:lnTo>
                  <a:close/>
                </a:path>
              </a:pathLst>
            </a:custGeom>
            <a:blipFill rotWithShape="1">
              <a:blip r:embed="rId18">
                <a:alphaModFix/>
              </a:blip>
              <a:stretch>
                <a:fillRect b="-411385" l="-49141" r="-509056" t="-42385"/>
              </a:stretch>
            </a:blipFill>
            <a:ln>
              <a:noFill/>
            </a:ln>
          </p:spPr>
        </p:sp>
        <p:sp>
          <p:nvSpPr>
            <p:cNvPr id="121" name="Google Shape;121;p2"/>
            <p:cNvSpPr/>
            <p:nvPr/>
          </p:nvSpPr>
          <p:spPr>
            <a:xfrm>
              <a:off x="809001" y="507388"/>
              <a:ext cx="17689343" cy="3042180"/>
            </a:xfrm>
            <a:custGeom>
              <a:rect b="b" l="l" r="r" t="t"/>
              <a:pathLst>
                <a:path extrusionOk="0" h="3042180" w="17689343">
                  <a:moveTo>
                    <a:pt x="0" y="0"/>
                  </a:moveTo>
                  <a:lnTo>
                    <a:pt x="17689342" y="0"/>
                  </a:lnTo>
                  <a:lnTo>
                    <a:pt x="17689342" y="3042180"/>
                  </a:lnTo>
                  <a:lnTo>
                    <a:pt x="0" y="3042180"/>
                  </a:lnTo>
                  <a:lnTo>
                    <a:pt x="0" y="0"/>
                  </a:lnTo>
                  <a:close/>
                </a:path>
              </a:pathLst>
            </a:custGeom>
            <a:blipFill rotWithShape="1">
              <a:blip r:embed="rId19">
                <a:alphaModFix/>
              </a:blip>
              <a:stretch>
                <a:fillRect b="0" l="0" r="0" t="0"/>
              </a:stretch>
            </a:blipFill>
            <a:ln>
              <a:noFill/>
            </a:ln>
          </p:spPr>
        </p:sp>
        <p:sp>
          <p:nvSpPr>
            <p:cNvPr id="122" name="Google Shape;122;p2"/>
            <p:cNvSpPr txBox="1"/>
            <p:nvPr/>
          </p:nvSpPr>
          <p:spPr>
            <a:xfrm>
              <a:off x="906773" y="268490"/>
              <a:ext cx="17816700" cy="3194100"/>
            </a:xfrm>
            <a:prstGeom prst="rect">
              <a:avLst/>
            </a:prstGeom>
            <a:noFill/>
            <a:ln>
              <a:noFill/>
            </a:ln>
          </p:spPr>
          <p:txBody>
            <a:bodyPr anchorCtr="0" anchor="t" bIns="0" lIns="0" spcFirstLastPara="1" rIns="0" wrap="square" tIns="0">
              <a:spAutoFit/>
            </a:bodyPr>
            <a:lstStyle/>
            <a:p>
              <a:pPr indent="0" lvl="0" marL="0" marR="0" rtl="0" algn="just">
                <a:lnSpc>
                  <a:spcPct val="120017"/>
                </a:lnSpc>
                <a:spcBef>
                  <a:spcPts val="0"/>
                </a:spcBef>
                <a:spcAft>
                  <a:spcPts val="0"/>
                </a:spcAft>
                <a:buClr>
                  <a:srgbClr val="000000"/>
                </a:buClr>
                <a:buSzPts val="2223"/>
                <a:buFont typeface="Arial"/>
                <a:buNone/>
              </a:pPr>
              <a:r>
                <a:rPr b="0" i="0" lang="en-US" sz="2223" u="none" cap="none" strike="noStrike">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endParaRPr b="0" i="0" sz="1400" u="none" cap="none" strike="noStrike">
                <a:solidFill>
                  <a:srgbClr val="000000"/>
                </a:solidFill>
                <a:latin typeface="Arial"/>
                <a:ea typeface="Arial"/>
                <a:cs typeface="Arial"/>
                <a:sym typeface="Arial"/>
              </a:endParaRPr>
            </a:p>
          </p:txBody>
        </p:sp>
        <p:sp>
          <p:nvSpPr>
            <p:cNvPr id="123" name="Google Shape;123;p2"/>
            <p:cNvSpPr txBox="1"/>
            <p:nvPr/>
          </p:nvSpPr>
          <p:spPr>
            <a:xfrm>
              <a:off x="2651697" y="3637252"/>
              <a:ext cx="14284196" cy="1184764"/>
            </a:xfrm>
            <a:prstGeom prst="rect">
              <a:avLst/>
            </a:prstGeom>
            <a:noFill/>
            <a:ln>
              <a:noFill/>
            </a:ln>
          </p:spPr>
          <p:txBody>
            <a:bodyPr anchorCtr="0" anchor="t" bIns="0" lIns="0" spcFirstLastPara="1" rIns="0" wrap="square" tIns="0">
              <a:spAutoFit/>
            </a:bodyPr>
            <a:lstStyle/>
            <a:p>
              <a:pPr indent="0" lvl="0" marL="0" marR="0" rtl="0" algn="ctr">
                <a:lnSpc>
                  <a:spcPct val="250022"/>
                </a:lnSpc>
                <a:spcBef>
                  <a:spcPts val="0"/>
                </a:spcBef>
                <a:spcAft>
                  <a:spcPts val="0"/>
                </a:spcAft>
                <a:buClr>
                  <a:srgbClr val="000000"/>
                </a:buClr>
                <a:buSzPts val="2223"/>
                <a:buFont typeface="Arial"/>
                <a:buNone/>
              </a:pPr>
              <a:r>
                <a:rPr b="1" i="0" lang="en-US" sz="2223" u="none" cap="none" strike="noStrike">
                  <a:solidFill>
                    <a:srgbClr val="476372"/>
                  </a:solidFill>
                  <a:latin typeface="Montserrat"/>
                  <a:ea typeface="Montserrat"/>
                  <a:cs typeface="Montserrat"/>
                  <a:sym typeface="Montserrat"/>
                </a:rPr>
                <a:t>Local leaders can use this framework to help inspire change. </a:t>
              </a:r>
              <a:endParaRPr b="0" i="0" sz="1400" u="none" cap="none" strike="noStrike">
                <a:solidFill>
                  <a:srgbClr val="000000"/>
                </a:solidFill>
                <a:latin typeface="Arial"/>
                <a:ea typeface="Arial"/>
                <a:cs typeface="Arial"/>
                <a:sym typeface="Arial"/>
              </a:endParaRPr>
            </a:p>
            <a:p>
              <a:pPr indent="0" lvl="0" marL="0" marR="0" rtl="0" algn="ctr">
                <a:lnSpc>
                  <a:spcPct val="49977"/>
                </a:lnSpc>
                <a:spcBef>
                  <a:spcPts val="0"/>
                </a:spcBef>
                <a:spcAft>
                  <a:spcPts val="0"/>
                </a:spcAft>
                <a:buClr>
                  <a:srgbClr val="000000"/>
                </a:buClr>
                <a:buSzPts val="2223"/>
                <a:buFont typeface="Arial"/>
                <a:buNone/>
              </a:pPr>
              <a:r>
                <a:rPr b="1" i="0" lang="en-US" sz="2223" u="none" cap="none" strike="noStrike">
                  <a:solidFill>
                    <a:srgbClr val="476372"/>
                  </a:solidFill>
                  <a:latin typeface="Montserrat"/>
                  <a:ea typeface="Montserrat"/>
                  <a:cs typeface="Montserrat"/>
                  <a:sym typeface="Montserrat"/>
                </a:rPr>
                <a:t>This report provides the clues on what the fellow residents are craving.</a:t>
              </a:r>
              <a:endParaRPr b="0" i="0" sz="1400" u="none" cap="none" strike="noStrike">
                <a:solidFill>
                  <a:srgbClr val="000000"/>
                </a:solidFill>
                <a:latin typeface="Arial"/>
                <a:ea typeface="Arial"/>
                <a:cs typeface="Arial"/>
                <a:sym typeface="Arial"/>
              </a:endParaRPr>
            </a:p>
          </p:txBody>
        </p:sp>
        <p:sp>
          <p:nvSpPr>
            <p:cNvPr id="124" name="Google Shape;124;p2"/>
            <p:cNvSpPr txBox="1"/>
            <p:nvPr/>
          </p:nvSpPr>
          <p:spPr>
            <a:xfrm>
              <a:off x="2779191" y="5490501"/>
              <a:ext cx="1728160" cy="603601"/>
            </a:xfrm>
            <a:prstGeom prst="rect">
              <a:avLst/>
            </a:prstGeom>
            <a:noFill/>
            <a:ln>
              <a:noFill/>
            </a:ln>
          </p:spPr>
          <p:txBody>
            <a:bodyPr anchorCtr="0" anchor="t" bIns="0" lIns="0" spcFirstLastPara="1" rIns="0" wrap="square" tIns="0">
              <a:spAutoFit/>
            </a:bodyPr>
            <a:lstStyle/>
            <a:p>
              <a:pPr indent="0" lvl="0" marL="0" marR="0" rtl="0" algn="ctr">
                <a:lnSpc>
                  <a:spcPct val="119973"/>
                </a:lnSpc>
                <a:spcBef>
                  <a:spcPts val="0"/>
                </a:spcBef>
                <a:spcAft>
                  <a:spcPts val="0"/>
                </a:spcAft>
                <a:buClr>
                  <a:srgbClr val="000000"/>
                </a:buClr>
                <a:buSzPts val="1482"/>
                <a:buFont typeface="Arial"/>
                <a:buNone/>
              </a:pPr>
              <a:r>
                <a:rPr b="0" i="0" lang="en-US" sz="1482" u="none" cap="none" strike="noStrike">
                  <a:solidFill>
                    <a:srgbClr val="4B4459"/>
                  </a:solidFill>
                  <a:latin typeface="Montserrat SemiBold"/>
                  <a:ea typeface="Montserrat SemiBold"/>
                  <a:cs typeface="Montserrat SemiBold"/>
                  <a:sym typeface="Montserrat SemiBold"/>
                </a:rPr>
                <a:t>Collaborative Leadership</a:t>
              </a:r>
              <a:endParaRPr b="0" i="0" sz="1400" u="none" cap="none" strike="noStrike">
                <a:solidFill>
                  <a:srgbClr val="000000"/>
                </a:solidFill>
                <a:latin typeface="Arial"/>
                <a:ea typeface="Arial"/>
                <a:cs typeface="Arial"/>
                <a:sym typeface="Arial"/>
              </a:endParaRPr>
            </a:p>
          </p:txBody>
        </p:sp>
        <p:sp>
          <p:nvSpPr>
            <p:cNvPr id="125" name="Google Shape;125;p2"/>
            <p:cNvSpPr txBox="1"/>
            <p:nvPr/>
          </p:nvSpPr>
          <p:spPr>
            <a:xfrm>
              <a:off x="7179380" y="5504699"/>
              <a:ext cx="1504140" cy="603601"/>
            </a:xfrm>
            <a:prstGeom prst="rect">
              <a:avLst/>
            </a:prstGeom>
            <a:noFill/>
            <a:ln>
              <a:noFill/>
            </a:ln>
          </p:spPr>
          <p:txBody>
            <a:bodyPr anchorCtr="0" anchor="t" bIns="0" lIns="0" spcFirstLastPara="1" rIns="0" wrap="square" tIns="0">
              <a:spAutoFit/>
            </a:bodyPr>
            <a:lstStyle/>
            <a:p>
              <a:pPr indent="0" lvl="0" marL="0" marR="0" rtl="0" algn="just">
                <a:lnSpc>
                  <a:spcPct val="119973"/>
                </a:lnSpc>
                <a:spcBef>
                  <a:spcPts val="0"/>
                </a:spcBef>
                <a:spcAft>
                  <a:spcPts val="0"/>
                </a:spcAft>
                <a:buClr>
                  <a:srgbClr val="000000"/>
                </a:buClr>
                <a:buSzPts val="1482"/>
                <a:buFont typeface="Arial"/>
                <a:buNone/>
              </a:pPr>
              <a:r>
                <a:rPr b="0" i="0" lang="en-US" sz="1482" u="none" cap="none" strike="noStrike">
                  <a:solidFill>
                    <a:srgbClr val="4B4459"/>
                  </a:solidFill>
                  <a:latin typeface="Montserrat SemiBold"/>
                  <a:ea typeface="Montserrat SemiBold"/>
                  <a:cs typeface="Montserrat SemiBold"/>
                  <a:sym typeface="Montserrat SemiBold"/>
                </a:rPr>
                <a:t>Committed Citizenship</a:t>
              </a:r>
              <a:endParaRPr b="0" i="0" sz="1400" u="none" cap="none" strike="noStrike">
                <a:solidFill>
                  <a:srgbClr val="000000"/>
                </a:solidFill>
                <a:latin typeface="Arial"/>
                <a:ea typeface="Arial"/>
                <a:cs typeface="Arial"/>
                <a:sym typeface="Arial"/>
              </a:endParaRPr>
            </a:p>
          </p:txBody>
        </p:sp>
        <p:sp>
          <p:nvSpPr>
            <p:cNvPr id="126" name="Google Shape;126;p2"/>
            <p:cNvSpPr txBox="1"/>
            <p:nvPr/>
          </p:nvSpPr>
          <p:spPr>
            <a:xfrm>
              <a:off x="11477849" y="5461652"/>
              <a:ext cx="1633689" cy="302397"/>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Clr>
                  <a:srgbClr val="000000"/>
                </a:buClr>
                <a:buSzPts val="1482"/>
                <a:buFont typeface="Arial"/>
                <a:buNone/>
              </a:pPr>
              <a:r>
                <a:rPr b="0" i="0" lang="en-US" sz="1482" u="none" cap="none" strike="noStrike">
                  <a:solidFill>
                    <a:srgbClr val="4B4459"/>
                  </a:solidFill>
                  <a:latin typeface="Montserrat SemiBold"/>
                  <a:ea typeface="Montserrat SemiBold"/>
                  <a:cs typeface="Montserrat SemiBold"/>
                  <a:sym typeface="Montserrat SemiBold"/>
                </a:rPr>
                <a:t>Community </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11268261" y="5762856"/>
              <a:ext cx="1990334" cy="302397"/>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Clr>
                  <a:srgbClr val="000000"/>
                </a:buClr>
                <a:buSzPts val="1482"/>
                <a:buFont typeface="Arial"/>
                <a:buNone/>
              </a:pPr>
              <a:r>
                <a:rPr b="0" i="0" lang="en-US" sz="1482" u="none" cap="none" strike="noStrike">
                  <a:solidFill>
                    <a:srgbClr val="4B4459"/>
                  </a:solidFill>
                  <a:latin typeface="Montserrat SemiBold"/>
                  <a:ea typeface="Montserrat SemiBold"/>
                  <a:cs typeface="Montserrat SemiBold"/>
                  <a:sym typeface="Montserrat SemiBold"/>
                </a:rPr>
                <a:t>Vision &amp; Action</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14525724" y="5500651"/>
              <a:ext cx="3270954" cy="302397"/>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Clr>
                  <a:srgbClr val="000000"/>
                </a:buClr>
                <a:buSzPts val="1482"/>
                <a:buFont typeface="Arial"/>
                <a:buNone/>
              </a:pPr>
              <a:r>
                <a:rPr b="0" i="0" lang="en-US" sz="1482" u="none" cap="none" strike="noStrike">
                  <a:solidFill>
                    <a:srgbClr val="4B4459"/>
                  </a:solidFill>
                  <a:latin typeface="Montserrat SemiBold"/>
                  <a:ea typeface="Montserrat SemiBold"/>
                  <a:cs typeface="Montserrat SemiBold"/>
                  <a:sym typeface="Montserrat SemiBold"/>
                </a:rPr>
                <a:t>Economic &amp; Community </a:t>
              </a:r>
              <a:endParaRPr b="0" i="0" sz="1400" u="none" cap="none" strike="noStrike">
                <a:solidFill>
                  <a:srgbClr val="000000"/>
                </a:solidFill>
                <a:latin typeface="Arial"/>
                <a:ea typeface="Arial"/>
                <a:cs typeface="Arial"/>
                <a:sym typeface="Arial"/>
              </a:endParaRPr>
            </a:p>
          </p:txBody>
        </p:sp>
        <p:sp>
          <p:nvSpPr>
            <p:cNvPr id="129" name="Google Shape;129;p2"/>
            <p:cNvSpPr txBox="1"/>
            <p:nvPr/>
          </p:nvSpPr>
          <p:spPr>
            <a:xfrm>
              <a:off x="15218243" y="5801856"/>
              <a:ext cx="1787554" cy="302397"/>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Clr>
                  <a:srgbClr val="000000"/>
                </a:buClr>
                <a:buSzPts val="1482"/>
                <a:buFont typeface="Arial"/>
                <a:buNone/>
              </a:pPr>
              <a:r>
                <a:rPr b="0" i="0" lang="en-US" sz="1482" u="none" cap="none" strike="noStrike">
                  <a:solidFill>
                    <a:srgbClr val="4B4459"/>
                  </a:solidFill>
                  <a:latin typeface="Montserrat SemiBold"/>
                  <a:ea typeface="Montserrat SemiBold"/>
                  <a:cs typeface="Montserrat SemiBold"/>
                  <a:sym typeface="Montserrat SemiBold"/>
                </a:rPr>
                <a:t>Sustainability</a:t>
              </a:r>
              <a:endParaRPr b="0" i="0" sz="1400" u="none" cap="none" strike="noStrike">
                <a:solidFill>
                  <a:srgbClr val="000000"/>
                </a:solidFill>
                <a:latin typeface="Arial"/>
                <a:ea typeface="Arial"/>
                <a:cs typeface="Arial"/>
                <a:sym typeface="Arial"/>
              </a:endParaRPr>
            </a:p>
          </p:txBody>
        </p:sp>
      </p:grpSp>
      <p:sp>
        <p:nvSpPr>
          <p:cNvPr id="130" name="Google Shape;130;p2"/>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County, KS |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136" name="Google Shape;136;p3"/>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137" name="Google Shape;137;p3"/>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138" name="Google Shape;138;p3"/>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139" name="Google Shape;139;p3"/>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140" name="Google Shape;140;p3"/>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141" name="Google Shape;141;p3"/>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142" name="Google Shape;142;p3"/>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143" name="Google Shape;143;p3"/>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grpSp>
        <p:nvGrpSpPr>
          <p:cNvPr id="144" name="Google Shape;144;p3"/>
          <p:cNvGrpSpPr/>
          <p:nvPr/>
        </p:nvGrpSpPr>
        <p:grpSpPr>
          <a:xfrm>
            <a:off x="3991735" y="3991815"/>
            <a:ext cx="4079874" cy="3776965"/>
            <a:chOff x="0" y="0"/>
            <a:chExt cx="5439831" cy="5035953"/>
          </a:xfrm>
        </p:grpSpPr>
        <p:sp>
          <p:nvSpPr>
            <p:cNvPr id="145" name="Google Shape;145;p3"/>
            <p:cNvSpPr/>
            <p:nvPr/>
          </p:nvSpPr>
          <p:spPr>
            <a:xfrm>
              <a:off x="0" y="0"/>
              <a:ext cx="5439831" cy="5035953"/>
            </a:xfrm>
            <a:custGeom>
              <a:rect b="b" l="l" r="r" t="t"/>
              <a:pathLst>
                <a:path extrusionOk="0" h="5035953" w="5439831">
                  <a:moveTo>
                    <a:pt x="0" y="0"/>
                  </a:moveTo>
                  <a:lnTo>
                    <a:pt x="5439831" y="0"/>
                  </a:lnTo>
                  <a:lnTo>
                    <a:pt x="5439831" y="5035953"/>
                  </a:lnTo>
                  <a:lnTo>
                    <a:pt x="0" y="5035953"/>
                  </a:lnTo>
                  <a:lnTo>
                    <a:pt x="0" y="0"/>
                  </a:lnTo>
                  <a:close/>
                </a:path>
              </a:pathLst>
            </a:custGeom>
            <a:blipFill rotWithShape="1">
              <a:blip r:embed="rId9">
                <a:alphaModFix/>
              </a:blip>
              <a:stretch>
                <a:fillRect b="0" l="0" r="0" t="0"/>
              </a:stretch>
            </a:blipFill>
            <a:ln>
              <a:noFill/>
            </a:ln>
          </p:spPr>
        </p:sp>
        <p:sp>
          <p:nvSpPr>
            <p:cNvPr id="146" name="Google Shape;146;p3"/>
            <p:cNvSpPr txBox="1"/>
            <p:nvPr/>
          </p:nvSpPr>
          <p:spPr>
            <a:xfrm>
              <a:off x="938627" y="1399890"/>
              <a:ext cx="3634800" cy="1273200"/>
            </a:xfrm>
            <a:prstGeom prst="rect">
              <a:avLst/>
            </a:prstGeom>
            <a:noFill/>
            <a:ln>
              <a:noFill/>
            </a:ln>
          </p:spPr>
          <p:txBody>
            <a:bodyPr anchorCtr="0" anchor="t" bIns="0" lIns="0" spcFirstLastPara="1" rIns="0" wrap="square" tIns="0">
              <a:spAutoFit/>
            </a:bodyPr>
            <a:lstStyle/>
            <a:p>
              <a:pPr indent="0" lvl="0" marL="0" marR="0" rtl="0" algn="ctr">
                <a:lnSpc>
                  <a:spcPct val="50000"/>
                </a:lnSpc>
                <a:spcBef>
                  <a:spcPts val="0"/>
                </a:spcBef>
                <a:spcAft>
                  <a:spcPts val="0"/>
                </a:spcAft>
                <a:buClr>
                  <a:srgbClr val="000000"/>
                </a:buClr>
                <a:buSzPts val="7444"/>
                <a:buFont typeface="Arial"/>
                <a:buNone/>
              </a:pPr>
              <a:r>
                <a:rPr lang="en-US" sz="7444">
                  <a:solidFill>
                    <a:srgbClr val="FFFFFF"/>
                  </a:solidFill>
                  <a:latin typeface="Montserrat Black"/>
                  <a:ea typeface="Montserrat Black"/>
                  <a:cs typeface="Montserrat Black"/>
                  <a:sym typeface="Montserrat Black"/>
                </a:rPr>
                <a:t>743</a:t>
              </a:r>
              <a:endParaRPr b="0" i="0" sz="1400" u="none" cap="none" strike="noStrike">
                <a:solidFill>
                  <a:srgbClr val="000000"/>
                </a:solidFill>
                <a:latin typeface="Arial"/>
                <a:ea typeface="Arial"/>
                <a:cs typeface="Arial"/>
                <a:sym typeface="Arial"/>
              </a:endParaRPr>
            </a:p>
            <a:p>
              <a:pPr indent="0" lvl="0" marL="0" marR="0" rtl="0" algn="ctr">
                <a:lnSpc>
                  <a:spcPct val="250020"/>
                </a:lnSpc>
                <a:spcBef>
                  <a:spcPts val="0"/>
                </a:spcBef>
                <a:spcAft>
                  <a:spcPts val="0"/>
                </a:spcAft>
                <a:buClr>
                  <a:srgbClr val="000000"/>
                </a:buClr>
                <a:buSzPts val="2481"/>
                <a:buFont typeface="Arial"/>
                <a:buNone/>
              </a:pPr>
              <a:r>
                <a:rPr b="1" i="0" lang="en-US" sz="2481" u="none" cap="none" strike="noStrike">
                  <a:solidFill>
                    <a:srgbClr val="FFFFFF"/>
                  </a:solidFill>
                  <a:latin typeface="Montserrat"/>
                  <a:ea typeface="Montserrat"/>
                  <a:cs typeface="Montserrat"/>
                  <a:sym typeface="Montserrat"/>
                </a:rPr>
                <a:t>Total Responses</a:t>
              </a:r>
              <a:endParaRPr b="0" i="0" sz="1400" u="none" cap="none" strike="noStrike">
                <a:solidFill>
                  <a:srgbClr val="000000"/>
                </a:solidFill>
                <a:latin typeface="Arial"/>
                <a:ea typeface="Arial"/>
                <a:cs typeface="Arial"/>
                <a:sym typeface="Arial"/>
              </a:endParaRPr>
            </a:p>
          </p:txBody>
        </p:sp>
      </p:grpSp>
      <p:grpSp>
        <p:nvGrpSpPr>
          <p:cNvPr id="147" name="Google Shape;147;p3"/>
          <p:cNvGrpSpPr/>
          <p:nvPr/>
        </p:nvGrpSpPr>
        <p:grpSpPr>
          <a:xfrm>
            <a:off x="10119248" y="4935936"/>
            <a:ext cx="6375054" cy="2212572"/>
            <a:chOff x="0" y="0"/>
            <a:chExt cx="8500072" cy="2950096"/>
          </a:xfrm>
        </p:grpSpPr>
        <p:sp>
          <p:nvSpPr>
            <p:cNvPr id="148" name="Google Shape;148;p3"/>
            <p:cNvSpPr/>
            <p:nvPr/>
          </p:nvSpPr>
          <p:spPr>
            <a:xfrm>
              <a:off x="0" y="0"/>
              <a:ext cx="8500072" cy="2950096"/>
            </a:xfrm>
            <a:custGeom>
              <a:rect b="b" l="l" r="r" t="t"/>
              <a:pathLst>
                <a:path extrusionOk="0" h="2950096" w="8500072">
                  <a:moveTo>
                    <a:pt x="0" y="0"/>
                  </a:moveTo>
                  <a:lnTo>
                    <a:pt x="8500072" y="0"/>
                  </a:lnTo>
                  <a:lnTo>
                    <a:pt x="8500072" y="2950096"/>
                  </a:lnTo>
                  <a:lnTo>
                    <a:pt x="0" y="2950096"/>
                  </a:lnTo>
                  <a:lnTo>
                    <a:pt x="0" y="0"/>
                  </a:lnTo>
                  <a:close/>
                </a:path>
              </a:pathLst>
            </a:custGeom>
            <a:blipFill rotWithShape="1">
              <a:blip r:embed="rId10">
                <a:alphaModFix/>
              </a:blip>
              <a:stretch>
                <a:fillRect b="0" l="0" r="0" t="0"/>
              </a:stretch>
            </a:blipFill>
            <a:ln>
              <a:noFill/>
            </a:ln>
          </p:spPr>
        </p:sp>
        <p:sp>
          <p:nvSpPr>
            <p:cNvPr id="149" name="Google Shape;149;p3"/>
            <p:cNvSpPr txBox="1"/>
            <p:nvPr/>
          </p:nvSpPr>
          <p:spPr>
            <a:xfrm>
              <a:off x="2142036" y="388546"/>
              <a:ext cx="5393400" cy="1594800"/>
            </a:xfrm>
            <a:prstGeom prst="rect">
              <a:avLst/>
            </a:prstGeom>
            <a:noFill/>
            <a:ln>
              <a:noFill/>
            </a:ln>
          </p:spPr>
          <p:txBody>
            <a:bodyPr anchorCtr="0" anchor="t" bIns="0" lIns="0" spcFirstLastPara="1" rIns="0" wrap="square" tIns="0">
              <a:spAutoFit/>
            </a:bodyPr>
            <a:lstStyle/>
            <a:p>
              <a:pPr indent="0" lvl="0" marL="0" marR="0" rtl="0" algn="l">
                <a:lnSpc>
                  <a:spcPct val="119976"/>
                </a:lnSpc>
                <a:spcBef>
                  <a:spcPts val="0"/>
                </a:spcBef>
                <a:spcAft>
                  <a:spcPts val="0"/>
                </a:spcAft>
                <a:buClr>
                  <a:srgbClr val="000000"/>
                </a:buClr>
                <a:buSzPts val="1737"/>
                <a:buFont typeface="Arial"/>
                <a:buNone/>
              </a:pPr>
              <a:r>
                <a:rPr b="1" i="0" lang="en-US" sz="1737" u="none" cap="none" strike="noStrike">
                  <a:solidFill>
                    <a:srgbClr val="FFFFFF"/>
                  </a:solidFill>
                  <a:latin typeface="Montserrat"/>
                  <a:ea typeface="Montserrat"/>
                  <a:cs typeface="Montserrat"/>
                  <a:sym typeface="Montserrat"/>
                </a:rPr>
                <a:t>Number of people who expressed an interest in volunteering to better the community</a:t>
              </a:r>
              <a:endParaRPr b="0" i="0" sz="1400" u="none" cap="none" strike="noStrike">
                <a:solidFill>
                  <a:srgbClr val="000000"/>
                </a:solidFill>
                <a:latin typeface="Arial"/>
                <a:ea typeface="Arial"/>
                <a:cs typeface="Arial"/>
                <a:sym typeface="Arial"/>
              </a:endParaRPr>
            </a:p>
            <a:p>
              <a:pPr indent="0" lvl="0" marL="0" marR="0" rtl="0" algn="l">
                <a:lnSpc>
                  <a:spcPct val="140026"/>
                </a:lnSpc>
                <a:spcBef>
                  <a:spcPts val="0"/>
                </a:spcBef>
                <a:spcAft>
                  <a:spcPts val="0"/>
                </a:spcAft>
                <a:buClr>
                  <a:srgbClr val="000000"/>
                </a:buClr>
                <a:buSzPts val="1519"/>
                <a:buFont typeface="Arial"/>
                <a:buNone/>
              </a:pPr>
              <a:r>
                <a:rPr b="1" lang="en-US" sz="1519">
                  <a:solidFill>
                    <a:srgbClr val="FFFFFF"/>
                  </a:solidFill>
                  <a:latin typeface="Montserrat SemiBold"/>
                  <a:ea typeface="Montserrat SemiBold"/>
                  <a:cs typeface="Montserrat SemiBold"/>
                  <a:sym typeface="Montserrat SemiBold"/>
                </a:rPr>
                <a:t>308</a:t>
              </a:r>
              <a:r>
                <a:rPr b="1" i="0" lang="en-US" sz="1519" u="none" cap="none" strike="noStrike">
                  <a:solidFill>
                    <a:srgbClr val="FFFFFF"/>
                  </a:solidFill>
                  <a:latin typeface="Montserrat SemiBold"/>
                  <a:ea typeface="Montserrat SemiBold"/>
                  <a:cs typeface="Montserrat SemiBold"/>
                  <a:sym typeface="Montserrat SemiBold"/>
                </a:rPr>
                <a:t> of 743 (4</a:t>
              </a:r>
              <a:r>
                <a:rPr b="1" lang="en-US" sz="1519">
                  <a:solidFill>
                    <a:srgbClr val="FFFFFF"/>
                  </a:solidFill>
                  <a:latin typeface="Montserrat SemiBold"/>
                  <a:ea typeface="Montserrat SemiBold"/>
                  <a:cs typeface="Montserrat SemiBold"/>
                  <a:sym typeface="Montserrat SemiBold"/>
                </a:rPr>
                <a:t>1</a:t>
              </a:r>
              <a:r>
                <a:rPr b="1" i="0" lang="en-US" sz="1519" u="none" cap="none" strike="noStrike">
                  <a:solidFill>
                    <a:srgbClr val="FFFFFF"/>
                  </a:solidFill>
                  <a:latin typeface="Montserrat SemiBold"/>
                  <a:ea typeface="Montserrat SemiBold"/>
                  <a:cs typeface="Montserrat SemiBold"/>
                  <a:sym typeface="Montserrat SemiBold"/>
                </a:rPr>
                <a:t>%)</a:t>
              </a:r>
              <a:endParaRPr b="0" i="0" sz="1400" u="none" cap="none" strike="noStrike">
                <a:solidFill>
                  <a:srgbClr val="000000"/>
                </a:solidFill>
                <a:latin typeface="Arial"/>
                <a:ea typeface="Arial"/>
                <a:cs typeface="Arial"/>
                <a:sym typeface="Arial"/>
              </a:endParaRPr>
            </a:p>
          </p:txBody>
        </p:sp>
        <p:sp>
          <p:nvSpPr>
            <p:cNvPr id="150" name="Google Shape;150;p3"/>
            <p:cNvSpPr txBox="1"/>
            <p:nvPr/>
          </p:nvSpPr>
          <p:spPr>
            <a:xfrm>
              <a:off x="115459" y="545539"/>
              <a:ext cx="2097900" cy="10260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Clr>
                  <a:srgbClr val="000000"/>
                </a:buClr>
                <a:buSzPts val="4999"/>
                <a:buFont typeface="Arial"/>
                <a:buNone/>
              </a:pPr>
              <a:r>
                <a:rPr lang="en-US" sz="4999">
                  <a:solidFill>
                    <a:srgbClr val="FFFFFF"/>
                  </a:solidFill>
                  <a:latin typeface="Montserrat Black"/>
                  <a:ea typeface="Montserrat Black"/>
                  <a:cs typeface="Montserrat Black"/>
                  <a:sym typeface="Montserrat Black"/>
                </a:rPr>
                <a:t>308</a:t>
              </a:r>
              <a:endParaRPr b="0" i="0" sz="1400" u="none" cap="none" strike="noStrike">
                <a:solidFill>
                  <a:srgbClr val="000000"/>
                </a:solidFill>
                <a:latin typeface="Arial"/>
                <a:ea typeface="Arial"/>
                <a:cs typeface="Arial"/>
                <a:sym typeface="Arial"/>
              </a:endParaRPr>
            </a:p>
          </p:txBody>
        </p:sp>
      </p:grpSp>
      <p:sp>
        <p:nvSpPr>
          <p:cNvPr id="151" name="Google Shape;151;p3"/>
          <p:cNvSpPr txBox="1"/>
          <p:nvPr/>
        </p:nvSpPr>
        <p:spPr>
          <a:xfrm>
            <a:off x="2021642" y="2742763"/>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Who took the Survey</a:t>
            </a:r>
            <a:endParaRPr b="0" i="0" sz="1400" u="none" cap="none" strike="noStrike">
              <a:solidFill>
                <a:srgbClr val="000000"/>
              </a:solidFill>
              <a:latin typeface="Arial"/>
              <a:ea typeface="Arial"/>
              <a:cs typeface="Arial"/>
              <a:sym typeface="Arial"/>
            </a:endParaRPr>
          </a:p>
        </p:txBody>
      </p:sp>
      <p:sp>
        <p:nvSpPr>
          <p:cNvPr id="152" name="Google Shape;152;p3"/>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County, KS |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158" name="Google Shape;158;p4"/>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159" name="Google Shape;159;p4"/>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160" name="Google Shape;160;p4"/>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161" name="Google Shape;161;p4"/>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162" name="Google Shape;162;p4"/>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163" name="Google Shape;163;p4"/>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164" name="Google Shape;164;p4"/>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165" name="Google Shape;165;p4"/>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166" name="Google Shape;166;p4"/>
          <p:cNvSpPr txBox="1"/>
          <p:nvPr/>
        </p:nvSpPr>
        <p:spPr>
          <a:xfrm>
            <a:off x="2021654" y="2740375"/>
            <a:ext cx="14138400" cy="7173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What Makes Our Community Special </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a:t>
            </a:r>
            <a:r>
              <a:rPr lang="en-US" sz="2683">
                <a:solidFill>
                  <a:srgbClr val="476372"/>
                </a:solidFill>
                <a:latin typeface="Montserrat"/>
                <a:ea typeface="Montserrat"/>
                <a:cs typeface="Montserrat"/>
                <a:sym typeface="Montserrat"/>
              </a:rPr>
              <a:t>o</a:t>
            </a:r>
            <a:r>
              <a:rPr b="0" i="0" lang="en-US" sz="2683" u="none" cap="none" strike="noStrike">
                <a:solidFill>
                  <a:srgbClr val="476372"/>
                </a:solidFill>
                <a:latin typeface="Montserrat"/>
                <a:ea typeface="Montserrat"/>
                <a:cs typeface="Montserrat"/>
                <a:sym typeface="Montserrat"/>
              </a:rPr>
              <a:t>unty, KS | 2025</a:t>
            </a:r>
            <a:endParaRPr b="0" i="0" sz="1400" u="none" cap="none" strike="noStrike">
              <a:solidFill>
                <a:srgbClr val="000000"/>
              </a:solidFill>
              <a:latin typeface="Arial"/>
              <a:ea typeface="Arial"/>
              <a:cs typeface="Arial"/>
              <a:sym typeface="Arial"/>
            </a:endParaRPr>
          </a:p>
        </p:txBody>
      </p:sp>
      <p:sp>
        <p:nvSpPr>
          <p:cNvPr id="168" name="Google Shape;168;p4"/>
          <p:cNvSpPr txBox="1"/>
          <p:nvPr/>
        </p:nvSpPr>
        <p:spPr>
          <a:xfrm>
            <a:off x="2021644" y="4099755"/>
            <a:ext cx="9385800" cy="7173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Local Leaders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19"/>
            </a:stretch>
          </a:blipFill>
          <a:ln>
            <a:noFill/>
          </a:ln>
        </p:spPr>
      </p:sp>
      <p:sp>
        <p:nvSpPr>
          <p:cNvPr id="174" name="Google Shape;174;p5"/>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175" name="Google Shape;175;p5"/>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176" name="Google Shape;176;p5"/>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177" name="Google Shape;177;p5"/>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178" name="Google Shape;178;p5"/>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179" name="Google Shape;179;p5"/>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180" name="Google Shape;180;p5"/>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181" name="Google Shape;181;p5"/>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182" name="Google Shape;182;p5"/>
          <p:cNvSpPr txBox="1"/>
          <p:nvPr/>
        </p:nvSpPr>
        <p:spPr>
          <a:xfrm>
            <a:off x="2021642" y="2742763"/>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Economic Confidence</a:t>
            </a:r>
            <a:endParaRPr b="0" i="0" sz="1400" u="none" cap="none" strike="noStrike">
              <a:solidFill>
                <a:srgbClr val="000000"/>
              </a:solidFill>
              <a:latin typeface="Arial"/>
              <a:ea typeface="Arial"/>
              <a:cs typeface="Arial"/>
              <a:sym typeface="Arial"/>
            </a:endParaRPr>
          </a:p>
        </p:txBody>
      </p:sp>
      <p:sp>
        <p:nvSpPr>
          <p:cNvPr id="183" name="Google Shape;183;p5"/>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McPherson County</a:t>
            </a:r>
            <a:r>
              <a:rPr b="0" i="0" lang="en-US" sz="2683" u="none" cap="none" strike="noStrike">
                <a:solidFill>
                  <a:srgbClr val="476372"/>
                </a:solidFill>
                <a:latin typeface="Montserrat"/>
                <a:ea typeface="Montserrat"/>
                <a:cs typeface="Montserrat"/>
                <a:sym typeface="Montserrat"/>
              </a:rPr>
              <a:t>, KS | 2025</a:t>
            </a:r>
            <a:endParaRPr b="0" i="0" sz="1400" u="none" cap="none" strike="noStrike">
              <a:solidFill>
                <a:srgbClr val="000000"/>
              </a:solidFill>
              <a:latin typeface="Arial"/>
              <a:ea typeface="Arial"/>
              <a:cs typeface="Arial"/>
              <a:sym typeface="Arial"/>
            </a:endParaRPr>
          </a:p>
        </p:txBody>
      </p:sp>
      <p:grpSp>
        <p:nvGrpSpPr>
          <p:cNvPr id="184" name="Google Shape;184;p5"/>
          <p:cNvGrpSpPr/>
          <p:nvPr/>
        </p:nvGrpSpPr>
        <p:grpSpPr>
          <a:xfrm>
            <a:off x="1652216" y="3826065"/>
            <a:ext cx="7300457" cy="5484693"/>
            <a:chOff x="337625" y="11389850"/>
            <a:chExt cx="5522700" cy="4182000"/>
          </a:xfrm>
        </p:grpSpPr>
        <p:sp>
          <p:nvSpPr>
            <p:cNvPr id="185" name="Google Shape;185;p5"/>
            <p:cNvSpPr/>
            <p:nvPr/>
          </p:nvSpPr>
          <p:spPr>
            <a:xfrm>
              <a:off x="337625" y="11389850"/>
              <a:ext cx="5522700" cy="4182000"/>
            </a:xfrm>
            <a:prstGeom prst="rect">
              <a:avLst/>
            </a:prstGeom>
            <a:noFill/>
            <a:ln cap="flat" cmpd="sng" w="12150">
              <a:solidFill>
                <a:srgbClr val="A3B1B8"/>
              </a:solidFill>
              <a:prstDash val="solid"/>
              <a:round/>
              <a:headEnd len="sm" w="sm" type="none"/>
              <a:tailEnd len="sm" w="sm" type="none"/>
            </a:ln>
          </p:spPr>
          <p:txBody>
            <a:bodyPr anchorCtr="0" anchor="ctr" bIns="116675" lIns="116675" spcFirstLastPara="1" rIns="116675" wrap="square" tIns="116675">
              <a:noAutofit/>
            </a:bodyPr>
            <a:lstStyle/>
            <a:p>
              <a:pPr indent="0" lvl="0" marL="0" rtl="0" algn="ctr">
                <a:spcBef>
                  <a:spcPts val="0"/>
                </a:spcBef>
                <a:spcAft>
                  <a:spcPts val="0"/>
                </a:spcAft>
                <a:buNone/>
              </a:pPr>
              <a:r>
                <a:t/>
              </a:r>
              <a:endParaRPr sz="1786">
                <a:latin typeface="Calibri"/>
                <a:ea typeface="Calibri"/>
                <a:cs typeface="Calibri"/>
                <a:sym typeface="Calibri"/>
              </a:endParaRPr>
            </a:p>
          </p:txBody>
        </p:sp>
        <p:sp>
          <p:nvSpPr>
            <p:cNvPr id="186" name="Google Shape;186;p5"/>
            <p:cNvSpPr txBox="1"/>
            <p:nvPr/>
          </p:nvSpPr>
          <p:spPr>
            <a:xfrm>
              <a:off x="337625" y="11389850"/>
              <a:ext cx="5522700" cy="449400"/>
            </a:xfrm>
            <a:prstGeom prst="rect">
              <a:avLst/>
            </a:prstGeom>
            <a:solidFill>
              <a:srgbClr val="EDEFF1"/>
            </a:solidFill>
            <a:ln>
              <a:noFill/>
            </a:ln>
          </p:spPr>
          <p:txBody>
            <a:bodyPr anchorCtr="0" anchor="t" bIns="116675" lIns="116675" spcFirstLastPara="1" rIns="116675" wrap="square" tIns="116675">
              <a:spAutoFit/>
            </a:bodyPr>
            <a:lstStyle/>
            <a:p>
              <a:pPr indent="0" lvl="0" marL="0" rtl="0" algn="l">
                <a:spcBef>
                  <a:spcPts val="0"/>
                </a:spcBef>
                <a:spcAft>
                  <a:spcPts val="0"/>
                </a:spcAft>
                <a:buNone/>
              </a:pPr>
              <a:r>
                <a:rPr b="1" lang="en-US" sz="2297">
                  <a:solidFill>
                    <a:srgbClr val="4B4459"/>
                  </a:solidFill>
                  <a:latin typeface="Montserrat"/>
                  <a:ea typeface="Montserrat"/>
                  <a:cs typeface="Montserrat"/>
                  <a:sym typeface="Montserrat"/>
                </a:rPr>
                <a:t>Our Economic Perceptions</a:t>
              </a:r>
              <a:endParaRPr b="1" sz="2297">
                <a:solidFill>
                  <a:srgbClr val="4B4459"/>
                </a:solidFill>
                <a:latin typeface="Montserrat"/>
                <a:ea typeface="Montserrat"/>
                <a:cs typeface="Montserrat"/>
                <a:sym typeface="Montserrat"/>
              </a:endParaRPr>
            </a:p>
          </p:txBody>
        </p:sp>
      </p:grpSp>
      <p:grpSp>
        <p:nvGrpSpPr>
          <p:cNvPr id="187" name="Google Shape;187;p5"/>
          <p:cNvGrpSpPr/>
          <p:nvPr/>
        </p:nvGrpSpPr>
        <p:grpSpPr>
          <a:xfrm>
            <a:off x="9138449" y="3827469"/>
            <a:ext cx="7292726" cy="5484693"/>
            <a:chOff x="337625" y="11389850"/>
            <a:chExt cx="5522700" cy="4182000"/>
          </a:xfrm>
        </p:grpSpPr>
        <p:sp>
          <p:nvSpPr>
            <p:cNvPr id="188" name="Google Shape;188;p5"/>
            <p:cNvSpPr/>
            <p:nvPr/>
          </p:nvSpPr>
          <p:spPr>
            <a:xfrm>
              <a:off x="337625" y="11389850"/>
              <a:ext cx="5522700" cy="4182000"/>
            </a:xfrm>
            <a:prstGeom prst="rect">
              <a:avLst/>
            </a:prstGeom>
            <a:noFill/>
            <a:ln cap="flat" cmpd="sng" w="12150">
              <a:solidFill>
                <a:srgbClr val="A3B1B8"/>
              </a:solidFill>
              <a:prstDash val="solid"/>
              <a:round/>
              <a:headEnd len="sm" w="sm" type="none"/>
              <a:tailEnd len="sm" w="sm" type="none"/>
            </a:ln>
          </p:spPr>
          <p:txBody>
            <a:bodyPr anchorCtr="0" anchor="ctr" bIns="116675" lIns="116675" spcFirstLastPara="1" rIns="116675" wrap="square" tIns="116675">
              <a:noAutofit/>
            </a:bodyPr>
            <a:lstStyle/>
            <a:p>
              <a:pPr indent="0" lvl="0" marL="0" rtl="0" algn="ctr">
                <a:spcBef>
                  <a:spcPts val="0"/>
                </a:spcBef>
                <a:spcAft>
                  <a:spcPts val="0"/>
                </a:spcAft>
                <a:buNone/>
              </a:pPr>
              <a:r>
                <a:t/>
              </a:r>
              <a:endParaRPr sz="1786">
                <a:latin typeface="Calibri"/>
                <a:ea typeface="Calibri"/>
                <a:cs typeface="Calibri"/>
                <a:sym typeface="Calibri"/>
              </a:endParaRPr>
            </a:p>
          </p:txBody>
        </p:sp>
        <p:sp>
          <p:nvSpPr>
            <p:cNvPr id="189" name="Google Shape;189;p5"/>
            <p:cNvSpPr txBox="1"/>
            <p:nvPr/>
          </p:nvSpPr>
          <p:spPr>
            <a:xfrm>
              <a:off x="337625" y="11389850"/>
              <a:ext cx="5522700" cy="449400"/>
            </a:xfrm>
            <a:prstGeom prst="rect">
              <a:avLst/>
            </a:prstGeom>
            <a:solidFill>
              <a:srgbClr val="EDEFF1"/>
            </a:solidFill>
            <a:ln>
              <a:noFill/>
            </a:ln>
          </p:spPr>
          <p:txBody>
            <a:bodyPr anchorCtr="0" anchor="t" bIns="116675" lIns="116675" spcFirstLastPara="1" rIns="116675" wrap="square" tIns="116675">
              <a:spAutoFit/>
            </a:bodyPr>
            <a:lstStyle/>
            <a:p>
              <a:pPr indent="0" lvl="0" marL="0" rtl="0" algn="l">
                <a:spcBef>
                  <a:spcPts val="0"/>
                </a:spcBef>
                <a:spcAft>
                  <a:spcPts val="0"/>
                </a:spcAft>
                <a:buNone/>
              </a:pPr>
              <a:r>
                <a:rPr b="1" lang="en-US" sz="2297">
                  <a:solidFill>
                    <a:srgbClr val="4B4459"/>
                  </a:solidFill>
                  <a:latin typeface="Montserrat"/>
                  <a:ea typeface="Montserrat"/>
                  <a:cs typeface="Montserrat"/>
                  <a:sym typeface="Montserrat"/>
                </a:rPr>
                <a:t>Year Over Year Change (2023 vs 2025)</a:t>
              </a:r>
              <a:endParaRPr b="1" sz="2297">
                <a:solidFill>
                  <a:srgbClr val="4B4459"/>
                </a:solidFill>
                <a:latin typeface="Montserrat"/>
                <a:ea typeface="Montserrat"/>
                <a:cs typeface="Montserrat"/>
                <a:sym typeface="Montserrat"/>
              </a:endParaRPr>
            </a:p>
          </p:txBody>
        </p:sp>
      </p:grpSp>
      <p:pic>
        <p:nvPicPr>
          <p:cNvPr id="190" name="Google Shape;190;p5" title="Chart"/>
          <p:cNvPicPr preferRelativeResize="0"/>
          <p:nvPr/>
        </p:nvPicPr>
        <p:blipFill>
          <a:blip r:embed="rId9">
            <a:alphaModFix/>
          </a:blip>
          <a:stretch>
            <a:fillRect/>
          </a:stretch>
        </p:blipFill>
        <p:spPr>
          <a:xfrm>
            <a:off x="1642275" y="4419486"/>
            <a:ext cx="7292919" cy="4509446"/>
          </a:xfrm>
          <a:prstGeom prst="rect">
            <a:avLst/>
          </a:prstGeom>
          <a:noFill/>
          <a:ln>
            <a:noFill/>
          </a:ln>
        </p:spPr>
      </p:pic>
      <p:pic>
        <p:nvPicPr>
          <p:cNvPr id="191" name="Google Shape;191;p5" title="Chart"/>
          <p:cNvPicPr preferRelativeResize="0"/>
          <p:nvPr/>
        </p:nvPicPr>
        <p:blipFill>
          <a:blip r:embed="rId10">
            <a:alphaModFix/>
          </a:blip>
          <a:stretch>
            <a:fillRect/>
          </a:stretch>
        </p:blipFill>
        <p:spPr>
          <a:xfrm>
            <a:off x="9171905" y="4419488"/>
            <a:ext cx="7232171" cy="447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197" name="Google Shape;197;p6"/>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198" name="Google Shape;198;p6"/>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199" name="Google Shape;199;p6"/>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200" name="Google Shape;200;p6"/>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201" name="Google Shape;201;p6"/>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202" name="Google Shape;202;p6"/>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203" name="Google Shape;203;p6"/>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204" name="Google Shape;204;p6"/>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205" name="Google Shape;205;p6"/>
          <p:cNvSpPr txBox="1"/>
          <p:nvPr/>
        </p:nvSpPr>
        <p:spPr>
          <a:xfrm>
            <a:off x="2021642" y="2742763"/>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Economic Confidence</a:t>
            </a:r>
            <a:endParaRPr b="0" i="0" sz="1400" u="none" cap="none" strike="noStrike">
              <a:solidFill>
                <a:srgbClr val="000000"/>
              </a:solidFill>
              <a:latin typeface="Arial"/>
              <a:ea typeface="Arial"/>
              <a:cs typeface="Arial"/>
              <a:sym typeface="Arial"/>
            </a:endParaRPr>
          </a:p>
        </p:txBody>
      </p:sp>
      <p:sp>
        <p:nvSpPr>
          <p:cNvPr id="206" name="Google Shape;206;p6"/>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County, KS | 2025</a:t>
            </a:r>
            <a:endParaRPr b="0" i="0" sz="1400" u="none" cap="none" strike="noStrike">
              <a:solidFill>
                <a:srgbClr val="000000"/>
              </a:solidFill>
              <a:latin typeface="Arial"/>
              <a:ea typeface="Arial"/>
              <a:cs typeface="Arial"/>
              <a:sym typeface="Arial"/>
            </a:endParaRPr>
          </a:p>
        </p:txBody>
      </p:sp>
      <p:grpSp>
        <p:nvGrpSpPr>
          <p:cNvPr id="207" name="Google Shape;207;p6"/>
          <p:cNvGrpSpPr/>
          <p:nvPr/>
        </p:nvGrpSpPr>
        <p:grpSpPr>
          <a:xfrm>
            <a:off x="1184825" y="3311125"/>
            <a:ext cx="16074399" cy="5418332"/>
            <a:chOff x="0" y="-76200"/>
            <a:chExt cx="3886742" cy="1427041"/>
          </a:xfrm>
        </p:grpSpPr>
        <p:sp>
          <p:nvSpPr>
            <p:cNvPr id="208" name="Google Shape;208;p6"/>
            <p:cNvSpPr/>
            <p:nvPr/>
          </p:nvSpPr>
          <p:spPr>
            <a:xfrm>
              <a:off x="0" y="0"/>
              <a:ext cx="3886742" cy="1350841"/>
            </a:xfrm>
            <a:custGeom>
              <a:rect b="b" l="l" r="r" t="t"/>
              <a:pathLst>
                <a:path extrusionOk="0" h="1350841" w="3886742">
                  <a:moveTo>
                    <a:pt x="0" y="0"/>
                  </a:moveTo>
                  <a:lnTo>
                    <a:pt x="3886742" y="0"/>
                  </a:lnTo>
                  <a:lnTo>
                    <a:pt x="3886742" y="1350841"/>
                  </a:lnTo>
                  <a:lnTo>
                    <a:pt x="0" y="1350841"/>
                  </a:lnTo>
                  <a:close/>
                </a:path>
              </a:pathLst>
            </a:custGeom>
            <a:solidFill>
              <a:srgbClr val="ECEAE0">
                <a:alpha val="49411"/>
              </a:srgbClr>
            </a:solidFill>
            <a:ln>
              <a:noFill/>
            </a:ln>
          </p:spPr>
        </p:sp>
        <p:sp>
          <p:nvSpPr>
            <p:cNvPr id="209" name="Google Shape;209;p6"/>
            <p:cNvSpPr txBox="1"/>
            <p:nvPr/>
          </p:nvSpPr>
          <p:spPr>
            <a:xfrm>
              <a:off x="0" y="-76200"/>
              <a:ext cx="3886742" cy="1427041"/>
            </a:xfrm>
            <a:prstGeom prst="rect">
              <a:avLst/>
            </a:prstGeom>
            <a:noFill/>
            <a:ln>
              <a:noFill/>
            </a:ln>
          </p:spPr>
          <p:txBody>
            <a:bodyPr anchorCtr="0" anchor="ctr" bIns="50800" lIns="50800" spcFirstLastPara="1" rIns="50800" wrap="square" tIns="50800">
              <a:noAutofit/>
            </a:bodyPr>
            <a:lstStyle/>
            <a:p>
              <a:pPr indent="0" lvl="0" marL="0" marR="0" rtl="0" algn="ctr">
                <a:lnSpc>
                  <a:spcPct val="34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6"/>
          <p:cNvSpPr txBox="1"/>
          <p:nvPr/>
        </p:nvSpPr>
        <p:spPr>
          <a:xfrm>
            <a:off x="2743089" y="4304072"/>
            <a:ext cx="13782600" cy="235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lang="en-US" sz="4500">
                <a:solidFill>
                  <a:srgbClr val="045B5C"/>
                </a:solidFill>
                <a:latin typeface="Montserrat"/>
                <a:ea typeface="Montserrat"/>
                <a:cs typeface="Montserrat"/>
                <a:sym typeface="Montserrat"/>
              </a:rPr>
              <a:t>E</a:t>
            </a:r>
            <a:r>
              <a:rPr b="0" i="0" lang="en-US" sz="4500" u="none" cap="none" strike="noStrike">
                <a:solidFill>
                  <a:srgbClr val="045B5C"/>
                </a:solidFill>
                <a:latin typeface="Montserrat"/>
                <a:ea typeface="Montserrat"/>
                <a:cs typeface="Montserrat"/>
                <a:sym typeface="Montserrat"/>
              </a:rPr>
              <a:t>mployment opportunities took a large hit from last year. What could be done to address this negative perception shift?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216" name="Google Shape;216;p7"/>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217" name="Google Shape;217;p7"/>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218" name="Google Shape;218;p7"/>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219" name="Google Shape;219;p7"/>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220" name="Google Shape;220;p7"/>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221" name="Google Shape;221;p7"/>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222" name="Google Shape;222;p7"/>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223" name="Google Shape;223;p7"/>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224" name="Google Shape;224;p7"/>
          <p:cNvSpPr txBox="1"/>
          <p:nvPr/>
        </p:nvSpPr>
        <p:spPr>
          <a:xfrm>
            <a:off x="2021642" y="2742763"/>
            <a:ext cx="8037523"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Community Engagement </a:t>
            </a:r>
            <a:endParaRPr b="0" i="0" sz="1400" u="none" cap="none" strike="noStrike">
              <a:solidFill>
                <a:srgbClr val="000000"/>
              </a:solidFill>
              <a:latin typeface="Arial"/>
              <a:ea typeface="Arial"/>
              <a:cs typeface="Arial"/>
              <a:sym typeface="Arial"/>
            </a:endParaRPr>
          </a:p>
        </p:txBody>
      </p:sp>
      <p:sp>
        <p:nvSpPr>
          <p:cNvPr id="225" name="Google Shape;225;p7"/>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a:t>
            </a:r>
            <a:r>
              <a:rPr lang="en-US" sz="2683">
                <a:solidFill>
                  <a:srgbClr val="476372"/>
                </a:solidFill>
                <a:latin typeface="Montserrat"/>
                <a:ea typeface="Montserrat"/>
                <a:cs typeface="Montserrat"/>
                <a:sym typeface="Montserrat"/>
              </a:rPr>
              <a:t>ounty</a:t>
            </a:r>
            <a:r>
              <a:rPr b="0" i="0" lang="en-US" sz="2683" u="none" cap="none" strike="noStrike">
                <a:solidFill>
                  <a:srgbClr val="476372"/>
                </a:solidFill>
                <a:latin typeface="Montserrat"/>
                <a:ea typeface="Montserrat"/>
                <a:cs typeface="Montserrat"/>
                <a:sym typeface="Montserrat"/>
              </a:rPr>
              <a:t>, KS | 2025</a:t>
            </a:r>
            <a:endParaRPr b="0" i="0" sz="1400" u="none" cap="none" strike="noStrike">
              <a:solidFill>
                <a:srgbClr val="000000"/>
              </a:solidFill>
              <a:latin typeface="Arial"/>
              <a:ea typeface="Arial"/>
              <a:cs typeface="Arial"/>
              <a:sym typeface="Arial"/>
            </a:endParaRPr>
          </a:p>
        </p:txBody>
      </p:sp>
      <p:sp>
        <p:nvSpPr>
          <p:cNvPr id="226" name="Google Shape;226;p7"/>
          <p:cNvSpPr txBox="1"/>
          <p:nvPr/>
        </p:nvSpPr>
        <p:spPr>
          <a:xfrm>
            <a:off x="1311750" y="3883750"/>
            <a:ext cx="7927500" cy="461700"/>
          </a:xfrm>
          <a:prstGeom prst="rect">
            <a:avLst/>
          </a:prstGeom>
          <a:solidFill>
            <a:srgbClr val="EDEFF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4B4459"/>
                </a:solidFill>
                <a:latin typeface="Montserrat"/>
                <a:ea typeface="Montserrat"/>
                <a:cs typeface="Montserrat"/>
                <a:sym typeface="Montserrat"/>
              </a:rPr>
              <a:t>How do our residents view our community?</a:t>
            </a:r>
            <a:endParaRPr b="1" sz="1800">
              <a:solidFill>
                <a:srgbClr val="4B4459"/>
              </a:solidFill>
              <a:latin typeface="Montserrat"/>
              <a:ea typeface="Montserrat"/>
              <a:cs typeface="Montserrat"/>
              <a:sym typeface="Montserrat"/>
            </a:endParaRPr>
          </a:p>
        </p:txBody>
      </p:sp>
      <p:pic>
        <p:nvPicPr>
          <p:cNvPr id="227" name="Google Shape;227;p7" title="Chart"/>
          <p:cNvPicPr preferRelativeResize="0"/>
          <p:nvPr/>
        </p:nvPicPr>
        <p:blipFill>
          <a:blip r:embed="rId9">
            <a:alphaModFix/>
          </a:blip>
          <a:stretch>
            <a:fillRect/>
          </a:stretch>
        </p:blipFill>
        <p:spPr>
          <a:xfrm rot="5400000">
            <a:off x="2242377" y="3414824"/>
            <a:ext cx="4389676" cy="6250924"/>
          </a:xfrm>
          <a:prstGeom prst="rect">
            <a:avLst/>
          </a:prstGeom>
          <a:noFill/>
          <a:ln>
            <a:noFill/>
          </a:ln>
        </p:spPr>
      </p:pic>
      <p:sp>
        <p:nvSpPr>
          <p:cNvPr id="228" name="Google Shape;228;p7"/>
          <p:cNvSpPr txBox="1"/>
          <p:nvPr/>
        </p:nvSpPr>
        <p:spPr>
          <a:xfrm>
            <a:off x="8630350" y="3883750"/>
            <a:ext cx="7875000" cy="461700"/>
          </a:xfrm>
          <a:prstGeom prst="rect">
            <a:avLst/>
          </a:prstGeom>
          <a:solidFill>
            <a:srgbClr val="EDEFF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4B4459"/>
                </a:solidFill>
                <a:latin typeface="Montserrat"/>
                <a:ea typeface="Montserrat"/>
                <a:cs typeface="Montserrat"/>
                <a:sym typeface="Montserrat"/>
              </a:rPr>
              <a:t>Year Over Year Change</a:t>
            </a:r>
            <a:endParaRPr b="1" sz="1800">
              <a:solidFill>
                <a:srgbClr val="4B4459"/>
              </a:solidFill>
              <a:latin typeface="Montserrat"/>
              <a:ea typeface="Montserrat"/>
              <a:cs typeface="Montserrat"/>
              <a:sym typeface="Montserrat"/>
            </a:endParaRPr>
          </a:p>
        </p:txBody>
      </p:sp>
      <p:pic>
        <p:nvPicPr>
          <p:cNvPr id="229" name="Google Shape;229;p7" title="Chart"/>
          <p:cNvPicPr preferRelativeResize="0"/>
          <p:nvPr/>
        </p:nvPicPr>
        <p:blipFill>
          <a:blip r:embed="rId10">
            <a:alphaModFix/>
          </a:blip>
          <a:stretch>
            <a:fillRect/>
          </a:stretch>
        </p:blipFill>
        <p:spPr>
          <a:xfrm>
            <a:off x="8492075" y="4349683"/>
            <a:ext cx="7910323" cy="4206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235" name="Google Shape;235;p8"/>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236" name="Google Shape;236;p8"/>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237" name="Google Shape;237;p8"/>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238" name="Google Shape;238;p8"/>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239" name="Google Shape;239;p8"/>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240" name="Google Shape;240;p8"/>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241" name="Google Shape;241;p8"/>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242" name="Google Shape;242;p8"/>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243" name="Google Shape;243;p8"/>
          <p:cNvSpPr txBox="1"/>
          <p:nvPr/>
        </p:nvSpPr>
        <p:spPr>
          <a:xfrm>
            <a:off x="2021642" y="2742763"/>
            <a:ext cx="12047283"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Community Engagement </a:t>
            </a:r>
            <a:endParaRPr b="0" i="0" sz="1400" u="none" cap="none" strike="noStrike">
              <a:solidFill>
                <a:srgbClr val="000000"/>
              </a:solidFill>
              <a:latin typeface="Arial"/>
              <a:ea typeface="Arial"/>
              <a:cs typeface="Arial"/>
              <a:sym typeface="Arial"/>
            </a:endParaRPr>
          </a:p>
        </p:txBody>
      </p:sp>
      <p:sp>
        <p:nvSpPr>
          <p:cNvPr id="244" name="Google Shape;244;p8"/>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Report </a:t>
            </a:r>
            <a:r>
              <a:rPr b="0" i="0" lang="en-US" sz="2683" u="none" cap="none" strike="noStrike">
                <a:solidFill>
                  <a:srgbClr val="476372"/>
                </a:solidFill>
                <a:latin typeface="Montserrat"/>
                <a:ea typeface="Montserrat"/>
                <a:cs typeface="Montserrat"/>
                <a:sym typeface="Montserrat"/>
              </a:rPr>
              <a:t>McPherson County, KS | 2025</a:t>
            </a:r>
            <a:endParaRPr b="0" i="0" sz="1400" u="none" cap="none" strike="noStrike">
              <a:solidFill>
                <a:srgbClr val="000000"/>
              </a:solidFill>
              <a:latin typeface="Arial"/>
              <a:ea typeface="Arial"/>
              <a:cs typeface="Arial"/>
              <a:sym typeface="Arial"/>
            </a:endParaRPr>
          </a:p>
        </p:txBody>
      </p:sp>
      <p:grpSp>
        <p:nvGrpSpPr>
          <p:cNvPr id="245" name="Google Shape;245;p8"/>
          <p:cNvGrpSpPr/>
          <p:nvPr/>
        </p:nvGrpSpPr>
        <p:grpSpPr>
          <a:xfrm>
            <a:off x="1015075" y="3311124"/>
            <a:ext cx="16244250" cy="4800436"/>
            <a:chOff x="0" y="-76200"/>
            <a:chExt cx="3886742" cy="1264304"/>
          </a:xfrm>
        </p:grpSpPr>
        <p:sp>
          <p:nvSpPr>
            <p:cNvPr id="246" name="Google Shape;246;p8"/>
            <p:cNvSpPr/>
            <p:nvPr/>
          </p:nvSpPr>
          <p:spPr>
            <a:xfrm>
              <a:off x="0" y="0"/>
              <a:ext cx="3886742" cy="1188104"/>
            </a:xfrm>
            <a:custGeom>
              <a:rect b="b" l="l" r="r" t="t"/>
              <a:pathLst>
                <a:path extrusionOk="0" h="1188104" w="3886742">
                  <a:moveTo>
                    <a:pt x="0" y="0"/>
                  </a:moveTo>
                  <a:lnTo>
                    <a:pt x="3886742" y="0"/>
                  </a:lnTo>
                  <a:lnTo>
                    <a:pt x="3886742" y="1188104"/>
                  </a:lnTo>
                  <a:lnTo>
                    <a:pt x="0" y="1188104"/>
                  </a:lnTo>
                  <a:close/>
                </a:path>
              </a:pathLst>
            </a:custGeom>
            <a:solidFill>
              <a:srgbClr val="ECEAE0">
                <a:alpha val="49411"/>
              </a:srgbClr>
            </a:solidFill>
            <a:ln>
              <a:noFill/>
            </a:ln>
          </p:spPr>
        </p:sp>
        <p:sp>
          <p:nvSpPr>
            <p:cNvPr id="247" name="Google Shape;247;p8"/>
            <p:cNvSpPr txBox="1"/>
            <p:nvPr/>
          </p:nvSpPr>
          <p:spPr>
            <a:xfrm>
              <a:off x="0" y="-76200"/>
              <a:ext cx="3886742" cy="1264304"/>
            </a:xfrm>
            <a:prstGeom prst="rect">
              <a:avLst/>
            </a:prstGeom>
            <a:noFill/>
            <a:ln>
              <a:noFill/>
            </a:ln>
          </p:spPr>
          <p:txBody>
            <a:bodyPr anchorCtr="0" anchor="ctr" bIns="50800" lIns="50800" spcFirstLastPara="1" rIns="50800" wrap="square" tIns="50800">
              <a:noAutofit/>
            </a:bodyPr>
            <a:lstStyle/>
            <a:p>
              <a:pPr indent="0" lvl="0" marL="0" marR="0" rtl="0" algn="ctr">
                <a:lnSpc>
                  <a:spcPct val="349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8"/>
          <p:cNvSpPr txBox="1"/>
          <p:nvPr/>
        </p:nvSpPr>
        <p:spPr>
          <a:xfrm>
            <a:off x="1390539" y="3920772"/>
            <a:ext cx="13782600" cy="235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500"/>
              <a:buFont typeface="Arial"/>
              <a:buNone/>
            </a:pPr>
            <a:r>
              <a:rPr b="0" i="0" lang="en-US" sz="4500" u="none" cap="none" strike="noStrike">
                <a:solidFill>
                  <a:srgbClr val="045B5C"/>
                </a:solidFill>
                <a:latin typeface="Montserrat"/>
                <a:ea typeface="Montserrat"/>
                <a:cs typeface="Montserrat"/>
                <a:sym typeface="Montserrat"/>
              </a:rPr>
              <a:t>Planning and articulation of plans got better across the county. How can we expand that to include more folks?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sp>
      <p:sp>
        <p:nvSpPr>
          <p:cNvPr id="254" name="Google Shape;254;p9"/>
          <p:cNvSpPr/>
          <p:nvPr/>
        </p:nvSpPr>
        <p:spPr>
          <a:xfrm>
            <a:off x="4864590" y="221235"/>
            <a:ext cx="3876155" cy="960452"/>
          </a:xfrm>
          <a:custGeom>
            <a:rect b="b" l="l" r="r" t="t"/>
            <a:pathLst>
              <a:path extrusionOk="0" h="960452" w="3876155">
                <a:moveTo>
                  <a:pt x="0" y="0"/>
                </a:moveTo>
                <a:lnTo>
                  <a:pt x="3876155" y="0"/>
                </a:lnTo>
                <a:lnTo>
                  <a:pt x="3876155" y="960451"/>
                </a:lnTo>
                <a:lnTo>
                  <a:pt x="0" y="960451"/>
                </a:lnTo>
                <a:lnTo>
                  <a:pt x="0" y="0"/>
                </a:lnTo>
                <a:close/>
              </a:path>
            </a:pathLst>
          </a:custGeom>
          <a:blipFill rotWithShape="1">
            <a:blip r:embed="rId4">
              <a:alphaModFix/>
            </a:blip>
            <a:stretch>
              <a:fillRect b="0" l="0" r="0" t="0"/>
            </a:stretch>
          </a:blipFill>
          <a:ln>
            <a:noFill/>
          </a:ln>
        </p:spPr>
      </p:sp>
      <p:sp>
        <p:nvSpPr>
          <p:cNvPr id="255" name="Google Shape;255;p9"/>
          <p:cNvSpPr/>
          <p:nvPr/>
        </p:nvSpPr>
        <p:spPr>
          <a:xfrm>
            <a:off x="1494442" y="221248"/>
            <a:ext cx="2497294" cy="1356165"/>
          </a:xfrm>
          <a:custGeom>
            <a:rect b="b" l="l" r="r" t="t"/>
            <a:pathLst>
              <a:path extrusionOk="0" h="1356165" w="2497294">
                <a:moveTo>
                  <a:pt x="0" y="0"/>
                </a:moveTo>
                <a:lnTo>
                  <a:pt x="2497293" y="0"/>
                </a:lnTo>
                <a:lnTo>
                  <a:pt x="2497293" y="1356165"/>
                </a:lnTo>
                <a:lnTo>
                  <a:pt x="0" y="1356165"/>
                </a:lnTo>
                <a:lnTo>
                  <a:pt x="0" y="0"/>
                </a:lnTo>
                <a:close/>
              </a:path>
            </a:pathLst>
          </a:custGeom>
          <a:blipFill rotWithShape="1">
            <a:blip r:embed="rId5">
              <a:alphaModFix/>
            </a:blip>
            <a:stretch>
              <a:fillRect b="0" l="0" r="0" t="0"/>
            </a:stretch>
          </a:blipFill>
          <a:ln>
            <a:noFill/>
          </a:ln>
        </p:spPr>
      </p:sp>
      <p:sp>
        <p:nvSpPr>
          <p:cNvPr id="256" name="Google Shape;256;p9"/>
          <p:cNvSpPr/>
          <p:nvPr/>
        </p:nvSpPr>
        <p:spPr>
          <a:xfrm>
            <a:off x="10493488" y="188831"/>
            <a:ext cx="7150875" cy="1025259"/>
          </a:xfrm>
          <a:custGeom>
            <a:rect b="b" l="l" r="r" t="t"/>
            <a:pathLst>
              <a:path extrusionOk="0" h="1025259" w="7150875">
                <a:moveTo>
                  <a:pt x="0" y="0"/>
                </a:moveTo>
                <a:lnTo>
                  <a:pt x="7150875" y="0"/>
                </a:lnTo>
                <a:lnTo>
                  <a:pt x="7150875" y="1025259"/>
                </a:lnTo>
                <a:lnTo>
                  <a:pt x="0" y="1025259"/>
                </a:lnTo>
                <a:lnTo>
                  <a:pt x="0" y="0"/>
                </a:lnTo>
                <a:close/>
              </a:path>
            </a:pathLst>
          </a:custGeom>
          <a:blipFill rotWithShape="1">
            <a:blip r:embed="rId6">
              <a:alphaModFix/>
            </a:blip>
            <a:stretch>
              <a:fillRect b="0" l="0" r="0" t="0"/>
            </a:stretch>
          </a:blipFill>
          <a:ln>
            <a:noFill/>
          </a:ln>
        </p:spPr>
      </p:sp>
      <p:sp>
        <p:nvSpPr>
          <p:cNvPr id="257" name="Google Shape;257;p9"/>
          <p:cNvSpPr/>
          <p:nvPr/>
        </p:nvSpPr>
        <p:spPr>
          <a:xfrm>
            <a:off x="7059252" y="375357"/>
            <a:ext cx="1732469" cy="429279"/>
          </a:xfrm>
          <a:custGeom>
            <a:rect b="b" l="l" r="r" t="t"/>
            <a:pathLst>
              <a:path extrusionOk="0" h="429279" w="1732469">
                <a:moveTo>
                  <a:pt x="0" y="0"/>
                </a:moveTo>
                <a:lnTo>
                  <a:pt x="1732469" y="0"/>
                </a:lnTo>
                <a:lnTo>
                  <a:pt x="1732469" y="429279"/>
                </a:lnTo>
                <a:lnTo>
                  <a:pt x="0" y="429279"/>
                </a:lnTo>
                <a:lnTo>
                  <a:pt x="0" y="0"/>
                </a:lnTo>
                <a:close/>
              </a:path>
            </a:pathLst>
          </a:custGeom>
          <a:blipFill rotWithShape="1">
            <a:blip r:embed="rId4">
              <a:alphaModFix/>
            </a:blip>
            <a:stretch>
              <a:fillRect b="0" l="0" r="0" t="0"/>
            </a:stretch>
          </a:blipFill>
          <a:ln>
            <a:noFill/>
          </a:ln>
        </p:spPr>
      </p:sp>
      <p:sp>
        <p:nvSpPr>
          <p:cNvPr id="258" name="Google Shape;258;p9"/>
          <p:cNvSpPr/>
          <p:nvPr/>
        </p:nvSpPr>
        <p:spPr>
          <a:xfrm>
            <a:off x="5552946" y="375363"/>
            <a:ext cx="1116179" cy="606146"/>
          </a:xfrm>
          <a:custGeom>
            <a:rect b="b" l="l" r="r" t="t"/>
            <a:pathLst>
              <a:path extrusionOk="0" h="606146" w="1116179">
                <a:moveTo>
                  <a:pt x="0" y="0"/>
                </a:moveTo>
                <a:lnTo>
                  <a:pt x="1116179" y="0"/>
                </a:lnTo>
                <a:lnTo>
                  <a:pt x="1116179" y="606145"/>
                </a:lnTo>
                <a:lnTo>
                  <a:pt x="0" y="606145"/>
                </a:lnTo>
                <a:lnTo>
                  <a:pt x="0" y="0"/>
                </a:lnTo>
                <a:close/>
              </a:path>
            </a:pathLst>
          </a:custGeom>
          <a:blipFill rotWithShape="1">
            <a:blip r:embed="rId5">
              <a:alphaModFix/>
            </a:blip>
            <a:stretch>
              <a:fillRect b="0" l="0" r="0" t="0"/>
            </a:stretch>
          </a:blipFill>
          <a:ln>
            <a:noFill/>
          </a:ln>
        </p:spPr>
      </p:sp>
      <p:sp>
        <p:nvSpPr>
          <p:cNvPr id="259" name="Google Shape;259;p9"/>
          <p:cNvSpPr/>
          <p:nvPr/>
        </p:nvSpPr>
        <p:spPr>
          <a:xfrm>
            <a:off x="4252539" y="375357"/>
            <a:ext cx="4076030" cy="1009964"/>
          </a:xfrm>
          <a:custGeom>
            <a:rect b="b" l="l" r="r" t="t"/>
            <a:pathLst>
              <a:path extrusionOk="0" h="1009964" w="4076030">
                <a:moveTo>
                  <a:pt x="0" y="0"/>
                </a:moveTo>
                <a:lnTo>
                  <a:pt x="4076029" y="0"/>
                </a:lnTo>
                <a:lnTo>
                  <a:pt x="4076029" y="1009963"/>
                </a:lnTo>
                <a:lnTo>
                  <a:pt x="0" y="1009963"/>
                </a:lnTo>
                <a:lnTo>
                  <a:pt x="0" y="0"/>
                </a:lnTo>
                <a:close/>
              </a:path>
            </a:pathLst>
          </a:custGeom>
          <a:blipFill rotWithShape="1">
            <a:blip r:embed="rId7">
              <a:alphaModFix/>
            </a:blip>
            <a:stretch>
              <a:fillRect b="0" l="0" r="0" t="0"/>
            </a:stretch>
          </a:blipFill>
          <a:ln>
            <a:noFill/>
          </a:ln>
        </p:spPr>
      </p:sp>
      <p:sp>
        <p:nvSpPr>
          <p:cNvPr id="260" name="Google Shape;260;p9"/>
          <p:cNvSpPr/>
          <p:nvPr/>
        </p:nvSpPr>
        <p:spPr>
          <a:xfrm>
            <a:off x="708608" y="375371"/>
            <a:ext cx="2626067" cy="1426096"/>
          </a:xfrm>
          <a:custGeom>
            <a:rect b="b" l="l" r="r" t="t"/>
            <a:pathLst>
              <a:path extrusionOk="0" h="1426096" w="2626067">
                <a:moveTo>
                  <a:pt x="0" y="0"/>
                </a:moveTo>
                <a:lnTo>
                  <a:pt x="2626067" y="0"/>
                </a:lnTo>
                <a:lnTo>
                  <a:pt x="2626067" y="1426096"/>
                </a:lnTo>
                <a:lnTo>
                  <a:pt x="0" y="1426096"/>
                </a:lnTo>
                <a:lnTo>
                  <a:pt x="0" y="0"/>
                </a:lnTo>
                <a:close/>
              </a:path>
            </a:pathLst>
          </a:custGeom>
          <a:blipFill rotWithShape="1">
            <a:blip r:embed="rId8">
              <a:alphaModFix/>
            </a:blip>
            <a:stretch>
              <a:fillRect b="0" l="0" r="0" t="0"/>
            </a:stretch>
          </a:blipFill>
          <a:ln>
            <a:noFill/>
          </a:ln>
        </p:spPr>
      </p:sp>
      <p:sp>
        <p:nvSpPr>
          <p:cNvPr id="261" name="Google Shape;261;p9"/>
          <p:cNvSpPr/>
          <p:nvPr/>
        </p:nvSpPr>
        <p:spPr>
          <a:xfrm>
            <a:off x="9575119" y="360874"/>
            <a:ext cx="3196123" cy="458245"/>
          </a:xfrm>
          <a:custGeom>
            <a:rect b="b" l="l" r="r" t="t"/>
            <a:pathLst>
              <a:path extrusionOk="0" h="458245" w="3196123">
                <a:moveTo>
                  <a:pt x="0" y="0"/>
                </a:moveTo>
                <a:lnTo>
                  <a:pt x="3196123" y="0"/>
                </a:lnTo>
                <a:lnTo>
                  <a:pt x="3196123" y="458245"/>
                </a:lnTo>
                <a:lnTo>
                  <a:pt x="0" y="458245"/>
                </a:lnTo>
                <a:lnTo>
                  <a:pt x="0" y="0"/>
                </a:lnTo>
                <a:close/>
              </a:path>
            </a:pathLst>
          </a:custGeom>
          <a:blipFill rotWithShape="1">
            <a:blip r:embed="rId6">
              <a:alphaModFix/>
            </a:blip>
            <a:stretch>
              <a:fillRect b="0" l="0" r="0" t="0"/>
            </a:stretch>
          </a:blipFill>
          <a:ln>
            <a:noFill/>
          </a:ln>
        </p:spPr>
      </p:sp>
      <p:sp>
        <p:nvSpPr>
          <p:cNvPr id="262" name="Google Shape;262;p9"/>
          <p:cNvSpPr txBox="1"/>
          <p:nvPr/>
        </p:nvSpPr>
        <p:spPr>
          <a:xfrm>
            <a:off x="1418133" y="2276878"/>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Clr>
                <a:srgbClr val="000000"/>
              </a:buClr>
              <a:buSzPts val="4661"/>
              <a:buFont typeface="Arial"/>
              <a:buNone/>
            </a:pPr>
            <a:r>
              <a:rPr b="1" i="0" lang="en-US" sz="4661" u="none" cap="none" strike="noStrike">
                <a:solidFill>
                  <a:srgbClr val="045B5C"/>
                </a:solidFill>
                <a:latin typeface="Montserrat"/>
                <a:ea typeface="Montserrat"/>
                <a:cs typeface="Montserrat"/>
                <a:sym typeface="Montserrat"/>
              </a:rPr>
              <a:t>Community Priorities</a:t>
            </a:r>
            <a:endParaRPr b="0" i="0" sz="1400" u="none" cap="none" strike="noStrike">
              <a:solidFill>
                <a:srgbClr val="000000"/>
              </a:solidFill>
              <a:latin typeface="Arial"/>
              <a:ea typeface="Arial"/>
              <a:cs typeface="Arial"/>
              <a:sym typeface="Arial"/>
            </a:endParaRPr>
          </a:p>
        </p:txBody>
      </p:sp>
      <p:sp>
        <p:nvSpPr>
          <p:cNvPr id="263" name="Google Shape;263;p9"/>
          <p:cNvSpPr txBox="1"/>
          <p:nvPr/>
        </p:nvSpPr>
        <p:spPr>
          <a:xfrm>
            <a:off x="11531699" y="306614"/>
            <a:ext cx="6153600" cy="1046100"/>
          </a:xfrm>
          <a:prstGeom prst="rect">
            <a:avLst/>
          </a:prstGeom>
          <a:noFill/>
          <a:ln>
            <a:noFill/>
          </a:ln>
        </p:spPr>
        <p:txBody>
          <a:bodyPr anchorCtr="0" anchor="t" bIns="0" lIns="0" spcFirstLastPara="1" rIns="0" wrap="square" tIns="0">
            <a:spAutoFit/>
          </a:bodyPr>
          <a:lstStyle/>
          <a:p>
            <a:pPr indent="0" lvl="0" marL="0" marR="0" rtl="0" algn="r">
              <a:lnSpc>
                <a:spcPct val="153298"/>
              </a:lnSpc>
              <a:spcBef>
                <a:spcPts val="0"/>
              </a:spcBef>
              <a:spcAft>
                <a:spcPts val="0"/>
              </a:spcAft>
              <a:buClr>
                <a:srgbClr val="000000"/>
              </a:buClr>
              <a:buSzPts val="2683"/>
              <a:buFont typeface="Arial"/>
              <a:buNone/>
            </a:pPr>
            <a:r>
              <a:rPr b="0" i="0" lang="en-US" sz="2683" u="none" cap="none" strike="noStrike">
                <a:solidFill>
                  <a:srgbClr val="2E2920"/>
                </a:solidFill>
                <a:latin typeface="Montserrat Medium"/>
                <a:ea typeface="Montserrat Medium"/>
                <a:cs typeface="Montserrat Medium"/>
                <a:sym typeface="Montserrat Medium"/>
              </a:rPr>
              <a:t>Community Benchmarking Repor</a:t>
            </a:r>
            <a:r>
              <a:rPr b="0" i="0" lang="en-US" sz="2683" u="none" cap="none" strike="noStrike">
                <a:solidFill>
                  <a:srgbClr val="2E2920"/>
                </a:solidFill>
                <a:latin typeface="Montserrat Medium"/>
                <a:ea typeface="Montserrat Medium"/>
                <a:cs typeface="Montserrat Medium"/>
                <a:sym typeface="Montserrat Medium"/>
              </a:rPr>
              <a:t>t </a:t>
            </a:r>
            <a:r>
              <a:rPr b="0" i="0" lang="en-US" sz="2683" u="none" cap="none" strike="noStrike">
                <a:solidFill>
                  <a:srgbClr val="476372"/>
                </a:solidFill>
                <a:latin typeface="Montserrat"/>
                <a:ea typeface="Montserrat"/>
                <a:cs typeface="Montserrat"/>
                <a:sym typeface="Montserrat"/>
              </a:rPr>
              <a:t>McPherson C</a:t>
            </a:r>
            <a:r>
              <a:rPr lang="en-US" sz="2683">
                <a:solidFill>
                  <a:srgbClr val="476372"/>
                </a:solidFill>
                <a:latin typeface="Montserrat"/>
                <a:ea typeface="Montserrat"/>
                <a:cs typeface="Montserrat"/>
                <a:sym typeface="Montserrat"/>
              </a:rPr>
              <a:t>ounty</a:t>
            </a:r>
            <a:r>
              <a:rPr b="0" i="0" lang="en-US" sz="2683" u="none" cap="none" strike="noStrike">
                <a:solidFill>
                  <a:srgbClr val="476372"/>
                </a:solidFill>
                <a:latin typeface="Montserrat"/>
                <a:ea typeface="Montserrat"/>
                <a:cs typeface="Montserrat"/>
                <a:sym typeface="Montserrat"/>
              </a:rPr>
              <a:t>, KS | 2025</a:t>
            </a:r>
            <a:endParaRPr b="0" i="0" sz="1400" u="none" cap="none" strike="noStrike">
              <a:solidFill>
                <a:srgbClr val="000000"/>
              </a:solidFill>
              <a:latin typeface="Arial"/>
              <a:ea typeface="Arial"/>
              <a:cs typeface="Arial"/>
              <a:sym typeface="Arial"/>
            </a:endParaRPr>
          </a:p>
        </p:txBody>
      </p:sp>
      <p:grpSp>
        <p:nvGrpSpPr>
          <p:cNvPr id="264" name="Google Shape;264;p9"/>
          <p:cNvGrpSpPr/>
          <p:nvPr/>
        </p:nvGrpSpPr>
        <p:grpSpPr>
          <a:xfrm>
            <a:off x="9932100" y="2276864"/>
            <a:ext cx="6016430" cy="7580293"/>
            <a:chOff x="337625" y="11389850"/>
            <a:chExt cx="5522700" cy="4182000"/>
          </a:xfrm>
        </p:grpSpPr>
        <p:sp>
          <p:nvSpPr>
            <p:cNvPr id="265" name="Google Shape;265;p9"/>
            <p:cNvSpPr/>
            <p:nvPr/>
          </p:nvSpPr>
          <p:spPr>
            <a:xfrm>
              <a:off x="337625" y="11389850"/>
              <a:ext cx="5522700" cy="4182000"/>
            </a:xfrm>
            <a:prstGeom prst="rect">
              <a:avLst/>
            </a:prstGeom>
            <a:noFill/>
            <a:ln cap="flat" cmpd="sng" w="9525">
              <a:solidFill>
                <a:srgbClr val="A3B1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66" name="Google Shape;266;p9"/>
            <p:cNvSpPr txBox="1"/>
            <p:nvPr/>
          </p:nvSpPr>
          <p:spPr>
            <a:xfrm>
              <a:off x="337625" y="11389850"/>
              <a:ext cx="5522700" cy="254700"/>
            </a:xfrm>
            <a:prstGeom prst="rect">
              <a:avLst/>
            </a:prstGeom>
            <a:solidFill>
              <a:srgbClr val="EDEFF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4B4459"/>
                  </a:solidFill>
                  <a:latin typeface="Montserrat"/>
                  <a:ea typeface="Montserrat"/>
                  <a:cs typeface="Montserrat"/>
                  <a:sym typeface="Montserrat"/>
                </a:rPr>
                <a:t>Program Priorities</a:t>
              </a:r>
              <a:endParaRPr b="1" i="0" sz="1800" u="none" cap="none" strike="noStrike">
                <a:solidFill>
                  <a:srgbClr val="4B4459"/>
                </a:solidFill>
                <a:latin typeface="Montserrat"/>
                <a:ea typeface="Montserrat"/>
                <a:cs typeface="Montserrat"/>
                <a:sym typeface="Montserrat"/>
              </a:endParaRPr>
            </a:p>
          </p:txBody>
        </p:sp>
      </p:grpSp>
      <p:sp>
        <p:nvSpPr>
          <p:cNvPr id="267" name="Google Shape;267;p9"/>
          <p:cNvSpPr/>
          <p:nvPr/>
        </p:nvSpPr>
        <p:spPr>
          <a:xfrm>
            <a:off x="1294400" y="3159575"/>
            <a:ext cx="6937834" cy="5129819"/>
          </a:xfrm>
          <a:custGeom>
            <a:rect b="b" l="l" r="r" t="t"/>
            <a:pathLst>
              <a:path extrusionOk="0" h="1350841" w="3886742">
                <a:moveTo>
                  <a:pt x="0" y="0"/>
                </a:moveTo>
                <a:lnTo>
                  <a:pt x="3886742" y="0"/>
                </a:lnTo>
                <a:lnTo>
                  <a:pt x="3886742" y="1350841"/>
                </a:lnTo>
                <a:lnTo>
                  <a:pt x="0" y="1350841"/>
                </a:lnTo>
                <a:close/>
              </a:path>
            </a:pathLst>
          </a:custGeom>
          <a:solidFill>
            <a:srgbClr val="ECEAE0">
              <a:alpha val="49019"/>
            </a:srgbClr>
          </a:solidFill>
          <a:ln>
            <a:noFill/>
          </a:ln>
        </p:spPr>
      </p:sp>
      <p:sp>
        <p:nvSpPr>
          <p:cNvPr id="268" name="Google Shape;268;p9"/>
          <p:cNvSpPr txBox="1"/>
          <p:nvPr/>
        </p:nvSpPr>
        <p:spPr>
          <a:xfrm>
            <a:off x="1512750" y="3445050"/>
            <a:ext cx="6129600" cy="361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500"/>
              <a:buFont typeface="Arial"/>
              <a:buNone/>
            </a:pPr>
            <a:r>
              <a:rPr b="0" i="0" lang="en-US" sz="4500" u="none" cap="none" strike="noStrike">
                <a:solidFill>
                  <a:srgbClr val="045B5C"/>
                </a:solidFill>
                <a:latin typeface="Montserrat"/>
                <a:ea typeface="Montserrat"/>
                <a:cs typeface="Montserrat"/>
                <a:sym typeface="Montserrat"/>
              </a:rPr>
              <a:t>Vibrant Place</a:t>
            </a:r>
            <a:endParaRPr b="0" i="0" sz="4500" u="none" cap="none" strike="noStrike">
              <a:solidFill>
                <a:srgbClr val="045B5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500"/>
              <a:buFont typeface="Arial"/>
              <a:buNone/>
            </a:pPr>
            <a:r>
              <a:rPr lang="en-US" sz="4500">
                <a:solidFill>
                  <a:srgbClr val="045B5C"/>
                </a:solidFill>
                <a:latin typeface="Montserrat"/>
                <a:ea typeface="Montserrat"/>
                <a:cs typeface="Montserrat"/>
                <a:sym typeface="Montserrat"/>
              </a:rPr>
              <a:t>Resilient Economy</a:t>
            </a:r>
            <a:endParaRPr sz="4500">
              <a:solidFill>
                <a:srgbClr val="045B5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500"/>
              <a:buFont typeface="Arial"/>
              <a:buNone/>
            </a:pPr>
            <a:r>
              <a:rPr b="0" i="0" lang="en-US" sz="4500" u="none" cap="none" strike="noStrike">
                <a:solidFill>
                  <a:srgbClr val="045B5C"/>
                </a:solidFill>
                <a:latin typeface="Montserrat"/>
                <a:ea typeface="Montserrat"/>
                <a:cs typeface="Montserrat"/>
                <a:sym typeface="Montserrat"/>
              </a:rPr>
              <a:t>Healthy Residents</a:t>
            </a:r>
            <a:endParaRPr b="0" i="0" sz="4500" u="none" cap="none" strike="noStrike">
              <a:solidFill>
                <a:srgbClr val="045B5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500"/>
              <a:buFont typeface="Arial"/>
              <a:buNone/>
            </a:pPr>
            <a:r>
              <a:t/>
            </a:r>
            <a:endParaRPr b="0" i="0" sz="4500" u="none" cap="none" strike="noStrike">
              <a:solidFill>
                <a:srgbClr val="045B5C"/>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500"/>
              <a:buFont typeface="Arial"/>
              <a:buNone/>
            </a:pPr>
            <a:r>
              <a:t/>
            </a:r>
            <a:endParaRPr b="0" i="0" sz="4500" u="none" cap="none" strike="noStrike">
              <a:solidFill>
                <a:srgbClr val="045B5C"/>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p:txBody>
      </p:sp>
      <p:pic>
        <p:nvPicPr>
          <p:cNvPr id="269" name="Google Shape;269;p9" title="Chart"/>
          <p:cNvPicPr preferRelativeResize="0"/>
          <p:nvPr/>
        </p:nvPicPr>
        <p:blipFill>
          <a:blip r:embed="rId9">
            <a:alphaModFix/>
          </a:blip>
          <a:stretch>
            <a:fillRect/>
          </a:stretch>
        </p:blipFill>
        <p:spPr>
          <a:xfrm>
            <a:off x="9932096" y="2747723"/>
            <a:ext cx="6016426" cy="71094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